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11" r:id="rId2"/>
    <p:sldId id="313" r:id="rId3"/>
    <p:sldId id="405" r:id="rId4"/>
    <p:sldId id="373" r:id="rId5"/>
    <p:sldId id="374" r:id="rId6"/>
    <p:sldId id="375" r:id="rId7"/>
    <p:sldId id="376" r:id="rId8"/>
    <p:sldId id="314" r:id="rId9"/>
    <p:sldId id="406" r:id="rId10"/>
    <p:sldId id="407" r:id="rId11"/>
    <p:sldId id="408" r:id="rId12"/>
    <p:sldId id="409" r:id="rId13"/>
    <p:sldId id="410" r:id="rId14"/>
    <p:sldId id="411" r:id="rId15"/>
    <p:sldId id="412" r:id="rId16"/>
    <p:sldId id="413" r:id="rId17"/>
    <p:sldId id="414" r:id="rId18"/>
    <p:sldId id="415" r:id="rId19"/>
    <p:sldId id="417" r:id="rId20"/>
    <p:sldId id="418" r:id="rId21"/>
    <p:sldId id="419" r:id="rId22"/>
    <p:sldId id="420" r:id="rId23"/>
    <p:sldId id="421" r:id="rId24"/>
    <p:sldId id="422" r:id="rId25"/>
    <p:sldId id="423" r:id="rId26"/>
    <p:sldId id="425" r:id="rId27"/>
    <p:sldId id="424" r:id="rId28"/>
    <p:sldId id="426" r:id="rId29"/>
    <p:sldId id="427" r:id="rId30"/>
    <p:sldId id="428" r:id="rId31"/>
    <p:sldId id="429" r:id="rId32"/>
    <p:sldId id="430" r:id="rId33"/>
    <p:sldId id="431" r:id="rId34"/>
    <p:sldId id="432" r:id="rId35"/>
    <p:sldId id="433" r:id="rId36"/>
    <p:sldId id="434" r:id="rId37"/>
    <p:sldId id="435" r:id="rId38"/>
    <p:sldId id="436" r:id="rId39"/>
    <p:sldId id="40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06"/>
    <p:restoredTop sz="96405"/>
  </p:normalViewPr>
  <p:slideViewPr>
    <p:cSldViewPr snapToGrid="0" snapToObjects="1">
      <p:cViewPr varScale="1">
        <p:scale>
          <a:sx n="117" d="100"/>
          <a:sy n="117" d="100"/>
        </p:scale>
        <p:origin x="49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3E096-6C22-D04F-9375-CEE0975F7B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430FFF-D549-5F43-B290-940C883441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B0E898-CE04-EF4F-A451-3D3983135DE8}"/>
              </a:ext>
            </a:extLst>
          </p:cNvPr>
          <p:cNvSpPr>
            <a:spLocks noGrp="1"/>
          </p:cNvSpPr>
          <p:nvPr>
            <p:ph type="dt" sz="half" idx="10"/>
          </p:nvPr>
        </p:nvSpPr>
        <p:spPr/>
        <p:txBody>
          <a:bodyPr/>
          <a:lstStyle/>
          <a:p>
            <a:fld id="{23F945CD-5C62-7A43-ACAC-41888C0B8B15}" type="datetimeFigureOut">
              <a:rPr lang="en-US" smtClean="0"/>
              <a:t>8/4/20</a:t>
            </a:fld>
            <a:endParaRPr lang="en-US"/>
          </a:p>
        </p:txBody>
      </p:sp>
      <p:sp>
        <p:nvSpPr>
          <p:cNvPr id="5" name="Footer Placeholder 4">
            <a:extLst>
              <a:ext uri="{FF2B5EF4-FFF2-40B4-BE49-F238E27FC236}">
                <a16:creationId xmlns:a16="http://schemas.microsoft.com/office/drawing/2014/main" id="{0009676D-CBDD-6849-A546-ADD40BCC95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BFEE2D-9317-3048-B360-854A6E7CF311}"/>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179014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51DC3-2395-E144-9D27-64461D2DB0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BDFBF5-6AF1-F841-A761-2D8352EBBB3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BC90BA-853C-0C4F-BDB1-D075C0B27DCB}"/>
              </a:ext>
            </a:extLst>
          </p:cNvPr>
          <p:cNvSpPr>
            <a:spLocks noGrp="1"/>
          </p:cNvSpPr>
          <p:nvPr>
            <p:ph type="dt" sz="half" idx="10"/>
          </p:nvPr>
        </p:nvSpPr>
        <p:spPr/>
        <p:txBody>
          <a:bodyPr/>
          <a:lstStyle/>
          <a:p>
            <a:fld id="{23F945CD-5C62-7A43-ACAC-41888C0B8B15}" type="datetimeFigureOut">
              <a:rPr lang="en-US" smtClean="0"/>
              <a:t>8/4/20</a:t>
            </a:fld>
            <a:endParaRPr lang="en-US"/>
          </a:p>
        </p:txBody>
      </p:sp>
      <p:sp>
        <p:nvSpPr>
          <p:cNvPr id="5" name="Footer Placeholder 4">
            <a:extLst>
              <a:ext uri="{FF2B5EF4-FFF2-40B4-BE49-F238E27FC236}">
                <a16:creationId xmlns:a16="http://schemas.microsoft.com/office/drawing/2014/main" id="{D7FDA4FD-8284-2042-976C-F6A17A7C31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3A012D-63CA-934C-AD54-909C467F5C92}"/>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2741589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9998A2-C571-8F44-BCEB-D4EE38FF77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5FD29D-5A96-3044-AD5E-B9418D218B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3EBCF0-3E1F-A348-83AB-040F30129C79}"/>
              </a:ext>
            </a:extLst>
          </p:cNvPr>
          <p:cNvSpPr>
            <a:spLocks noGrp="1"/>
          </p:cNvSpPr>
          <p:nvPr>
            <p:ph type="dt" sz="half" idx="10"/>
          </p:nvPr>
        </p:nvSpPr>
        <p:spPr/>
        <p:txBody>
          <a:bodyPr/>
          <a:lstStyle/>
          <a:p>
            <a:fld id="{23F945CD-5C62-7A43-ACAC-41888C0B8B15}" type="datetimeFigureOut">
              <a:rPr lang="en-US" smtClean="0"/>
              <a:t>8/4/20</a:t>
            </a:fld>
            <a:endParaRPr lang="en-US"/>
          </a:p>
        </p:txBody>
      </p:sp>
      <p:sp>
        <p:nvSpPr>
          <p:cNvPr id="5" name="Footer Placeholder 4">
            <a:extLst>
              <a:ext uri="{FF2B5EF4-FFF2-40B4-BE49-F238E27FC236}">
                <a16:creationId xmlns:a16="http://schemas.microsoft.com/office/drawing/2014/main" id="{BEAEC1FB-69A9-DA4F-A1C7-9EEE00F910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F7B2B3-738E-BC42-82FD-5602CBA3F27C}"/>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3380582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0216D-AF09-6841-9BDA-DD46B76E5A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18DD6D-8DA2-A545-8572-8CC2CDC2594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22985B-10C9-034E-969A-9997D145F450}"/>
              </a:ext>
            </a:extLst>
          </p:cNvPr>
          <p:cNvSpPr>
            <a:spLocks noGrp="1"/>
          </p:cNvSpPr>
          <p:nvPr>
            <p:ph type="dt" sz="half" idx="10"/>
          </p:nvPr>
        </p:nvSpPr>
        <p:spPr/>
        <p:txBody>
          <a:bodyPr/>
          <a:lstStyle/>
          <a:p>
            <a:fld id="{23F945CD-5C62-7A43-ACAC-41888C0B8B15}" type="datetimeFigureOut">
              <a:rPr lang="en-US" smtClean="0"/>
              <a:t>8/4/20</a:t>
            </a:fld>
            <a:endParaRPr lang="en-US"/>
          </a:p>
        </p:txBody>
      </p:sp>
      <p:sp>
        <p:nvSpPr>
          <p:cNvPr id="5" name="Footer Placeholder 4">
            <a:extLst>
              <a:ext uri="{FF2B5EF4-FFF2-40B4-BE49-F238E27FC236}">
                <a16:creationId xmlns:a16="http://schemas.microsoft.com/office/drawing/2014/main" id="{160F459D-7FED-A540-B0F7-B4A6F0D0A9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D752FA-37DD-8849-B6AD-64A7D55B45CB}"/>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4168003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5BA51-56E8-DD4D-857B-1ACF945018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0C3672-EA0C-9A4C-9397-66FE532DB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7A875BD-5552-9946-8C1E-831D8C355727}"/>
              </a:ext>
            </a:extLst>
          </p:cNvPr>
          <p:cNvSpPr>
            <a:spLocks noGrp="1"/>
          </p:cNvSpPr>
          <p:nvPr>
            <p:ph type="dt" sz="half" idx="10"/>
          </p:nvPr>
        </p:nvSpPr>
        <p:spPr/>
        <p:txBody>
          <a:bodyPr/>
          <a:lstStyle/>
          <a:p>
            <a:fld id="{23F945CD-5C62-7A43-ACAC-41888C0B8B15}" type="datetimeFigureOut">
              <a:rPr lang="en-US" smtClean="0"/>
              <a:t>8/4/20</a:t>
            </a:fld>
            <a:endParaRPr lang="en-US"/>
          </a:p>
        </p:txBody>
      </p:sp>
      <p:sp>
        <p:nvSpPr>
          <p:cNvPr id="5" name="Footer Placeholder 4">
            <a:extLst>
              <a:ext uri="{FF2B5EF4-FFF2-40B4-BE49-F238E27FC236}">
                <a16:creationId xmlns:a16="http://schemas.microsoft.com/office/drawing/2014/main" id="{718F0FFD-7C7F-BC47-89A3-A6A48FE72E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11E8F9-6141-4444-B281-6A614A60E751}"/>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2724140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83F08-E9B5-E549-B9C1-C6CBD44D33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AAAD06-F8DB-E546-8357-2E378C46184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A5373E-29D2-F444-AD4B-F5DD0BC0C74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7377E8-0A2E-B347-97C4-D75356BA8F28}"/>
              </a:ext>
            </a:extLst>
          </p:cNvPr>
          <p:cNvSpPr>
            <a:spLocks noGrp="1"/>
          </p:cNvSpPr>
          <p:nvPr>
            <p:ph type="dt" sz="half" idx="10"/>
          </p:nvPr>
        </p:nvSpPr>
        <p:spPr/>
        <p:txBody>
          <a:bodyPr/>
          <a:lstStyle/>
          <a:p>
            <a:fld id="{23F945CD-5C62-7A43-ACAC-41888C0B8B15}" type="datetimeFigureOut">
              <a:rPr lang="en-US" smtClean="0"/>
              <a:t>8/4/20</a:t>
            </a:fld>
            <a:endParaRPr lang="en-US"/>
          </a:p>
        </p:txBody>
      </p:sp>
      <p:sp>
        <p:nvSpPr>
          <p:cNvPr id="6" name="Footer Placeholder 5">
            <a:extLst>
              <a:ext uri="{FF2B5EF4-FFF2-40B4-BE49-F238E27FC236}">
                <a16:creationId xmlns:a16="http://schemas.microsoft.com/office/drawing/2014/main" id="{0CFF9F20-B912-9A45-93D6-CB604D10C0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3B576D-F8C5-1C47-A901-0DEF5095E2DD}"/>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3466034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D555B-CE6C-E646-B7B9-CE527C43C0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8A903E-ECEE-3948-B4EE-01758397CB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B646FCF-D6B3-7D4D-9F79-8A36A8AC8D0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49A37E-2B4C-7743-853E-D0A1FEF3DC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9C7A56-744B-E245-AA76-4AB6FDB3060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7F4F6C-07F8-6242-A10A-2860C9807F11}"/>
              </a:ext>
            </a:extLst>
          </p:cNvPr>
          <p:cNvSpPr>
            <a:spLocks noGrp="1"/>
          </p:cNvSpPr>
          <p:nvPr>
            <p:ph type="dt" sz="half" idx="10"/>
          </p:nvPr>
        </p:nvSpPr>
        <p:spPr/>
        <p:txBody>
          <a:bodyPr/>
          <a:lstStyle/>
          <a:p>
            <a:fld id="{23F945CD-5C62-7A43-ACAC-41888C0B8B15}" type="datetimeFigureOut">
              <a:rPr lang="en-US" smtClean="0"/>
              <a:t>8/4/20</a:t>
            </a:fld>
            <a:endParaRPr lang="en-US"/>
          </a:p>
        </p:txBody>
      </p:sp>
      <p:sp>
        <p:nvSpPr>
          <p:cNvPr id="8" name="Footer Placeholder 7">
            <a:extLst>
              <a:ext uri="{FF2B5EF4-FFF2-40B4-BE49-F238E27FC236}">
                <a16:creationId xmlns:a16="http://schemas.microsoft.com/office/drawing/2014/main" id="{113D7C94-0554-B948-A26C-C10E9F99E2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1014FF-CE29-0D43-8979-A97E027F0B7B}"/>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2443033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5F1CB-DB29-234F-8118-F4B3AB3A49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B12800-8930-E747-9E3A-EB714CD4794E}"/>
              </a:ext>
            </a:extLst>
          </p:cNvPr>
          <p:cNvSpPr>
            <a:spLocks noGrp="1"/>
          </p:cNvSpPr>
          <p:nvPr>
            <p:ph type="dt" sz="half" idx="10"/>
          </p:nvPr>
        </p:nvSpPr>
        <p:spPr/>
        <p:txBody>
          <a:bodyPr/>
          <a:lstStyle/>
          <a:p>
            <a:fld id="{23F945CD-5C62-7A43-ACAC-41888C0B8B15}" type="datetimeFigureOut">
              <a:rPr lang="en-US" smtClean="0"/>
              <a:t>8/4/20</a:t>
            </a:fld>
            <a:endParaRPr lang="en-US"/>
          </a:p>
        </p:txBody>
      </p:sp>
      <p:sp>
        <p:nvSpPr>
          <p:cNvPr id="4" name="Footer Placeholder 3">
            <a:extLst>
              <a:ext uri="{FF2B5EF4-FFF2-40B4-BE49-F238E27FC236}">
                <a16:creationId xmlns:a16="http://schemas.microsoft.com/office/drawing/2014/main" id="{52B33123-2F19-C049-9F3A-089B9089D4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F265C5-335F-4749-A975-DCA0E88F1908}"/>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256666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DA13C-A4A5-DA49-B1C9-7BA03436D0AD}"/>
              </a:ext>
            </a:extLst>
          </p:cNvPr>
          <p:cNvSpPr>
            <a:spLocks noGrp="1"/>
          </p:cNvSpPr>
          <p:nvPr>
            <p:ph type="dt" sz="half" idx="10"/>
          </p:nvPr>
        </p:nvSpPr>
        <p:spPr/>
        <p:txBody>
          <a:bodyPr/>
          <a:lstStyle/>
          <a:p>
            <a:fld id="{23F945CD-5C62-7A43-ACAC-41888C0B8B15}" type="datetimeFigureOut">
              <a:rPr lang="en-US" smtClean="0"/>
              <a:t>8/4/20</a:t>
            </a:fld>
            <a:endParaRPr lang="en-US"/>
          </a:p>
        </p:txBody>
      </p:sp>
      <p:sp>
        <p:nvSpPr>
          <p:cNvPr id="3" name="Footer Placeholder 2">
            <a:extLst>
              <a:ext uri="{FF2B5EF4-FFF2-40B4-BE49-F238E27FC236}">
                <a16:creationId xmlns:a16="http://schemas.microsoft.com/office/drawing/2014/main" id="{14EAE25A-C9BE-4143-BF64-14A8325F27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0453CE-C61D-9B49-BB1D-AE02DF10F0A6}"/>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2331190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53FAC-619B-6F4F-BDC9-20BD9F80B1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9CB634-F289-8B44-BB88-6294E90CA5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B75A2F-6931-7940-815A-03C4DCFE75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E4E2E14-E455-D24A-BA5A-14B220C6CAE4}"/>
              </a:ext>
            </a:extLst>
          </p:cNvPr>
          <p:cNvSpPr>
            <a:spLocks noGrp="1"/>
          </p:cNvSpPr>
          <p:nvPr>
            <p:ph type="dt" sz="half" idx="10"/>
          </p:nvPr>
        </p:nvSpPr>
        <p:spPr/>
        <p:txBody>
          <a:bodyPr/>
          <a:lstStyle/>
          <a:p>
            <a:fld id="{23F945CD-5C62-7A43-ACAC-41888C0B8B15}" type="datetimeFigureOut">
              <a:rPr lang="en-US" smtClean="0"/>
              <a:t>8/4/20</a:t>
            </a:fld>
            <a:endParaRPr lang="en-US"/>
          </a:p>
        </p:txBody>
      </p:sp>
      <p:sp>
        <p:nvSpPr>
          <p:cNvPr id="6" name="Footer Placeholder 5">
            <a:extLst>
              <a:ext uri="{FF2B5EF4-FFF2-40B4-BE49-F238E27FC236}">
                <a16:creationId xmlns:a16="http://schemas.microsoft.com/office/drawing/2014/main" id="{696243EE-CB2D-F54F-81CA-30482FE39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C4EDD-285E-5246-8A94-B9D428D05F46}"/>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722090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3A73F-616F-1C4A-AF7B-D89AE39389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713A7C-5B17-0E44-B948-34C1EB70A1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391909-A306-2C47-B486-5E9F78AADF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D26A1C5-E101-D347-853D-DB6540E3A1A8}"/>
              </a:ext>
            </a:extLst>
          </p:cNvPr>
          <p:cNvSpPr>
            <a:spLocks noGrp="1"/>
          </p:cNvSpPr>
          <p:nvPr>
            <p:ph type="dt" sz="half" idx="10"/>
          </p:nvPr>
        </p:nvSpPr>
        <p:spPr/>
        <p:txBody>
          <a:bodyPr/>
          <a:lstStyle/>
          <a:p>
            <a:fld id="{23F945CD-5C62-7A43-ACAC-41888C0B8B15}" type="datetimeFigureOut">
              <a:rPr lang="en-US" smtClean="0"/>
              <a:t>8/4/20</a:t>
            </a:fld>
            <a:endParaRPr lang="en-US"/>
          </a:p>
        </p:txBody>
      </p:sp>
      <p:sp>
        <p:nvSpPr>
          <p:cNvPr id="6" name="Footer Placeholder 5">
            <a:extLst>
              <a:ext uri="{FF2B5EF4-FFF2-40B4-BE49-F238E27FC236}">
                <a16:creationId xmlns:a16="http://schemas.microsoft.com/office/drawing/2014/main" id="{0C894D0C-E1FA-524D-BBD0-2592AE44E1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3CA5E9-0A43-AD4E-997D-A1BB1FF7FD7C}"/>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914959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B7115F-2764-EB45-A5D4-CBDCD812D8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FC0ABF-BB70-7344-9F7A-841DB054BA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9FDEFD-AA67-0C44-A177-B2A4BC2976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F945CD-5C62-7A43-ACAC-41888C0B8B15}" type="datetimeFigureOut">
              <a:rPr lang="en-US" smtClean="0"/>
              <a:t>8/4/20</a:t>
            </a:fld>
            <a:endParaRPr lang="en-US"/>
          </a:p>
        </p:txBody>
      </p:sp>
      <p:sp>
        <p:nvSpPr>
          <p:cNvPr id="5" name="Footer Placeholder 4">
            <a:extLst>
              <a:ext uri="{FF2B5EF4-FFF2-40B4-BE49-F238E27FC236}">
                <a16:creationId xmlns:a16="http://schemas.microsoft.com/office/drawing/2014/main" id="{04772536-BD8A-F74C-AAA0-7645B5DDD5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1B23C4-3133-924B-94B4-C0D1EC0429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C2AD8D-B763-134F-B454-AC20246F4C4F}" type="slidenum">
              <a:rPr lang="en-US" smtClean="0"/>
              <a:t>‹#›</a:t>
            </a:fld>
            <a:endParaRPr lang="en-US"/>
          </a:p>
        </p:txBody>
      </p:sp>
    </p:spTree>
    <p:extLst>
      <p:ext uri="{BB962C8B-B14F-4D97-AF65-F5344CB8AC3E}">
        <p14:creationId xmlns:p14="http://schemas.microsoft.com/office/powerpoint/2010/main" val="20714519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F1C492-9942-E44C-8FFB-067A18C42594}"/>
              </a:ext>
            </a:extLst>
          </p:cNvPr>
          <p:cNvPicPr>
            <a:picLocks noChangeAspect="1"/>
          </p:cNvPicPr>
          <p:nvPr/>
        </p:nvPicPr>
        <p:blipFill rotWithShape="1">
          <a:blip r:embed="rId2"/>
          <a:srcRect l="-1085" t="42127" r="11215" b="4033"/>
          <a:stretch/>
        </p:blipFill>
        <p:spPr>
          <a:xfrm>
            <a:off x="4560271" y="-2"/>
            <a:ext cx="7631729" cy="6858003"/>
          </a:xfrm>
          <a:prstGeom prst="rect">
            <a:avLst/>
          </a:prstGeom>
        </p:spPr>
      </p:pic>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565484" y="-565484"/>
            <a:ext cx="6858000" cy="7988968"/>
          </a:xfrm>
          <a:prstGeom prst="rect">
            <a:avLst/>
          </a:prstGeom>
        </p:spPr>
      </p:pic>
      <p:sp>
        <p:nvSpPr>
          <p:cNvPr id="10" name="Rectangle 9">
            <a:extLst>
              <a:ext uri="{FF2B5EF4-FFF2-40B4-BE49-F238E27FC236}">
                <a16:creationId xmlns:a16="http://schemas.microsoft.com/office/drawing/2014/main" id="{88B9E2A3-F7DD-C043-81EE-BF62E005666E}"/>
              </a:ext>
            </a:extLst>
          </p:cNvPr>
          <p:cNvSpPr/>
          <p:nvPr/>
        </p:nvSpPr>
        <p:spPr>
          <a:xfrm>
            <a:off x="0" y="0"/>
            <a:ext cx="4870596"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67E11AC-1EAE-4F42-A1C8-B3EA4E76EC2F}"/>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4024866" y="845730"/>
            <a:ext cx="6858000" cy="5166539"/>
          </a:xfrm>
          <a:prstGeom prst="rect">
            <a:avLst/>
          </a:prstGeom>
        </p:spPr>
      </p:pic>
      <p:sp>
        <p:nvSpPr>
          <p:cNvPr id="15" name="Rectangle 14">
            <a:extLst>
              <a:ext uri="{FF2B5EF4-FFF2-40B4-BE49-F238E27FC236}">
                <a16:creationId xmlns:a16="http://schemas.microsoft.com/office/drawing/2014/main" id="{FC788622-1D5F-E442-AD36-4656156663E3}"/>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1277671"/>
            <a:ext cx="6242415" cy="2123658"/>
          </a:xfrm>
          <a:prstGeom prst="rect">
            <a:avLst/>
          </a:prstGeom>
          <a:noFill/>
        </p:spPr>
        <p:txBody>
          <a:bodyPr wrap="none" rtlCol="0">
            <a:spAutoFit/>
          </a:bodyPr>
          <a:lstStyle/>
          <a:p>
            <a:r>
              <a:rPr lang="en-US" sz="6600" b="1" dirty="0">
                <a:solidFill>
                  <a:schemeClr val="bg1"/>
                </a:solidFill>
                <a:latin typeface="Gotham Ultra" panose="02000504050000020004" pitchFamily="2" charset="0"/>
              </a:rPr>
              <a:t>PRINCIPLES</a:t>
            </a:r>
          </a:p>
          <a:p>
            <a:r>
              <a:rPr lang="en-US" sz="6600" b="1" dirty="0">
                <a:solidFill>
                  <a:schemeClr val="bg1"/>
                </a:solidFill>
                <a:latin typeface="Gotham Ultra" panose="02000504050000020004" pitchFamily="2" charset="0"/>
              </a:rPr>
              <a:t>ON PLEDGING</a:t>
            </a:r>
          </a:p>
        </p:txBody>
      </p:sp>
      <p:sp>
        <p:nvSpPr>
          <p:cNvPr id="12" name="TextBox 11">
            <a:extLst>
              <a:ext uri="{FF2B5EF4-FFF2-40B4-BE49-F238E27FC236}">
                <a16:creationId xmlns:a16="http://schemas.microsoft.com/office/drawing/2014/main" id="{64DA6832-1169-7D4C-BF3C-82722F79A377}"/>
              </a:ext>
            </a:extLst>
          </p:cNvPr>
          <p:cNvSpPr txBox="1"/>
          <p:nvPr/>
        </p:nvSpPr>
        <p:spPr>
          <a:xfrm>
            <a:off x="693601" y="4111429"/>
            <a:ext cx="6364424" cy="707886"/>
          </a:xfrm>
          <a:prstGeom prst="rect">
            <a:avLst/>
          </a:prstGeom>
          <a:noFill/>
        </p:spPr>
        <p:txBody>
          <a:bodyPr wrap="square" rtlCol="0">
            <a:spAutoFit/>
          </a:bodyPr>
          <a:lstStyle/>
          <a:p>
            <a:r>
              <a:rPr lang="en-US" sz="1000" dirty="0">
                <a:solidFill>
                  <a:schemeClr val="bg1"/>
                </a:solidFill>
                <a:latin typeface="Gotham Book" panose="02000504050000020004" pitchFamily="2" charset="0"/>
                <a:ea typeface="Tahoma" panose="020B0604030504040204" pitchFamily="34" charset="0"/>
                <a:cs typeface="Tahoma" panose="020B0604030504040204" pitchFamily="34" charset="0"/>
              </a:rPr>
              <a:t>Based on the article: </a:t>
            </a:r>
          </a:p>
          <a:p>
            <a:r>
              <a:rPr lang="en-US" sz="1000" dirty="0">
                <a:solidFill>
                  <a:schemeClr val="bg1"/>
                </a:solidFill>
                <a:latin typeface="Gotham Book" panose="02000504050000020004" pitchFamily="2" charset="0"/>
                <a:ea typeface="Tahoma" panose="020B0604030504040204" pitchFamily="34" charset="0"/>
                <a:cs typeface="Tahoma" panose="020B0604030504040204" pitchFamily="34" charset="0"/>
              </a:rPr>
              <a:t>Marcos </a:t>
            </a:r>
            <a:r>
              <a:rPr lang="en-US" sz="1000" dirty="0" err="1">
                <a:solidFill>
                  <a:schemeClr val="bg1"/>
                </a:solidFill>
                <a:latin typeface="Gotham Book" panose="02000504050000020004" pitchFamily="2" charset="0"/>
                <a:ea typeface="Tahoma" panose="020B0604030504040204" pitchFamily="34" charset="0"/>
                <a:cs typeface="Tahoma" panose="020B0604030504040204" pitchFamily="34" charset="0"/>
              </a:rPr>
              <a:t>Faiock</a:t>
            </a:r>
            <a:r>
              <a:rPr lang="en-US" sz="1000" dirty="0">
                <a:solidFill>
                  <a:schemeClr val="bg1"/>
                </a:solidFill>
                <a:latin typeface="Gotham Book" panose="02000504050000020004" pitchFamily="2" charset="0"/>
                <a:ea typeface="Tahoma" panose="020B0604030504040204" pitchFamily="34" charset="0"/>
                <a:cs typeface="Tahoma" panose="020B0604030504040204" pitchFamily="34" charset="0"/>
              </a:rPr>
              <a:t> </a:t>
            </a:r>
            <a:r>
              <a:rPr lang="en-US" sz="1000" dirty="0" err="1">
                <a:solidFill>
                  <a:schemeClr val="bg1"/>
                </a:solidFill>
                <a:latin typeface="Gotham Book" panose="02000504050000020004" pitchFamily="2" charset="0"/>
                <a:ea typeface="Tahoma" panose="020B0604030504040204" pitchFamily="34" charset="0"/>
                <a:cs typeface="Tahoma" panose="020B0604030504040204" pitchFamily="34" charset="0"/>
              </a:rPr>
              <a:t>Bomfim</a:t>
            </a:r>
            <a:r>
              <a:rPr lang="en-US" sz="1000" dirty="0">
                <a:solidFill>
                  <a:schemeClr val="bg1"/>
                </a:solidFill>
                <a:latin typeface="Gotham Book" panose="02000504050000020004" pitchFamily="2" charset="0"/>
                <a:ea typeface="Tahoma" panose="020B0604030504040204" pitchFamily="34" charset="0"/>
                <a:cs typeface="Tahoma" panose="020B0604030504040204" pitchFamily="34" charset="0"/>
              </a:rPr>
              <a:t> (Jul.-Sept. 2020), </a:t>
            </a:r>
          </a:p>
          <a:p>
            <a:r>
              <a:rPr lang="en-US" sz="1000" dirty="0">
                <a:solidFill>
                  <a:schemeClr val="bg1"/>
                </a:solidFill>
                <a:latin typeface="Gotham Book" panose="02000504050000020004" pitchFamily="2" charset="0"/>
                <a:ea typeface="Tahoma" panose="020B0604030504040204" pitchFamily="34" charset="0"/>
                <a:cs typeface="Tahoma" panose="020B0604030504040204" pitchFamily="34" charset="0"/>
              </a:rPr>
              <a:t>“Why and how to vow regarding offerings” </a:t>
            </a:r>
          </a:p>
          <a:p>
            <a:r>
              <a:rPr lang="en-US" sz="1000" dirty="0">
                <a:solidFill>
                  <a:schemeClr val="bg1"/>
                </a:solidFill>
                <a:latin typeface="Gotham Book" panose="02000504050000020004" pitchFamily="2" charset="0"/>
                <a:ea typeface="Tahoma" panose="020B0604030504040204" pitchFamily="34" charset="0"/>
                <a:cs typeface="Tahoma" panose="020B0604030504040204" pitchFamily="34" charset="0"/>
              </a:rPr>
              <a:t>Dynamic Steward, 24. no. 3 (July 2020):, pp. 21-23</a:t>
            </a:r>
          </a:p>
        </p:txBody>
      </p:sp>
    </p:spTree>
    <p:extLst>
      <p:ext uri="{BB962C8B-B14F-4D97-AF65-F5344CB8AC3E}">
        <p14:creationId xmlns:p14="http://schemas.microsoft.com/office/powerpoint/2010/main" val="1113061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7CE7E9-13CC-1642-94CD-4808DD6EBC01}"/>
              </a:ext>
            </a:extLst>
          </p:cNvPr>
          <p:cNvSpPr/>
          <p:nvPr/>
        </p:nvSpPr>
        <p:spPr>
          <a:xfrm>
            <a:off x="0" y="-1"/>
            <a:ext cx="12192000" cy="685800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pic>
        <p:nvPicPr>
          <p:cNvPr id="10" name="Picture 9">
            <a:extLst>
              <a:ext uri="{FF2B5EF4-FFF2-40B4-BE49-F238E27FC236}">
                <a16:creationId xmlns:a16="http://schemas.microsoft.com/office/drawing/2014/main" id="{3942A01A-1489-5F4D-9917-09CBE5DCBAE1}"/>
              </a:ext>
            </a:extLst>
          </p:cNvPr>
          <p:cNvPicPr>
            <a:picLocks noChangeAspect="1"/>
          </p:cNvPicPr>
          <p:nvPr/>
        </p:nvPicPr>
        <p:blipFill>
          <a:blip r:embed="rId2">
            <a:duotone>
              <a:prstClr val="black"/>
              <a:schemeClr val="tx1">
                <a:tint val="45000"/>
                <a:satMod val="400000"/>
              </a:schemeClr>
            </a:duotone>
            <a:lum bright="-100000" contrast="-100000"/>
          </a:blip>
          <a:stretch>
            <a:fillRect/>
          </a:stretch>
        </p:blipFill>
        <p:spPr>
          <a:xfrm>
            <a:off x="5228726" y="5951205"/>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1301772" y="2002259"/>
            <a:ext cx="9588459" cy="2585323"/>
          </a:xfrm>
          <a:prstGeom prst="rect">
            <a:avLst/>
          </a:prstGeom>
          <a:noFill/>
        </p:spPr>
        <p:txBody>
          <a:bodyPr wrap="none" rtlCol="0">
            <a:spAutoFit/>
          </a:bodyPr>
          <a:lstStyle/>
          <a:p>
            <a:pPr algn="ctr"/>
            <a:r>
              <a:rPr lang="en-US" sz="5400" b="1" dirty="0">
                <a:latin typeface="Gotham Ultra" panose="02000504050000020004" pitchFamily="2" charset="0"/>
              </a:rPr>
              <a:t>Regularity of my giving</a:t>
            </a:r>
          </a:p>
          <a:p>
            <a:pPr algn="ctr"/>
            <a:r>
              <a:rPr lang="en-US" sz="5400" b="1" dirty="0">
                <a:latin typeface="Gotham Ultra" panose="02000504050000020004" pitchFamily="2" charset="0"/>
              </a:rPr>
              <a:t> based on</a:t>
            </a:r>
          </a:p>
          <a:p>
            <a:pPr algn="ctr"/>
            <a:r>
              <a:rPr lang="en-US" sz="5400" b="1" dirty="0">
                <a:latin typeface="Gotham Ultra" panose="02000504050000020004" pitchFamily="2" charset="0"/>
              </a:rPr>
              <a:t> Regularity of God’s giving</a:t>
            </a:r>
          </a:p>
        </p:txBody>
      </p:sp>
    </p:spTree>
    <p:extLst>
      <p:ext uri="{BB962C8B-B14F-4D97-AF65-F5344CB8AC3E}">
        <p14:creationId xmlns:p14="http://schemas.microsoft.com/office/powerpoint/2010/main" val="3035668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F626402-6D92-044B-B40C-467FCC79AE3D}"/>
              </a:ext>
            </a:extLst>
          </p:cNvPr>
          <p:cNvSpPr/>
          <p:nvPr/>
        </p:nvSpPr>
        <p:spPr>
          <a:xfrm>
            <a:off x="0" y="-2"/>
            <a:ext cx="12192000" cy="68580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2">
            <a:lum bright="-100000" contrast="-100000"/>
          </a:blip>
          <a:stretch>
            <a:fillRect/>
          </a:stretch>
        </p:blipFill>
        <p:spPr>
          <a:xfrm>
            <a:off x="875089" y="5843484"/>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0" y="686722"/>
            <a:ext cx="10110757" cy="584775"/>
          </a:xfrm>
          <a:prstGeom prst="rect">
            <a:avLst/>
          </a:prstGeom>
          <a:noFill/>
        </p:spPr>
        <p:txBody>
          <a:bodyPr wrap="square" rtlCol="0">
            <a:spAutoFit/>
          </a:bodyPr>
          <a:lstStyle/>
          <a:p>
            <a:r>
              <a:rPr lang="en-US" sz="3200" b="1" dirty="0">
                <a:latin typeface="Gotham Ultra" panose="02000504050000020004" pitchFamily="2" charset="0"/>
              </a:rPr>
              <a:t>Sporadic, Intermittent, or Absent Giving</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0" y="1659284"/>
            <a:ext cx="10375453" cy="3539430"/>
          </a:xfrm>
          <a:prstGeom prst="rect">
            <a:avLst/>
          </a:prstGeom>
          <a:noFill/>
        </p:spPr>
        <p:txBody>
          <a:bodyPr wrap="square" rtlCol="0">
            <a:spAutoFit/>
          </a:bodyPr>
          <a:lstStyle/>
          <a:p>
            <a:r>
              <a:rPr lang="en-US" sz="2800" dirty="0">
                <a:latin typeface="Gotham Book" panose="02000504050000020004" pitchFamily="2" charset="0"/>
                <a:ea typeface="Tahoma" panose="020B0604030504040204" pitchFamily="34" charset="0"/>
                <a:cs typeface="Tahoma" panose="020B0604030504040204" pitchFamily="34" charset="0"/>
              </a:rPr>
              <a:t>Based on</a:t>
            </a:r>
          </a:p>
          <a:p>
            <a:pPr marL="457200" indent="-457200">
              <a:buFont typeface="Arial" panose="020B0604020202020204" pitchFamily="34" charset="0"/>
              <a:buChar char="•"/>
            </a:pPr>
            <a:r>
              <a:rPr lang="en-US" sz="2800" dirty="0">
                <a:latin typeface="Gotham Book" panose="02000504050000020004" pitchFamily="2" charset="0"/>
                <a:ea typeface="Tahoma" panose="020B0604030504040204" pitchFamily="34" charset="0"/>
                <a:cs typeface="Tahoma" panose="020B0604030504040204" pitchFamily="34" charset="0"/>
              </a:rPr>
              <a:t>Calls from the pulpit</a:t>
            </a:r>
          </a:p>
          <a:p>
            <a:pPr marL="457200" indent="-457200">
              <a:buFont typeface="Arial" panose="020B0604020202020204" pitchFamily="34" charset="0"/>
              <a:buChar char="•"/>
            </a:pPr>
            <a:r>
              <a:rPr lang="en-US" sz="2800" dirty="0">
                <a:latin typeface="Gotham Book" panose="02000504050000020004" pitchFamily="2" charset="0"/>
                <a:ea typeface="Tahoma" panose="020B0604030504040204" pitchFamily="34" charset="0"/>
                <a:cs typeface="Tahoma" panose="020B0604030504040204" pitchFamily="34" charset="0"/>
              </a:rPr>
              <a:t>Impulses, emotions, perceptions (may be deceiving)</a:t>
            </a:r>
          </a:p>
          <a:p>
            <a:pPr marL="457200" indent="-457200">
              <a:buFont typeface="Arial" panose="020B0604020202020204" pitchFamily="34" charset="0"/>
              <a:buChar char="•"/>
            </a:pPr>
            <a:r>
              <a:rPr lang="en-US" sz="2800" dirty="0">
                <a:latin typeface="Gotham Book" panose="02000504050000020004" pitchFamily="2" charset="0"/>
                <a:ea typeface="Tahoma" panose="020B0604030504040204" pitchFamily="34" charset="0"/>
                <a:cs typeface="Tahoma" panose="020B0604030504040204" pitchFamily="34" charset="0"/>
              </a:rPr>
              <a:t>Sympathy (for someone/something)</a:t>
            </a:r>
          </a:p>
          <a:p>
            <a:pPr marL="457200" indent="-457200">
              <a:buFont typeface="Arial" panose="020B0604020202020204" pitchFamily="34" charset="0"/>
              <a:buChar char="•"/>
            </a:pPr>
            <a:r>
              <a:rPr lang="en-US" sz="2800" dirty="0">
                <a:latin typeface="Gotham Book" panose="02000504050000020004" pitchFamily="2" charset="0"/>
                <a:ea typeface="Tahoma" panose="020B0604030504040204" pitchFamily="34" charset="0"/>
                <a:cs typeface="Tahoma" panose="020B0604030504040204" pitchFamily="34" charset="0"/>
              </a:rPr>
              <a:t>Necessities of the Church (my knowledge is limited)</a:t>
            </a:r>
          </a:p>
          <a:p>
            <a:r>
              <a:rPr lang="en-US" sz="2800" dirty="0">
                <a:latin typeface="Gotham Book" panose="02000504050000020004" pitchFamily="2" charset="0"/>
                <a:ea typeface="Tahoma" panose="020B0604030504040204" pitchFamily="34" charset="0"/>
                <a:cs typeface="Tahoma" panose="020B0604030504040204" pitchFamily="34" charset="0"/>
              </a:rPr>
              <a:t> </a:t>
            </a:r>
          </a:p>
          <a:p>
            <a:r>
              <a:rPr lang="en-US" sz="2800" dirty="0">
                <a:latin typeface="Gotham Book" panose="02000504050000020004" pitchFamily="2" charset="0"/>
                <a:ea typeface="Tahoma" panose="020B0604030504040204" pitchFamily="34" charset="0"/>
                <a:cs typeface="Tahoma" panose="020B0604030504040204" pitchFamily="34" charset="0"/>
              </a:rPr>
              <a:t>My giving would risk no longer reflecting the recognition of God’s giving</a:t>
            </a:r>
          </a:p>
        </p:txBody>
      </p:sp>
    </p:spTree>
    <p:extLst>
      <p:ext uri="{BB962C8B-B14F-4D97-AF65-F5344CB8AC3E}">
        <p14:creationId xmlns:p14="http://schemas.microsoft.com/office/powerpoint/2010/main" val="3114479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F2D35F-0E4B-5649-AC53-2774A99C1B43}"/>
              </a:ext>
            </a:extLst>
          </p:cNvPr>
          <p:cNvPicPr>
            <a:picLocks noChangeAspect="1"/>
          </p:cNvPicPr>
          <p:nvPr/>
        </p:nvPicPr>
        <p:blipFill rotWithShape="1">
          <a:blip r:embed="rId2"/>
          <a:srcRect r="17443"/>
          <a:stretch/>
        </p:blipFill>
        <p:spPr>
          <a:xfrm>
            <a:off x="3698462" y="0"/>
            <a:ext cx="8493538" cy="6858000"/>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1416222"/>
            <a:ext cx="6009722" cy="584775"/>
          </a:xfrm>
          <a:prstGeom prst="rect">
            <a:avLst/>
          </a:prstGeom>
          <a:noFill/>
        </p:spPr>
        <p:txBody>
          <a:bodyPr wrap="none" rtlCol="0">
            <a:spAutoFit/>
          </a:bodyPr>
          <a:lstStyle/>
          <a:p>
            <a:r>
              <a:rPr lang="en-US" sz="3200" b="1" dirty="0">
                <a:solidFill>
                  <a:schemeClr val="bg1"/>
                </a:solidFill>
                <a:latin typeface="Gotham Ultra" panose="02000504050000020004" pitchFamily="2" charset="0"/>
              </a:rPr>
              <a:t>Offering: An Act of Worship</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1" y="2428214"/>
            <a:ext cx="4840926" cy="2246769"/>
          </a:xfrm>
          <a:prstGeom prst="rect">
            <a:avLst/>
          </a:prstGeom>
          <a:noFill/>
        </p:spPr>
        <p:txBody>
          <a:bodyPr wrap="square" rtlCol="0">
            <a:spAutoFit/>
          </a:bodyPr>
          <a:lstStyle/>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Not as an attempt to “help” the church But in recognition that I have already been “helped” by Him</a:t>
            </a:r>
          </a:p>
        </p:txBody>
      </p:sp>
      <p:sp>
        <p:nvSpPr>
          <p:cNvPr id="12" name="Rectangle 11">
            <a:extLst>
              <a:ext uri="{FF2B5EF4-FFF2-40B4-BE49-F238E27FC236}">
                <a16:creationId xmlns:a16="http://schemas.microsoft.com/office/drawing/2014/main" id="{DF626402-6D92-044B-B40C-467FCC79AE3D}"/>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1072984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F2D35F-0E4B-5649-AC53-2774A99C1B43}"/>
              </a:ext>
            </a:extLst>
          </p:cNvPr>
          <p:cNvPicPr>
            <a:picLocks noChangeAspect="1"/>
          </p:cNvPicPr>
          <p:nvPr/>
        </p:nvPicPr>
        <p:blipFill rotWithShape="1">
          <a:blip r:embed="rId2"/>
          <a:srcRect r="17443"/>
          <a:stretch/>
        </p:blipFill>
        <p:spPr>
          <a:xfrm>
            <a:off x="3698462" y="0"/>
            <a:ext cx="8493538" cy="6858000"/>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1933935"/>
            <a:ext cx="6009722" cy="584775"/>
          </a:xfrm>
          <a:prstGeom prst="rect">
            <a:avLst/>
          </a:prstGeom>
          <a:noFill/>
        </p:spPr>
        <p:txBody>
          <a:bodyPr wrap="none" rtlCol="0">
            <a:spAutoFit/>
          </a:bodyPr>
          <a:lstStyle/>
          <a:p>
            <a:r>
              <a:rPr lang="en-US" sz="3200" b="1" dirty="0">
                <a:solidFill>
                  <a:schemeClr val="bg1"/>
                </a:solidFill>
                <a:latin typeface="Gotham Ultra" panose="02000504050000020004" pitchFamily="2" charset="0"/>
              </a:rPr>
              <a:t>Offering: An Act of Worship</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1" y="2945927"/>
            <a:ext cx="4840926" cy="1384995"/>
          </a:xfrm>
          <a:prstGeom prst="rect">
            <a:avLst/>
          </a:prstGeom>
          <a:noFill/>
        </p:spPr>
        <p:txBody>
          <a:bodyPr wrap="square" rtlCol="0">
            <a:spAutoFit/>
          </a:bodyPr>
          <a:lstStyle/>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Not to earn merit</a:t>
            </a:r>
          </a:p>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But a grateful answer to His giving</a:t>
            </a:r>
          </a:p>
        </p:txBody>
      </p:sp>
      <p:sp>
        <p:nvSpPr>
          <p:cNvPr id="12" name="Rectangle 11">
            <a:extLst>
              <a:ext uri="{FF2B5EF4-FFF2-40B4-BE49-F238E27FC236}">
                <a16:creationId xmlns:a16="http://schemas.microsoft.com/office/drawing/2014/main" id="{DF626402-6D92-044B-B40C-467FCC79AE3D}"/>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3104263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D6A53A-B127-5E47-8365-5BBFBAE7EBC8}"/>
              </a:ext>
            </a:extLst>
          </p:cNvPr>
          <p:cNvPicPr>
            <a:picLocks noChangeAspect="1"/>
          </p:cNvPicPr>
          <p:nvPr/>
        </p:nvPicPr>
        <p:blipFill rotWithShape="1">
          <a:blip r:embed="rId2"/>
          <a:srcRect t="3501" r="3236"/>
          <a:stretch/>
        </p:blipFill>
        <p:spPr>
          <a:xfrm>
            <a:off x="1876705" y="0"/>
            <a:ext cx="10315295" cy="6858000"/>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0" y="1160490"/>
            <a:ext cx="5689447" cy="584775"/>
          </a:xfrm>
          <a:prstGeom prst="rect">
            <a:avLst/>
          </a:prstGeom>
          <a:noFill/>
        </p:spPr>
        <p:txBody>
          <a:bodyPr wrap="square" rtlCol="0">
            <a:spAutoFit/>
          </a:bodyPr>
          <a:lstStyle/>
          <a:p>
            <a:r>
              <a:rPr lang="en-US" sz="3200" b="1" dirty="0">
                <a:solidFill>
                  <a:schemeClr val="bg1"/>
                </a:solidFill>
                <a:latin typeface="Gotham Ultra" panose="02000504050000020004" pitchFamily="2" charset="0"/>
              </a:rPr>
              <a:t>3rd Principle: System</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0" y="2172482"/>
            <a:ext cx="5947832" cy="2246769"/>
          </a:xfrm>
          <a:prstGeom prst="rect">
            <a:avLst/>
          </a:prstGeom>
          <a:noFill/>
        </p:spPr>
        <p:txBody>
          <a:bodyPr wrap="square" rtlCol="0">
            <a:spAutoFit/>
          </a:bodyPr>
          <a:lstStyle/>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“Every man shall give </a:t>
            </a:r>
            <a:r>
              <a:rPr lang="en-US" sz="2800" b="1" dirty="0">
                <a:solidFill>
                  <a:schemeClr val="bg1"/>
                </a:solidFill>
                <a:latin typeface="Gotham Book" panose="02000504050000020004" pitchFamily="2" charset="0"/>
                <a:ea typeface="Tahoma" panose="020B0604030504040204" pitchFamily="34" charset="0"/>
                <a:cs typeface="Tahoma" panose="020B0604030504040204" pitchFamily="34" charset="0"/>
              </a:rPr>
              <a:t>as he is able</a:t>
            </a:r>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 according to the blessing of the Lord your God which He has given you.” Deut. 16:17 (Emphasis provided).</a:t>
            </a:r>
          </a:p>
        </p:txBody>
      </p:sp>
      <p:sp>
        <p:nvSpPr>
          <p:cNvPr id="12" name="Rectangle 11">
            <a:extLst>
              <a:ext uri="{FF2B5EF4-FFF2-40B4-BE49-F238E27FC236}">
                <a16:creationId xmlns:a16="http://schemas.microsoft.com/office/drawing/2014/main" id="{DF626402-6D92-044B-B40C-467FCC79AE3D}"/>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2342934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D6A53A-B127-5E47-8365-5BBFBAE7EBC8}"/>
              </a:ext>
            </a:extLst>
          </p:cNvPr>
          <p:cNvPicPr>
            <a:picLocks noChangeAspect="1"/>
          </p:cNvPicPr>
          <p:nvPr/>
        </p:nvPicPr>
        <p:blipFill rotWithShape="1">
          <a:blip r:embed="rId2"/>
          <a:srcRect t="3501" r="3236"/>
          <a:stretch/>
        </p:blipFill>
        <p:spPr>
          <a:xfrm>
            <a:off x="1876705" y="0"/>
            <a:ext cx="10315295" cy="6858000"/>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0" y="1160490"/>
            <a:ext cx="5689447" cy="584775"/>
          </a:xfrm>
          <a:prstGeom prst="rect">
            <a:avLst/>
          </a:prstGeom>
          <a:noFill/>
        </p:spPr>
        <p:txBody>
          <a:bodyPr wrap="square" rtlCol="0">
            <a:spAutoFit/>
          </a:bodyPr>
          <a:lstStyle/>
          <a:p>
            <a:r>
              <a:rPr lang="en-US" sz="3200" b="1" dirty="0">
                <a:solidFill>
                  <a:schemeClr val="bg1"/>
                </a:solidFill>
                <a:latin typeface="Gotham Ultra" panose="02000504050000020004" pitchFamily="2" charset="0"/>
              </a:rPr>
              <a:t>3rd Principle: System</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0" y="2172482"/>
            <a:ext cx="5947832" cy="2677656"/>
          </a:xfrm>
          <a:prstGeom prst="rect">
            <a:avLst/>
          </a:prstGeom>
          <a:noFill/>
        </p:spPr>
        <p:txBody>
          <a:bodyPr wrap="square" rtlCol="0">
            <a:spAutoFit/>
          </a:bodyPr>
          <a:lstStyle/>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 “On the first day of the week let each one of you lay something aside, storing up </a:t>
            </a:r>
            <a:r>
              <a:rPr lang="en-US" sz="2800" b="1" dirty="0">
                <a:solidFill>
                  <a:schemeClr val="bg1"/>
                </a:solidFill>
                <a:latin typeface="Gotham Book" panose="02000504050000020004" pitchFamily="2" charset="0"/>
                <a:ea typeface="Tahoma" panose="020B0604030504040204" pitchFamily="34" charset="0"/>
                <a:cs typeface="Tahoma" panose="020B0604030504040204" pitchFamily="34" charset="0"/>
              </a:rPr>
              <a:t>as he may prosper</a:t>
            </a:r>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 that there be no collections when I come.” </a:t>
            </a:r>
          </a:p>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1 Cor. 16:2 (Emphasis provided).</a:t>
            </a:r>
          </a:p>
        </p:txBody>
      </p:sp>
      <p:sp>
        <p:nvSpPr>
          <p:cNvPr id="12" name="Rectangle 11">
            <a:extLst>
              <a:ext uri="{FF2B5EF4-FFF2-40B4-BE49-F238E27FC236}">
                <a16:creationId xmlns:a16="http://schemas.microsoft.com/office/drawing/2014/main" id="{DF626402-6D92-044B-B40C-467FCC79AE3D}"/>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2773522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280B652-9CFB-7E42-96A4-B472E3DF50B4}"/>
              </a:ext>
            </a:extLst>
          </p:cNvPr>
          <p:cNvSpPr/>
          <p:nvPr/>
        </p:nvSpPr>
        <p:spPr>
          <a:xfrm>
            <a:off x="0" y="-2"/>
            <a:ext cx="12192000" cy="68580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pic>
        <p:nvPicPr>
          <p:cNvPr id="10" name="Picture 9">
            <a:extLst>
              <a:ext uri="{FF2B5EF4-FFF2-40B4-BE49-F238E27FC236}">
                <a16:creationId xmlns:a16="http://schemas.microsoft.com/office/drawing/2014/main" id="{351A81B2-9322-0C42-AB3D-3BA90306C329}"/>
              </a:ext>
            </a:extLst>
          </p:cNvPr>
          <p:cNvPicPr>
            <a:picLocks noChangeAspect="1"/>
          </p:cNvPicPr>
          <p:nvPr/>
        </p:nvPicPr>
        <p:blipFill>
          <a:blip r:embed="rId2">
            <a:lum bright="-100000" contrast="-100000"/>
          </a:blip>
          <a:stretch>
            <a:fillRect/>
          </a:stretch>
        </p:blipFill>
        <p:spPr>
          <a:xfrm>
            <a:off x="5228726" y="5843484"/>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3251277" y="1507804"/>
            <a:ext cx="5689447" cy="584775"/>
          </a:xfrm>
          <a:prstGeom prst="rect">
            <a:avLst/>
          </a:prstGeom>
          <a:noFill/>
        </p:spPr>
        <p:txBody>
          <a:bodyPr wrap="square" rtlCol="0">
            <a:spAutoFit/>
          </a:bodyPr>
          <a:lstStyle/>
          <a:p>
            <a:pPr algn="ctr"/>
            <a:r>
              <a:rPr lang="en-US" sz="3200" b="1" dirty="0">
                <a:latin typeface="Gotham Ultra" panose="02000504050000020004" pitchFamily="2" charset="0"/>
              </a:rPr>
              <a:t>Fair Proportional System</a:t>
            </a:r>
          </a:p>
        </p:txBody>
      </p:sp>
      <p:sp>
        <p:nvSpPr>
          <p:cNvPr id="11" name="TextBox 10">
            <a:extLst>
              <a:ext uri="{FF2B5EF4-FFF2-40B4-BE49-F238E27FC236}">
                <a16:creationId xmlns:a16="http://schemas.microsoft.com/office/drawing/2014/main" id="{614FCC51-DDBA-384D-AF6A-EC9829E2E11D}"/>
              </a:ext>
            </a:extLst>
          </p:cNvPr>
          <p:cNvSpPr txBox="1"/>
          <p:nvPr/>
        </p:nvSpPr>
        <p:spPr>
          <a:xfrm>
            <a:off x="2340031" y="2519796"/>
            <a:ext cx="7511938" cy="1815882"/>
          </a:xfrm>
          <a:prstGeom prst="rect">
            <a:avLst/>
          </a:prstGeom>
          <a:noFill/>
        </p:spPr>
        <p:txBody>
          <a:bodyPr wrap="square" rtlCol="0">
            <a:spAutoFit/>
          </a:bodyPr>
          <a:lstStyle/>
          <a:p>
            <a:pPr algn="ctr"/>
            <a:r>
              <a:rPr lang="en-US" sz="2800" dirty="0">
                <a:latin typeface="Gotham Book" panose="02000504050000020004" pitchFamily="2" charset="0"/>
                <a:ea typeface="Tahoma" panose="020B0604030504040204" pitchFamily="34" charset="0"/>
                <a:cs typeface="Tahoma" panose="020B0604030504040204" pitchFamily="34" charset="0"/>
              </a:rPr>
              <a:t>Amount adjusts as income adjusts.</a:t>
            </a:r>
          </a:p>
          <a:p>
            <a:pPr algn="ctr"/>
            <a:r>
              <a:rPr lang="en-US" sz="2800" dirty="0">
                <a:latin typeface="Gotham Book" panose="02000504050000020004" pitchFamily="2" charset="0"/>
                <a:ea typeface="Tahoma" panose="020B0604030504040204" pitchFamily="34" charset="0"/>
                <a:cs typeface="Tahoma" panose="020B0604030504040204" pitchFamily="34" charset="0"/>
              </a:rPr>
              <a:t>Those who receive more, give more.</a:t>
            </a:r>
          </a:p>
          <a:p>
            <a:pPr algn="ctr"/>
            <a:r>
              <a:rPr lang="en-US" sz="2800" dirty="0">
                <a:latin typeface="Gotham Book" panose="02000504050000020004" pitchFamily="2" charset="0"/>
                <a:ea typeface="Tahoma" panose="020B0604030504040204" pitchFamily="34" charset="0"/>
                <a:cs typeface="Tahoma" panose="020B0604030504040204" pitchFamily="34" charset="0"/>
              </a:rPr>
              <a:t>Those who receive less, give less.</a:t>
            </a:r>
          </a:p>
          <a:p>
            <a:pPr algn="ctr"/>
            <a:r>
              <a:rPr lang="en-US" sz="2800" dirty="0">
                <a:latin typeface="Gotham Book" panose="02000504050000020004" pitchFamily="2" charset="0"/>
                <a:ea typeface="Tahoma" panose="020B0604030504040204" pitchFamily="34" charset="0"/>
                <a:cs typeface="Tahoma" panose="020B0604030504040204" pitchFamily="34" charset="0"/>
              </a:rPr>
              <a:t>Those who receive nothing, give nothing. </a:t>
            </a:r>
          </a:p>
        </p:txBody>
      </p:sp>
    </p:spTree>
    <p:extLst>
      <p:ext uri="{BB962C8B-B14F-4D97-AF65-F5344CB8AC3E}">
        <p14:creationId xmlns:p14="http://schemas.microsoft.com/office/powerpoint/2010/main" val="2221083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280B652-9CFB-7E42-96A4-B472E3DF50B4}"/>
              </a:ext>
            </a:extLst>
          </p:cNvPr>
          <p:cNvSpPr/>
          <p:nvPr/>
        </p:nvSpPr>
        <p:spPr>
          <a:xfrm>
            <a:off x="0" y="-2"/>
            <a:ext cx="12192000" cy="68580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pic>
        <p:nvPicPr>
          <p:cNvPr id="10" name="Picture 9">
            <a:extLst>
              <a:ext uri="{FF2B5EF4-FFF2-40B4-BE49-F238E27FC236}">
                <a16:creationId xmlns:a16="http://schemas.microsoft.com/office/drawing/2014/main" id="{351A81B2-9322-0C42-AB3D-3BA90306C329}"/>
              </a:ext>
            </a:extLst>
          </p:cNvPr>
          <p:cNvPicPr>
            <a:picLocks noChangeAspect="1"/>
          </p:cNvPicPr>
          <p:nvPr/>
        </p:nvPicPr>
        <p:blipFill>
          <a:blip r:embed="rId2">
            <a:lum bright="-100000" contrast="-100000"/>
          </a:blip>
          <a:stretch>
            <a:fillRect/>
          </a:stretch>
        </p:blipFill>
        <p:spPr>
          <a:xfrm>
            <a:off x="5228726" y="5867548"/>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1834706" y="1606702"/>
            <a:ext cx="8522589" cy="584775"/>
          </a:xfrm>
          <a:prstGeom prst="rect">
            <a:avLst/>
          </a:prstGeom>
          <a:noFill/>
        </p:spPr>
        <p:txBody>
          <a:bodyPr wrap="square" rtlCol="0">
            <a:spAutoFit/>
          </a:bodyPr>
          <a:lstStyle/>
          <a:p>
            <a:pPr algn="ctr"/>
            <a:r>
              <a:rPr lang="en-US" sz="3200" b="1" dirty="0">
                <a:latin typeface="Gotham Ultra" panose="02000504050000020004" pitchFamily="2" charset="0"/>
              </a:rPr>
              <a:t>Consider Enlarging the Proportion</a:t>
            </a:r>
          </a:p>
        </p:txBody>
      </p:sp>
      <p:sp>
        <p:nvSpPr>
          <p:cNvPr id="11" name="TextBox 10">
            <a:extLst>
              <a:ext uri="{FF2B5EF4-FFF2-40B4-BE49-F238E27FC236}">
                <a16:creationId xmlns:a16="http://schemas.microsoft.com/office/drawing/2014/main" id="{614FCC51-DDBA-384D-AF6A-EC9829E2E11D}"/>
              </a:ext>
            </a:extLst>
          </p:cNvPr>
          <p:cNvSpPr txBox="1"/>
          <p:nvPr/>
        </p:nvSpPr>
        <p:spPr>
          <a:xfrm>
            <a:off x="2340031" y="2674796"/>
            <a:ext cx="7511938" cy="2246769"/>
          </a:xfrm>
          <a:prstGeom prst="rect">
            <a:avLst/>
          </a:prstGeom>
          <a:noFill/>
        </p:spPr>
        <p:txBody>
          <a:bodyPr wrap="square" rtlCol="0">
            <a:spAutoFit/>
          </a:bodyPr>
          <a:lstStyle/>
          <a:p>
            <a:pPr algn="ctr"/>
            <a:r>
              <a:rPr lang="en-US" sz="2800" dirty="0">
                <a:latin typeface="Gotham Book" panose="02000504050000020004" pitchFamily="2" charset="0"/>
                <a:ea typeface="Tahoma" panose="020B0604030504040204" pitchFamily="34" charset="0"/>
                <a:cs typeface="Tahoma" panose="020B0604030504040204" pitchFamily="34" charset="0"/>
              </a:rPr>
              <a:t>“How much more eager will every faithful steward be to enlarge the proportion of gifts to be placed in the Lord’s treasure house, than to decrease his offering…” Counsels on Stewardship, p. 200.</a:t>
            </a:r>
          </a:p>
        </p:txBody>
      </p:sp>
    </p:spTree>
    <p:extLst>
      <p:ext uri="{BB962C8B-B14F-4D97-AF65-F5344CB8AC3E}">
        <p14:creationId xmlns:p14="http://schemas.microsoft.com/office/powerpoint/2010/main" val="1490529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280B652-9CFB-7E42-96A4-B472E3DF50B4}"/>
              </a:ext>
            </a:extLst>
          </p:cNvPr>
          <p:cNvSpPr/>
          <p:nvPr/>
        </p:nvSpPr>
        <p:spPr>
          <a:xfrm>
            <a:off x="0" y="-2"/>
            <a:ext cx="12192000" cy="68580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pic>
        <p:nvPicPr>
          <p:cNvPr id="10" name="Picture 9">
            <a:extLst>
              <a:ext uri="{FF2B5EF4-FFF2-40B4-BE49-F238E27FC236}">
                <a16:creationId xmlns:a16="http://schemas.microsoft.com/office/drawing/2014/main" id="{351A81B2-9322-0C42-AB3D-3BA90306C329}"/>
              </a:ext>
            </a:extLst>
          </p:cNvPr>
          <p:cNvPicPr>
            <a:picLocks noChangeAspect="1"/>
          </p:cNvPicPr>
          <p:nvPr/>
        </p:nvPicPr>
        <p:blipFill>
          <a:blip r:embed="rId2">
            <a:lum bright="-100000" contrast="-100000"/>
          </a:blip>
          <a:stretch>
            <a:fillRect/>
          </a:stretch>
        </p:blipFill>
        <p:spPr>
          <a:xfrm>
            <a:off x="5228726" y="5867548"/>
            <a:ext cx="1734548" cy="369747"/>
          </a:xfrm>
          <a:prstGeom prst="rect">
            <a:avLst/>
          </a:prstGeom>
        </p:spPr>
      </p:pic>
      <p:sp>
        <p:nvSpPr>
          <p:cNvPr id="11" name="TextBox 10">
            <a:extLst>
              <a:ext uri="{FF2B5EF4-FFF2-40B4-BE49-F238E27FC236}">
                <a16:creationId xmlns:a16="http://schemas.microsoft.com/office/drawing/2014/main" id="{614FCC51-DDBA-384D-AF6A-EC9829E2E11D}"/>
              </a:ext>
            </a:extLst>
          </p:cNvPr>
          <p:cNvSpPr txBox="1"/>
          <p:nvPr/>
        </p:nvSpPr>
        <p:spPr>
          <a:xfrm>
            <a:off x="2340031" y="1659284"/>
            <a:ext cx="7511938" cy="3539430"/>
          </a:xfrm>
          <a:prstGeom prst="rect">
            <a:avLst/>
          </a:prstGeom>
          <a:noFill/>
        </p:spPr>
        <p:txBody>
          <a:bodyPr wrap="square" rtlCol="0">
            <a:spAutoFit/>
          </a:bodyPr>
          <a:lstStyle/>
          <a:p>
            <a:pPr algn="ctr"/>
            <a:r>
              <a:rPr lang="en-US" sz="2800" dirty="0">
                <a:latin typeface="Gotham Book" panose="02000504050000020004" pitchFamily="2" charset="0"/>
                <a:ea typeface="Tahoma" panose="020B0604030504040204" pitchFamily="34" charset="0"/>
                <a:cs typeface="Tahoma" panose="020B0604030504040204" pitchFamily="34" charset="0"/>
              </a:rPr>
              <a:t>“Those who are recipients of His grace, who contemplate the cross of Calvary, will not question concerning the proportion to be given, but will feel that the richest offering is all too meager, all disproportionate to the great gift of the only-begotten Son of the infinite God….” Counsels on Stewardship, p. 200</a:t>
            </a:r>
          </a:p>
        </p:txBody>
      </p:sp>
    </p:spTree>
    <p:extLst>
      <p:ext uri="{BB962C8B-B14F-4D97-AF65-F5344CB8AC3E}">
        <p14:creationId xmlns:p14="http://schemas.microsoft.com/office/powerpoint/2010/main" val="3985568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280B652-9CFB-7E42-96A4-B472E3DF50B4}"/>
              </a:ext>
            </a:extLst>
          </p:cNvPr>
          <p:cNvSpPr/>
          <p:nvPr/>
        </p:nvSpPr>
        <p:spPr>
          <a:xfrm>
            <a:off x="0" y="-2"/>
            <a:ext cx="12192000" cy="68580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pic>
        <p:nvPicPr>
          <p:cNvPr id="10" name="Picture 9">
            <a:extLst>
              <a:ext uri="{FF2B5EF4-FFF2-40B4-BE49-F238E27FC236}">
                <a16:creationId xmlns:a16="http://schemas.microsoft.com/office/drawing/2014/main" id="{351A81B2-9322-0C42-AB3D-3BA90306C329}"/>
              </a:ext>
            </a:extLst>
          </p:cNvPr>
          <p:cNvPicPr>
            <a:picLocks noChangeAspect="1"/>
          </p:cNvPicPr>
          <p:nvPr/>
        </p:nvPicPr>
        <p:blipFill>
          <a:blip r:embed="rId2">
            <a:lum bright="-100000" contrast="-100000"/>
          </a:blip>
          <a:stretch>
            <a:fillRect/>
          </a:stretch>
        </p:blipFill>
        <p:spPr>
          <a:xfrm>
            <a:off x="5228726" y="5867548"/>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1834706" y="1293881"/>
            <a:ext cx="8522589" cy="584775"/>
          </a:xfrm>
          <a:prstGeom prst="rect">
            <a:avLst/>
          </a:prstGeom>
          <a:noFill/>
        </p:spPr>
        <p:txBody>
          <a:bodyPr wrap="square" rtlCol="0">
            <a:spAutoFit/>
          </a:bodyPr>
          <a:lstStyle/>
          <a:p>
            <a:pPr algn="ctr"/>
            <a:r>
              <a:rPr lang="en-US" sz="3200" b="1" dirty="0">
                <a:latin typeface="Gotham Ultra" panose="02000504050000020004" pitchFamily="2" charset="0"/>
              </a:rPr>
              <a:t>By Giving in Proportion</a:t>
            </a:r>
          </a:p>
        </p:txBody>
      </p:sp>
      <p:sp>
        <p:nvSpPr>
          <p:cNvPr id="11" name="TextBox 10">
            <a:extLst>
              <a:ext uri="{FF2B5EF4-FFF2-40B4-BE49-F238E27FC236}">
                <a16:creationId xmlns:a16="http://schemas.microsoft.com/office/drawing/2014/main" id="{614FCC51-DDBA-384D-AF6A-EC9829E2E11D}"/>
              </a:ext>
            </a:extLst>
          </p:cNvPr>
          <p:cNvSpPr txBox="1"/>
          <p:nvPr/>
        </p:nvSpPr>
        <p:spPr>
          <a:xfrm>
            <a:off x="1050758" y="2361975"/>
            <a:ext cx="10090484" cy="2677656"/>
          </a:xfrm>
          <a:prstGeom prst="rect">
            <a:avLst/>
          </a:prstGeom>
          <a:noFill/>
        </p:spPr>
        <p:txBody>
          <a:bodyPr wrap="square" rtlCol="0">
            <a:spAutoFit/>
          </a:bodyPr>
          <a:lstStyle/>
          <a:p>
            <a:pPr marL="457200" indent="-457200" algn="ctr">
              <a:buFont typeface="Arial" panose="020B0604020202020204" pitchFamily="34" charset="0"/>
              <a:buChar char="•"/>
            </a:pPr>
            <a:r>
              <a:rPr lang="en-US" sz="2800" dirty="0">
                <a:latin typeface="Gotham Book" panose="02000504050000020004" pitchFamily="2" charset="0"/>
                <a:ea typeface="Tahoma" panose="020B0604030504040204" pitchFamily="34" charset="0"/>
                <a:cs typeface="Tahoma" panose="020B0604030504040204" pitchFamily="34" charset="0"/>
              </a:rPr>
              <a:t>The right ownership is established (He is the Owner)</a:t>
            </a:r>
          </a:p>
          <a:p>
            <a:pPr marL="457200" indent="-457200" algn="ctr">
              <a:buFont typeface="Arial" panose="020B0604020202020204" pitchFamily="34" charset="0"/>
              <a:buChar char="•"/>
            </a:pPr>
            <a:r>
              <a:rPr lang="en-US" sz="2800" dirty="0">
                <a:latin typeface="Gotham Book" panose="02000504050000020004" pitchFamily="2" charset="0"/>
                <a:ea typeface="Tahoma" panose="020B0604030504040204" pitchFamily="34" charset="0"/>
                <a:cs typeface="Tahoma" panose="020B0604030504040204" pitchFamily="34" charset="0"/>
              </a:rPr>
              <a:t>A partnership is assumed (I am His partner)</a:t>
            </a:r>
          </a:p>
          <a:p>
            <a:pPr marL="457200" indent="-457200" algn="ctr">
              <a:buFont typeface="Arial" panose="020B0604020202020204" pitchFamily="34" charset="0"/>
              <a:buChar char="•"/>
            </a:pPr>
            <a:r>
              <a:rPr lang="en-US" sz="2800" dirty="0">
                <a:latin typeface="Gotham Book" panose="02000504050000020004" pitchFamily="2" charset="0"/>
                <a:ea typeface="Tahoma" panose="020B0604030504040204" pitchFamily="34" charset="0"/>
                <a:cs typeface="Tahoma" panose="020B0604030504040204" pitchFamily="34" charset="0"/>
              </a:rPr>
              <a:t>I become an unclogged pipeline</a:t>
            </a:r>
          </a:p>
          <a:p>
            <a:pPr marL="457200" indent="-457200" algn="ctr">
              <a:buFont typeface="Arial" panose="020B0604020202020204" pitchFamily="34" charset="0"/>
              <a:buChar char="•"/>
            </a:pPr>
            <a:endParaRPr lang="en-US" sz="2800" dirty="0">
              <a:latin typeface="Gotham Book" panose="02000504050000020004" pitchFamily="2" charset="0"/>
              <a:ea typeface="Tahoma" panose="020B0604030504040204" pitchFamily="34" charset="0"/>
              <a:cs typeface="Tahoma" panose="020B0604030504040204" pitchFamily="34" charset="0"/>
            </a:endParaRPr>
          </a:p>
          <a:p>
            <a:pPr algn="ctr"/>
            <a:r>
              <a:rPr lang="en-US" sz="2800" dirty="0">
                <a:latin typeface="Gotham Book" panose="02000504050000020004" pitchFamily="2" charset="0"/>
                <a:ea typeface="Tahoma" panose="020B0604030504040204" pitchFamily="34" charset="0"/>
                <a:cs typeface="Tahoma" panose="020B0604030504040204" pitchFamily="34" charset="0"/>
              </a:rPr>
              <a:t>Result: “… he who waters will also be watered himself.” Prov. 11:25.</a:t>
            </a:r>
          </a:p>
        </p:txBody>
      </p:sp>
    </p:spTree>
    <p:extLst>
      <p:ext uri="{BB962C8B-B14F-4D97-AF65-F5344CB8AC3E}">
        <p14:creationId xmlns:p14="http://schemas.microsoft.com/office/powerpoint/2010/main" val="1995790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EF73-6EB6-E441-A49A-DAEC305A4EE2}"/>
              </a:ext>
            </a:extLst>
          </p:cNvPr>
          <p:cNvPicPr>
            <a:picLocks noChangeAspect="1"/>
          </p:cNvPicPr>
          <p:nvPr/>
        </p:nvPicPr>
        <p:blipFill rotWithShape="1">
          <a:blip r:embed="rId2"/>
          <a:srcRect t="33255" r="33587" b="16937"/>
          <a:stretch/>
        </p:blipFill>
        <p:spPr>
          <a:xfrm>
            <a:off x="0" y="1"/>
            <a:ext cx="12192000" cy="6858000"/>
          </a:xfrm>
          <a:prstGeom prst="rect">
            <a:avLst/>
          </a:prstGeom>
        </p:spPr>
      </p:pic>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2048256" y="-2048256"/>
            <a:ext cx="6858000" cy="10954512"/>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772232"/>
            <a:ext cx="5552867" cy="1077218"/>
          </a:xfrm>
          <a:prstGeom prst="rect">
            <a:avLst/>
          </a:prstGeom>
          <a:noFill/>
        </p:spPr>
        <p:txBody>
          <a:bodyPr wrap="none" rtlCol="0">
            <a:spAutoFit/>
          </a:bodyPr>
          <a:lstStyle/>
          <a:p>
            <a:r>
              <a:rPr lang="en-US" sz="3200" b="1" dirty="0">
                <a:solidFill>
                  <a:schemeClr val="bg1"/>
                </a:solidFill>
                <a:latin typeface="Gotham Ultra" panose="02000504050000020004" pitchFamily="2" charset="0"/>
              </a:rPr>
              <a:t>Vows: Only Accepted if Fulfilled</a:t>
            </a:r>
          </a:p>
          <a:p>
            <a:r>
              <a:rPr lang="en-US" sz="3200" b="1" dirty="0">
                <a:solidFill>
                  <a:schemeClr val="bg1"/>
                </a:solidFill>
                <a:latin typeface="Gotham Ultra" panose="02000504050000020004" pitchFamily="2" charset="0"/>
              </a:rPr>
              <a:t>by Faith, not by Works</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1" y="2305614"/>
            <a:ext cx="6364424" cy="2677656"/>
          </a:xfrm>
          <a:prstGeom prst="rect">
            <a:avLst/>
          </a:prstGeom>
          <a:noFill/>
        </p:spPr>
        <p:txBody>
          <a:bodyPr wrap="square" rtlCol="0">
            <a:spAutoFit/>
          </a:bodyPr>
          <a:lstStyle/>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“I am the vine, you are the branches. He who abides in Me, and I in him, bears much fruit; for without Me you can do nothing.” </a:t>
            </a:r>
          </a:p>
          <a:p>
            <a:endPar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endParaRPr>
          </a:p>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John 15:5</a:t>
            </a:r>
          </a:p>
        </p:txBody>
      </p:sp>
      <p:sp>
        <p:nvSpPr>
          <p:cNvPr id="12" name="Rectangle 11">
            <a:extLst>
              <a:ext uri="{FF2B5EF4-FFF2-40B4-BE49-F238E27FC236}">
                <a16:creationId xmlns:a16="http://schemas.microsoft.com/office/drawing/2014/main" id="{498FED09-BA20-9941-B84D-3108DFF49C0F}"/>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35106271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6FDF1A-0170-CF43-9EF3-96D535FE719F}"/>
              </a:ext>
            </a:extLst>
          </p:cNvPr>
          <p:cNvPicPr>
            <a:picLocks noChangeAspect="1"/>
          </p:cNvPicPr>
          <p:nvPr/>
        </p:nvPicPr>
        <p:blipFill>
          <a:blip r:embed="rId2"/>
          <a:stretch>
            <a:fillRect/>
          </a:stretch>
        </p:blipFill>
        <p:spPr>
          <a:xfrm>
            <a:off x="2701396" y="0"/>
            <a:ext cx="9490604" cy="6858000"/>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0" y="1350771"/>
            <a:ext cx="5689447" cy="584775"/>
          </a:xfrm>
          <a:prstGeom prst="rect">
            <a:avLst/>
          </a:prstGeom>
          <a:noFill/>
        </p:spPr>
        <p:txBody>
          <a:bodyPr wrap="square" rtlCol="0">
            <a:spAutoFit/>
          </a:bodyPr>
          <a:lstStyle/>
          <a:p>
            <a:r>
              <a:rPr lang="en-US" sz="3200" b="1" dirty="0">
                <a:solidFill>
                  <a:schemeClr val="bg1"/>
                </a:solidFill>
                <a:latin typeface="Gotham Ultra" panose="02000504050000020004" pitchFamily="2" charset="0"/>
              </a:rPr>
              <a:t>4th Principle: Priority</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0" y="2362763"/>
            <a:ext cx="5947832" cy="1815882"/>
          </a:xfrm>
          <a:prstGeom prst="rect">
            <a:avLst/>
          </a:prstGeom>
          <a:noFill/>
        </p:spPr>
        <p:txBody>
          <a:bodyPr wrap="square" rtlCol="0">
            <a:spAutoFit/>
          </a:bodyPr>
          <a:lstStyle/>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“But seek first the kingdom of God and His righteousness, and all these things shall be added to you.” Matt. 6:33.</a:t>
            </a:r>
          </a:p>
        </p:txBody>
      </p:sp>
      <p:sp>
        <p:nvSpPr>
          <p:cNvPr id="12" name="Rectangle 11">
            <a:extLst>
              <a:ext uri="{FF2B5EF4-FFF2-40B4-BE49-F238E27FC236}">
                <a16:creationId xmlns:a16="http://schemas.microsoft.com/office/drawing/2014/main" id="{DF626402-6D92-044B-B40C-467FCC79AE3D}"/>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3048214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6FDF1A-0170-CF43-9EF3-96D535FE719F}"/>
              </a:ext>
            </a:extLst>
          </p:cNvPr>
          <p:cNvPicPr>
            <a:picLocks noChangeAspect="1"/>
          </p:cNvPicPr>
          <p:nvPr/>
        </p:nvPicPr>
        <p:blipFill>
          <a:blip r:embed="rId2"/>
          <a:stretch>
            <a:fillRect/>
          </a:stretch>
        </p:blipFill>
        <p:spPr>
          <a:xfrm>
            <a:off x="2701396" y="0"/>
            <a:ext cx="9490604" cy="6858000"/>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0" y="1037952"/>
            <a:ext cx="5689447" cy="584775"/>
          </a:xfrm>
          <a:prstGeom prst="rect">
            <a:avLst/>
          </a:prstGeom>
          <a:noFill/>
        </p:spPr>
        <p:txBody>
          <a:bodyPr wrap="square" rtlCol="0">
            <a:spAutoFit/>
          </a:bodyPr>
          <a:lstStyle/>
          <a:p>
            <a:r>
              <a:rPr lang="en-US" sz="3200" b="1" dirty="0">
                <a:solidFill>
                  <a:schemeClr val="bg1"/>
                </a:solidFill>
                <a:latin typeface="Gotham Ultra" panose="02000504050000020004" pitchFamily="2" charset="0"/>
              </a:rPr>
              <a:t>4th Principle: Priority</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0" y="2049944"/>
            <a:ext cx="6962568" cy="3108543"/>
          </a:xfrm>
          <a:prstGeom prst="rect">
            <a:avLst/>
          </a:prstGeom>
          <a:noFill/>
        </p:spPr>
        <p:txBody>
          <a:bodyPr wrap="square" rtlCol="0">
            <a:spAutoFit/>
          </a:bodyPr>
          <a:lstStyle/>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“Honor the Lord with your possessions, And with the </a:t>
            </a:r>
            <a:r>
              <a:rPr lang="en-US" sz="2800" b="1" dirty="0" err="1">
                <a:solidFill>
                  <a:schemeClr val="bg1"/>
                </a:solidFill>
                <a:latin typeface="Gotham Book" panose="02000504050000020004" pitchFamily="2" charset="0"/>
                <a:ea typeface="Tahoma" panose="020B0604030504040204" pitchFamily="34" charset="0"/>
                <a:cs typeface="Tahoma" panose="020B0604030504040204" pitchFamily="34" charset="0"/>
              </a:rPr>
              <a:t>firstfruits</a:t>
            </a:r>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 of all your increase; So your barns will be filled with plenty, And your vats will overflow with new wine.” </a:t>
            </a:r>
          </a:p>
          <a:p>
            <a:endPar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endParaRPr>
          </a:p>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Prov. 3:9-10 (Emphasis supplied).</a:t>
            </a:r>
          </a:p>
        </p:txBody>
      </p:sp>
      <p:sp>
        <p:nvSpPr>
          <p:cNvPr id="12" name="Rectangle 11">
            <a:extLst>
              <a:ext uri="{FF2B5EF4-FFF2-40B4-BE49-F238E27FC236}">
                <a16:creationId xmlns:a16="http://schemas.microsoft.com/office/drawing/2014/main" id="{DF626402-6D92-044B-B40C-467FCC79AE3D}"/>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32770722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3BEEF1-0D13-2B45-893D-878D52323315}"/>
              </a:ext>
            </a:extLst>
          </p:cNvPr>
          <p:cNvSpPr/>
          <p:nvPr/>
        </p:nvSpPr>
        <p:spPr>
          <a:xfrm>
            <a:off x="0" y="-2"/>
            <a:ext cx="12192000" cy="68580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pic>
        <p:nvPicPr>
          <p:cNvPr id="10" name="Picture 9">
            <a:extLst>
              <a:ext uri="{FF2B5EF4-FFF2-40B4-BE49-F238E27FC236}">
                <a16:creationId xmlns:a16="http://schemas.microsoft.com/office/drawing/2014/main" id="{6E57D27A-3EBE-E541-B1E1-E7D37DA994A1}"/>
              </a:ext>
            </a:extLst>
          </p:cNvPr>
          <p:cNvPicPr>
            <a:picLocks noChangeAspect="1"/>
          </p:cNvPicPr>
          <p:nvPr/>
        </p:nvPicPr>
        <p:blipFill>
          <a:blip r:embed="rId2">
            <a:lum bright="-100000" contrast="-100000"/>
          </a:blip>
          <a:stretch>
            <a:fillRect/>
          </a:stretch>
        </p:blipFill>
        <p:spPr>
          <a:xfrm>
            <a:off x="875089" y="5843484"/>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0" y="1064261"/>
            <a:ext cx="8402274" cy="584775"/>
          </a:xfrm>
          <a:prstGeom prst="rect">
            <a:avLst/>
          </a:prstGeom>
          <a:noFill/>
        </p:spPr>
        <p:txBody>
          <a:bodyPr wrap="square" rtlCol="0">
            <a:spAutoFit/>
          </a:bodyPr>
          <a:lstStyle/>
          <a:p>
            <a:r>
              <a:rPr lang="en-US" sz="3200" b="1" dirty="0">
                <a:latin typeface="Gotham Ultra" panose="02000504050000020004" pitchFamily="2" charset="0"/>
              </a:rPr>
              <a:t>Before Any Portion is Consumed</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599" y="2090171"/>
            <a:ext cx="10110759" cy="2677656"/>
          </a:xfrm>
          <a:prstGeom prst="rect">
            <a:avLst/>
          </a:prstGeom>
          <a:noFill/>
        </p:spPr>
        <p:txBody>
          <a:bodyPr wrap="square" rtlCol="0">
            <a:spAutoFit/>
          </a:bodyPr>
          <a:lstStyle/>
          <a:p>
            <a:r>
              <a:rPr lang="en-US" sz="2800" dirty="0">
                <a:latin typeface="Gotham Book" panose="02000504050000020004" pitchFamily="2" charset="0"/>
                <a:ea typeface="Tahoma" panose="020B0604030504040204" pitchFamily="34" charset="0"/>
                <a:cs typeface="Tahoma" panose="020B0604030504040204" pitchFamily="34" charset="0"/>
              </a:rPr>
              <a:t>“We are not to consecrate to Him what remains of our income after all our real or imaginary wants are satisfied; but before any portion is consumed, we should set apart that which God has specified as His.” </a:t>
            </a:r>
          </a:p>
          <a:p>
            <a:endParaRPr lang="en-US" sz="2800" dirty="0">
              <a:latin typeface="Gotham Book" panose="02000504050000020004" pitchFamily="2" charset="0"/>
              <a:ea typeface="Tahoma" panose="020B0604030504040204" pitchFamily="34" charset="0"/>
              <a:cs typeface="Tahoma" panose="020B0604030504040204" pitchFamily="34" charset="0"/>
            </a:endParaRPr>
          </a:p>
          <a:p>
            <a:r>
              <a:rPr lang="en-US" sz="2800" dirty="0">
                <a:latin typeface="Gotham Book" panose="02000504050000020004" pitchFamily="2" charset="0"/>
                <a:ea typeface="Tahoma" panose="020B0604030504040204" pitchFamily="34" charset="0"/>
                <a:cs typeface="Tahoma" panose="020B0604030504040204" pitchFamily="34" charset="0"/>
              </a:rPr>
              <a:t>Counsels on Stewardship, p. 81 (Emphasis supplied).</a:t>
            </a:r>
          </a:p>
        </p:txBody>
      </p:sp>
    </p:spTree>
    <p:extLst>
      <p:ext uri="{BB962C8B-B14F-4D97-AF65-F5344CB8AC3E}">
        <p14:creationId xmlns:p14="http://schemas.microsoft.com/office/powerpoint/2010/main" val="2202785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3BEEF1-0D13-2B45-893D-878D52323315}"/>
              </a:ext>
            </a:extLst>
          </p:cNvPr>
          <p:cNvSpPr/>
          <p:nvPr/>
        </p:nvSpPr>
        <p:spPr>
          <a:xfrm>
            <a:off x="0" y="-2"/>
            <a:ext cx="12192000" cy="68580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pic>
        <p:nvPicPr>
          <p:cNvPr id="10" name="Picture 9">
            <a:extLst>
              <a:ext uri="{FF2B5EF4-FFF2-40B4-BE49-F238E27FC236}">
                <a16:creationId xmlns:a16="http://schemas.microsoft.com/office/drawing/2014/main" id="{6E57D27A-3EBE-E541-B1E1-E7D37DA994A1}"/>
              </a:ext>
            </a:extLst>
          </p:cNvPr>
          <p:cNvPicPr>
            <a:picLocks noChangeAspect="1"/>
          </p:cNvPicPr>
          <p:nvPr/>
        </p:nvPicPr>
        <p:blipFill>
          <a:blip r:embed="rId2">
            <a:lum bright="-100000" contrast="-100000"/>
          </a:blip>
          <a:stretch>
            <a:fillRect/>
          </a:stretch>
        </p:blipFill>
        <p:spPr>
          <a:xfrm>
            <a:off x="5228726" y="5843484"/>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715769" y="1064261"/>
            <a:ext cx="10760463" cy="584775"/>
          </a:xfrm>
          <a:prstGeom prst="rect">
            <a:avLst/>
          </a:prstGeom>
          <a:noFill/>
        </p:spPr>
        <p:txBody>
          <a:bodyPr wrap="square" rtlCol="0">
            <a:spAutoFit/>
          </a:bodyPr>
          <a:lstStyle/>
          <a:p>
            <a:pPr algn="ctr"/>
            <a:r>
              <a:rPr lang="en-US" sz="3200" b="1" dirty="0">
                <a:latin typeface="Gotham Ultra" panose="02000504050000020004" pitchFamily="2" charset="0"/>
              </a:rPr>
              <a:t>5th Principle: Period</a:t>
            </a:r>
          </a:p>
        </p:txBody>
      </p:sp>
      <p:sp>
        <p:nvSpPr>
          <p:cNvPr id="11" name="TextBox 10">
            <a:extLst>
              <a:ext uri="{FF2B5EF4-FFF2-40B4-BE49-F238E27FC236}">
                <a16:creationId xmlns:a16="http://schemas.microsoft.com/office/drawing/2014/main" id="{614FCC51-DDBA-384D-AF6A-EC9829E2E11D}"/>
              </a:ext>
            </a:extLst>
          </p:cNvPr>
          <p:cNvSpPr txBox="1"/>
          <p:nvPr/>
        </p:nvSpPr>
        <p:spPr>
          <a:xfrm>
            <a:off x="1040621" y="2451689"/>
            <a:ext cx="10110759" cy="523220"/>
          </a:xfrm>
          <a:prstGeom prst="rect">
            <a:avLst/>
          </a:prstGeom>
          <a:noFill/>
        </p:spPr>
        <p:txBody>
          <a:bodyPr wrap="square" rtlCol="0">
            <a:spAutoFit/>
          </a:bodyPr>
          <a:lstStyle/>
          <a:p>
            <a:pPr algn="ctr"/>
            <a:r>
              <a:rPr lang="en-US" sz="2800" dirty="0">
                <a:latin typeface="Gotham Book" panose="02000504050000020004" pitchFamily="2" charset="0"/>
                <a:ea typeface="Tahoma" panose="020B0604030504040204" pitchFamily="34" charset="0"/>
                <a:cs typeface="Tahoma" panose="020B0604030504040204" pitchFamily="34" charset="0"/>
              </a:rPr>
              <a:t>How long will last</a:t>
            </a:r>
          </a:p>
        </p:txBody>
      </p:sp>
      <p:sp>
        <p:nvSpPr>
          <p:cNvPr id="12" name="TextBox 11">
            <a:extLst>
              <a:ext uri="{FF2B5EF4-FFF2-40B4-BE49-F238E27FC236}">
                <a16:creationId xmlns:a16="http://schemas.microsoft.com/office/drawing/2014/main" id="{6CBF3E24-4DF6-724F-9D0D-F5981C95BC49}"/>
              </a:ext>
            </a:extLst>
          </p:cNvPr>
          <p:cNvSpPr txBox="1"/>
          <p:nvPr/>
        </p:nvSpPr>
        <p:spPr>
          <a:xfrm>
            <a:off x="2796175" y="4363965"/>
            <a:ext cx="2520726" cy="523220"/>
          </a:xfrm>
          <a:prstGeom prst="rect">
            <a:avLst/>
          </a:prstGeom>
          <a:noFill/>
        </p:spPr>
        <p:txBody>
          <a:bodyPr wrap="square" rtlCol="0">
            <a:spAutoFit/>
          </a:bodyPr>
          <a:lstStyle/>
          <a:p>
            <a:pPr algn="ctr"/>
            <a:r>
              <a:rPr lang="en-US" sz="2800" dirty="0">
                <a:latin typeface="Gotham Book" panose="02000504050000020004" pitchFamily="2" charset="0"/>
                <a:ea typeface="Tahoma" panose="020B0604030504040204" pitchFamily="34" charset="0"/>
                <a:cs typeface="Tahoma" panose="020B0604030504040204" pitchFamily="34" charset="0"/>
              </a:rPr>
              <a:t>Vow</a:t>
            </a:r>
          </a:p>
        </p:txBody>
      </p:sp>
      <p:sp>
        <p:nvSpPr>
          <p:cNvPr id="13" name="TextBox 12">
            <a:extLst>
              <a:ext uri="{FF2B5EF4-FFF2-40B4-BE49-F238E27FC236}">
                <a16:creationId xmlns:a16="http://schemas.microsoft.com/office/drawing/2014/main" id="{D4D79237-F3F0-6348-BBAC-6E1DB8BCB542}"/>
              </a:ext>
            </a:extLst>
          </p:cNvPr>
          <p:cNvSpPr txBox="1"/>
          <p:nvPr/>
        </p:nvSpPr>
        <p:spPr>
          <a:xfrm>
            <a:off x="6863906" y="4363965"/>
            <a:ext cx="2520726" cy="523220"/>
          </a:xfrm>
          <a:prstGeom prst="rect">
            <a:avLst/>
          </a:prstGeom>
          <a:noFill/>
        </p:spPr>
        <p:txBody>
          <a:bodyPr wrap="square" rtlCol="0">
            <a:spAutoFit/>
          </a:bodyPr>
          <a:lstStyle/>
          <a:p>
            <a:pPr algn="ctr"/>
            <a:r>
              <a:rPr lang="en-US" sz="2800" dirty="0">
                <a:latin typeface="Gotham Book" panose="02000504050000020004" pitchFamily="2" charset="0"/>
                <a:ea typeface="Tahoma" panose="020B0604030504040204" pitchFamily="34" charset="0"/>
                <a:cs typeface="Tahoma" panose="020B0604030504040204" pitchFamily="34" charset="0"/>
              </a:rPr>
              <a:t>Proportion</a:t>
            </a:r>
          </a:p>
        </p:txBody>
      </p:sp>
      <p:sp>
        <p:nvSpPr>
          <p:cNvPr id="8" name="Right Arrow 7">
            <a:extLst>
              <a:ext uri="{FF2B5EF4-FFF2-40B4-BE49-F238E27FC236}">
                <a16:creationId xmlns:a16="http://schemas.microsoft.com/office/drawing/2014/main" id="{77CB2935-DB8E-FA4E-B9F8-1419AC13B86E}"/>
              </a:ext>
            </a:extLst>
          </p:cNvPr>
          <p:cNvSpPr/>
          <p:nvPr/>
        </p:nvSpPr>
        <p:spPr>
          <a:xfrm rot="18639499" flipH="1">
            <a:off x="4798394" y="3484216"/>
            <a:ext cx="1295119" cy="58669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4" name="Right Arrow 13">
            <a:extLst>
              <a:ext uri="{FF2B5EF4-FFF2-40B4-BE49-F238E27FC236}">
                <a16:creationId xmlns:a16="http://schemas.microsoft.com/office/drawing/2014/main" id="{D6A304C3-79C7-DD40-82DD-80485C4278F2}"/>
              </a:ext>
            </a:extLst>
          </p:cNvPr>
          <p:cNvSpPr/>
          <p:nvPr/>
        </p:nvSpPr>
        <p:spPr>
          <a:xfrm rot="2960501">
            <a:off x="6030220" y="3517327"/>
            <a:ext cx="1295119" cy="58669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3629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F74F2B-4E43-8C45-8C7B-9EF3BF4A4AC3}"/>
              </a:ext>
            </a:extLst>
          </p:cNvPr>
          <p:cNvPicPr>
            <a:picLocks noChangeAspect="1"/>
          </p:cNvPicPr>
          <p:nvPr/>
        </p:nvPicPr>
        <p:blipFill>
          <a:blip r:embed="rId2"/>
          <a:stretch>
            <a:fillRect/>
          </a:stretch>
        </p:blipFill>
        <p:spPr>
          <a:xfrm>
            <a:off x="1905000" y="0"/>
            <a:ext cx="10287000" cy="6858000"/>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0" y="1037952"/>
            <a:ext cx="5689447" cy="584775"/>
          </a:xfrm>
          <a:prstGeom prst="rect">
            <a:avLst/>
          </a:prstGeom>
          <a:noFill/>
        </p:spPr>
        <p:txBody>
          <a:bodyPr wrap="square" rtlCol="0">
            <a:spAutoFit/>
          </a:bodyPr>
          <a:lstStyle/>
          <a:p>
            <a:r>
              <a:rPr lang="en-US" sz="3200" b="1" dirty="0">
                <a:solidFill>
                  <a:schemeClr val="bg1"/>
                </a:solidFill>
                <a:latin typeface="Gotham Ultra" panose="02000504050000020004" pitchFamily="2" charset="0"/>
              </a:rPr>
              <a:t>6th Principle: Distribution</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0" y="2049944"/>
            <a:ext cx="6962568" cy="3108543"/>
          </a:xfrm>
          <a:prstGeom prst="rect">
            <a:avLst/>
          </a:prstGeom>
          <a:noFill/>
        </p:spPr>
        <p:txBody>
          <a:bodyPr wrap="square" rtlCol="0">
            <a:spAutoFit/>
          </a:bodyPr>
          <a:lstStyle/>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A Broad Missionary Commission</a:t>
            </a:r>
          </a:p>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“But you shall receive power when the Holy Spirit has come upon you; and you shall be [a]witnesses to Me in [1] Jerusalem, and in [2] all Judea and Samaria, and [3] to the end of the earth.” Acts 1:8.</a:t>
            </a:r>
          </a:p>
        </p:txBody>
      </p:sp>
      <p:sp>
        <p:nvSpPr>
          <p:cNvPr id="12" name="Rectangle 11">
            <a:extLst>
              <a:ext uri="{FF2B5EF4-FFF2-40B4-BE49-F238E27FC236}">
                <a16:creationId xmlns:a16="http://schemas.microsoft.com/office/drawing/2014/main" id="{DF626402-6D92-044B-B40C-467FCC79AE3D}"/>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2465768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F74F2B-4E43-8C45-8C7B-9EF3BF4A4AC3}"/>
              </a:ext>
            </a:extLst>
          </p:cNvPr>
          <p:cNvPicPr>
            <a:picLocks noChangeAspect="1"/>
          </p:cNvPicPr>
          <p:nvPr/>
        </p:nvPicPr>
        <p:blipFill>
          <a:blip r:embed="rId2"/>
          <a:stretch>
            <a:fillRect/>
          </a:stretch>
        </p:blipFill>
        <p:spPr>
          <a:xfrm>
            <a:off x="1905000" y="0"/>
            <a:ext cx="10287000" cy="6858000"/>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0" y="1037952"/>
            <a:ext cx="5689447" cy="584775"/>
          </a:xfrm>
          <a:prstGeom prst="rect">
            <a:avLst/>
          </a:prstGeom>
          <a:noFill/>
        </p:spPr>
        <p:txBody>
          <a:bodyPr wrap="square" rtlCol="0">
            <a:spAutoFit/>
          </a:bodyPr>
          <a:lstStyle/>
          <a:p>
            <a:r>
              <a:rPr lang="en-US" sz="3200" b="1" dirty="0">
                <a:solidFill>
                  <a:schemeClr val="bg1"/>
                </a:solidFill>
                <a:latin typeface="Gotham Ultra" panose="02000504050000020004" pitchFamily="2" charset="0"/>
              </a:rPr>
              <a:t>6th Principle: Distribution</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0" y="2049944"/>
            <a:ext cx="6962568" cy="3108543"/>
          </a:xfrm>
          <a:prstGeom prst="rect">
            <a:avLst/>
          </a:prstGeom>
          <a:noFill/>
        </p:spPr>
        <p:txBody>
          <a:bodyPr wrap="square" rtlCol="0">
            <a:spAutoFit/>
          </a:bodyPr>
          <a:lstStyle/>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“Then I saw another angel flying in the midst of heaven, having the everlasting gospel to preach to those who dwell on the earth—to every nation, tribe, tongue, and people—” Rev. 14:6.</a:t>
            </a:r>
          </a:p>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 </a:t>
            </a:r>
          </a:p>
        </p:txBody>
      </p:sp>
      <p:sp>
        <p:nvSpPr>
          <p:cNvPr id="12" name="Rectangle 11">
            <a:extLst>
              <a:ext uri="{FF2B5EF4-FFF2-40B4-BE49-F238E27FC236}">
                <a16:creationId xmlns:a16="http://schemas.microsoft.com/office/drawing/2014/main" id="{DF626402-6D92-044B-B40C-467FCC79AE3D}"/>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3598650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3BEEF1-0D13-2B45-893D-878D52323315}"/>
              </a:ext>
            </a:extLst>
          </p:cNvPr>
          <p:cNvSpPr/>
          <p:nvPr/>
        </p:nvSpPr>
        <p:spPr>
          <a:xfrm>
            <a:off x="0" y="-2"/>
            <a:ext cx="12192000" cy="68580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pic>
        <p:nvPicPr>
          <p:cNvPr id="10" name="Picture 9">
            <a:extLst>
              <a:ext uri="{FF2B5EF4-FFF2-40B4-BE49-F238E27FC236}">
                <a16:creationId xmlns:a16="http://schemas.microsoft.com/office/drawing/2014/main" id="{6E57D27A-3EBE-E541-B1E1-E7D37DA994A1}"/>
              </a:ext>
            </a:extLst>
          </p:cNvPr>
          <p:cNvPicPr>
            <a:picLocks noChangeAspect="1"/>
          </p:cNvPicPr>
          <p:nvPr/>
        </p:nvPicPr>
        <p:blipFill>
          <a:blip r:embed="rId2">
            <a:lum bright="-100000" contrast="-100000"/>
          </a:blip>
          <a:stretch>
            <a:fillRect/>
          </a:stretch>
        </p:blipFill>
        <p:spPr>
          <a:xfrm>
            <a:off x="875089" y="5843484"/>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0" y="1064261"/>
            <a:ext cx="8217925" cy="1077218"/>
          </a:xfrm>
          <a:prstGeom prst="rect">
            <a:avLst/>
          </a:prstGeom>
          <a:noFill/>
        </p:spPr>
        <p:txBody>
          <a:bodyPr wrap="square" rtlCol="0">
            <a:spAutoFit/>
          </a:bodyPr>
          <a:lstStyle/>
          <a:p>
            <a:r>
              <a:rPr lang="en-US" sz="3200" b="1" dirty="0">
                <a:latin typeface="Gotham Ultra" panose="02000504050000020004" pitchFamily="2" charset="0"/>
              </a:rPr>
              <a:t>For the Ultimate Resources, Power, Speed and Coverage</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599" y="2818592"/>
            <a:ext cx="8465899"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Gotham Book" panose="02000504050000020004" pitchFamily="2" charset="0"/>
                <a:ea typeface="Tahoma" panose="020B0604030504040204" pitchFamily="34" charset="0"/>
                <a:cs typeface="Tahoma" panose="020B0604030504040204" pitchFamily="34" charset="0"/>
              </a:rPr>
              <a:t>We group ourselves in churches</a:t>
            </a:r>
          </a:p>
          <a:p>
            <a:pPr marL="457200" indent="-457200">
              <a:buFont typeface="Arial" panose="020B0604020202020204" pitchFamily="34" charset="0"/>
              <a:buChar char="•"/>
            </a:pPr>
            <a:r>
              <a:rPr lang="en-US" sz="2800" dirty="0">
                <a:latin typeface="Gotham Book" panose="02000504050000020004" pitchFamily="2" charset="0"/>
                <a:ea typeface="Tahoma" panose="020B0604030504040204" pitchFamily="34" charset="0"/>
                <a:cs typeface="Tahoma" panose="020B0604030504040204" pitchFamily="34" charset="0"/>
              </a:rPr>
              <a:t>Churches group themselves in Conferences</a:t>
            </a:r>
          </a:p>
          <a:p>
            <a:pPr marL="457200" indent="-457200">
              <a:buFont typeface="Arial" panose="020B0604020202020204" pitchFamily="34" charset="0"/>
              <a:buChar char="•"/>
            </a:pPr>
            <a:r>
              <a:rPr lang="en-US" sz="2800" dirty="0">
                <a:latin typeface="Gotham Book" panose="02000504050000020004" pitchFamily="2" charset="0"/>
                <a:ea typeface="Tahoma" panose="020B0604030504040204" pitchFamily="34" charset="0"/>
                <a:cs typeface="Tahoma" panose="020B0604030504040204" pitchFamily="34" charset="0"/>
              </a:rPr>
              <a:t>Conferences group themselves in Unions</a:t>
            </a:r>
          </a:p>
          <a:p>
            <a:pPr marL="457200" indent="-457200">
              <a:buFont typeface="Arial" panose="020B0604020202020204" pitchFamily="34" charset="0"/>
              <a:buChar char="•"/>
            </a:pPr>
            <a:r>
              <a:rPr lang="en-US" sz="2800" dirty="0">
                <a:latin typeface="Gotham Book" panose="02000504050000020004" pitchFamily="2" charset="0"/>
                <a:ea typeface="Tahoma" panose="020B0604030504040204" pitchFamily="34" charset="0"/>
                <a:cs typeface="Tahoma" panose="020B0604030504040204" pitchFamily="34" charset="0"/>
              </a:rPr>
              <a:t>Unions group themselves in Divisions</a:t>
            </a:r>
          </a:p>
        </p:txBody>
      </p:sp>
    </p:spTree>
    <p:extLst>
      <p:ext uri="{BB962C8B-B14F-4D97-AF65-F5344CB8AC3E}">
        <p14:creationId xmlns:p14="http://schemas.microsoft.com/office/powerpoint/2010/main" val="1962812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2DF2FD-F0BC-1747-BE3E-EB21129B9487}"/>
              </a:ext>
            </a:extLst>
          </p:cNvPr>
          <p:cNvPicPr>
            <a:picLocks noChangeAspect="1"/>
          </p:cNvPicPr>
          <p:nvPr/>
        </p:nvPicPr>
        <p:blipFill rotWithShape="1">
          <a:blip r:embed="rId2"/>
          <a:srcRect l="8507"/>
          <a:stretch/>
        </p:blipFill>
        <p:spPr>
          <a:xfrm flipH="1">
            <a:off x="2780089" y="0"/>
            <a:ext cx="9411911" cy="6857998"/>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0" y="1340972"/>
            <a:ext cx="5689447" cy="584775"/>
          </a:xfrm>
          <a:prstGeom prst="rect">
            <a:avLst/>
          </a:prstGeom>
          <a:noFill/>
        </p:spPr>
        <p:txBody>
          <a:bodyPr wrap="square" rtlCol="0">
            <a:spAutoFit/>
          </a:bodyPr>
          <a:lstStyle/>
          <a:p>
            <a:r>
              <a:rPr lang="en-US" sz="3200" b="1" dirty="0">
                <a:solidFill>
                  <a:schemeClr val="bg1"/>
                </a:solidFill>
                <a:latin typeface="Gotham Ultra" panose="02000504050000020004" pitchFamily="2" charset="0"/>
              </a:rPr>
              <a:t>Tithe Alone Will Not Do It</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0" y="2352964"/>
            <a:ext cx="6962568" cy="2246769"/>
          </a:xfrm>
          <a:prstGeom prst="rect">
            <a:avLst/>
          </a:prstGeom>
          <a:noFill/>
        </p:spPr>
        <p:txBody>
          <a:bodyPr wrap="square" rtlCol="0">
            <a:spAutoFit/>
          </a:bodyPr>
          <a:lstStyle/>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See Numbers 18:21, 24</a:t>
            </a:r>
          </a:p>
          <a:p>
            <a:endPar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endParaRPr>
          </a:p>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Counsels on Stewardship, pp. 101-108</a:t>
            </a:r>
          </a:p>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General Conference Working Policy 2019-2020, V 14, p. 628</a:t>
            </a:r>
          </a:p>
        </p:txBody>
      </p:sp>
      <p:sp>
        <p:nvSpPr>
          <p:cNvPr id="12" name="Rectangle 11">
            <a:extLst>
              <a:ext uri="{FF2B5EF4-FFF2-40B4-BE49-F238E27FC236}">
                <a16:creationId xmlns:a16="http://schemas.microsoft.com/office/drawing/2014/main" id="{DF626402-6D92-044B-B40C-467FCC79AE3D}"/>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1255232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0DEB2B-23A4-DD4E-85C5-7AFB26E31946}"/>
              </a:ext>
            </a:extLst>
          </p:cNvPr>
          <p:cNvPicPr>
            <a:picLocks noChangeAspect="1"/>
          </p:cNvPicPr>
          <p:nvPr/>
        </p:nvPicPr>
        <p:blipFill rotWithShape="1">
          <a:blip r:embed="rId2"/>
          <a:srcRect r="29950"/>
          <a:stretch/>
        </p:blipFill>
        <p:spPr>
          <a:xfrm>
            <a:off x="4558957" y="-2"/>
            <a:ext cx="7633043" cy="6858002"/>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0" y="1573207"/>
            <a:ext cx="5689447" cy="584775"/>
          </a:xfrm>
          <a:prstGeom prst="rect">
            <a:avLst/>
          </a:prstGeom>
          <a:noFill/>
        </p:spPr>
        <p:txBody>
          <a:bodyPr wrap="square" rtlCol="0">
            <a:spAutoFit/>
          </a:bodyPr>
          <a:lstStyle/>
          <a:p>
            <a:r>
              <a:rPr lang="en-US" sz="3200" b="1" dirty="0">
                <a:solidFill>
                  <a:schemeClr val="bg1"/>
                </a:solidFill>
                <a:latin typeface="Gotham Ultra" panose="02000504050000020004" pitchFamily="2" charset="0"/>
              </a:rPr>
              <a:t>Why Put It All Together?</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0" y="2585199"/>
            <a:ext cx="4963281" cy="1815882"/>
          </a:xfrm>
          <a:prstGeom prst="rect">
            <a:avLst/>
          </a:prstGeom>
          <a:noFill/>
        </p:spPr>
        <p:txBody>
          <a:bodyPr wrap="square" rtlCol="0">
            <a:spAutoFit/>
          </a:bodyPr>
          <a:lstStyle/>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“We would never be able to accomplish it alone or divided, either in heart or in the pocket”</a:t>
            </a:r>
          </a:p>
        </p:txBody>
      </p:sp>
      <p:sp>
        <p:nvSpPr>
          <p:cNvPr id="12" name="Rectangle 11">
            <a:extLst>
              <a:ext uri="{FF2B5EF4-FFF2-40B4-BE49-F238E27FC236}">
                <a16:creationId xmlns:a16="http://schemas.microsoft.com/office/drawing/2014/main" id="{DF626402-6D92-044B-B40C-467FCC79AE3D}"/>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33477955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9900B2-A799-1948-8DDA-07B2BD58D9F8}"/>
              </a:ext>
            </a:extLst>
          </p:cNvPr>
          <p:cNvPicPr>
            <a:picLocks noChangeAspect="1"/>
          </p:cNvPicPr>
          <p:nvPr/>
        </p:nvPicPr>
        <p:blipFill rotWithShape="1">
          <a:blip r:embed="rId2"/>
          <a:srcRect r="16732"/>
          <a:stretch/>
        </p:blipFill>
        <p:spPr>
          <a:xfrm>
            <a:off x="3626148" y="-2"/>
            <a:ext cx="8565852" cy="6858002"/>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0" y="672034"/>
            <a:ext cx="5986169" cy="1077218"/>
          </a:xfrm>
          <a:prstGeom prst="rect">
            <a:avLst/>
          </a:prstGeom>
          <a:noFill/>
        </p:spPr>
        <p:txBody>
          <a:bodyPr wrap="square" rtlCol="0">
            <a:spAutoFit/>
          </a:bodyPr>
          <a:lstStyle/>
          <a:p>
            <a:r>
              <a:rPr lang="en-US" sz="3200" b="1" dirty="0">
                <a:solidFill>
                  <a:schemeClr val="bg1"/>
                </a:solidFill>
                <a:latin typeface="Gotham Ultra" panose="02000504050000020004" pitchFamily="2" charset="0"/>
              </a:rPr>
              <a:t>Distribution Suggested by the Combined Offering Plan</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0" y="1961017"/>
            <a:ext cx="5986169" cy="3108543"/>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Equitable support to all authorized missionary endeavors and territories</a:t>
            </a:r>
          </a:p>
          <a:p>
            <a:pPr marL="457200" indent="-457200">
              <a:buFont typeface="Arial" panose="020B0604020202020204" pitchFamily="34" charset="0"/>
              <a:buChar char="•"/>
            </a:pPr>
            <a:endPar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endParaRPr>
          </a:p>
          <a:p>
            <a:pPr marL="457200" indent="-457200">
              <a:buFont typeface="Arial" panose="020B0604020202020204" pitchFamily="34" charset="0"/>
              <a:buChar char="•"/>
            </a:pPr>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A special provision for the local church (cannot be supported by the tithe)</a:t>
            </a:r>
          </a:p>
        </p:txBody>
      </p:sp>
      <p:sp>
        <p:nvSpPr>
          <p:cNvPr id="12" name="Rectangle 11">
            <a:extLst>
              <a:ext uri="{FF2B5EF4-FFF2-40B4-BE49-F238E27FC236}">
                <a16:creationId xmlns:a16="http://schemas.microsoft.com/office/drawing/2014/main" id="{DF626402-6D92-044B-B40C-467FCC79AE3D}"/>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3344138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EF73-6EB6-E441-A49A-DAEC305A4EE2}"/>
              </a:ext>
            </a:extLst>
          </p:cNvPr>
          <p:cNvPicPr>
            <a:picLocks noChangeAspect="1"/>
          </p:cNvPicPr>
          <p:nvPr/>
        </p:nvPicPr>
        <p:blipFill rotWithShape="1">
          <a:blip r:embed="rId2"/>
          <a:srcRect t="33255" r="33587" b="16937"/>
          <a:stretch/>
        </p:blipFill>
        <p:spPr>
          <a:xfrm>
            <a:off x="0" y="1"/>
            <a:ext cx="12192000" cy="6858000"/>
          </a:xfrm>
          <a:prstGeom prst="rect">
            <a:avLst/>
          </a:prstGeom>
        </p:spPr>
      </p:pic>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2048256" y="-2048256"/>
            <a:ext cx="6858000" cy="10954512"/>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11" name="TextBox 10">
            <a:extLst>
              <a:ext uri="{FF2B5EF4-FFF2-40B4-BE49-F238E27FC236}">
                <a16:creationId xmlns:a16="http://schemas.microsoft.com/office/drawing/2014/main" id="{614FCC51-DDBA-384D-AF6A-EC9829E2E11D}"/>
              </a:ext>
            </a:extLst>
          </p:cNvPr>
          <p:cNvSpPr txBox="1"/>
          <p:nvPr/>
        </p:nvSpPr>
        <p:spPr>
          <a:xfrm>
            <a:off x="693601" y="2509350"/>
            <a:ext cx="6364424" cy="2246769"/>
          </a:xfrm>
          <a:prstGeom prst="rect">
            <a:avLst/>
          </a:prstGeom>
          <a:noFill/>
        </p:spPr>
        <p:txBody>
          <a:bodyPr wrap="square" rtlCol="0">
            <a:spAutoFit/>
          </a:bodyPr>
          <a:lstStyle/>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“I can do all things through [a]Christ who strengthens me.”</a:t>
            </a:r>
          </a:p>
          <a:p>
            <a:endPar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endParaRPr>
          </a:p>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Phil. 4:13</a:t>
            </a:r>
          </a:p>
        </p:txBody>
      </p:sp>
      <p:sp>
        <p:nvSpPr>
          <p:cNvPr id="8" name="Rectangle 7">
            <a:extLst>
              <a:ext uri="{FF2B5EF4-FFF2-40B4-BE49-F238E27FC236}">
                <a16:creationId xmlns:a16="http://schemas.microsoft.com/office/drawing/2014/main" id="{057A6F48-98E6-3641-AF03-CE06385D1F40}"/>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
        <p:nvSpPr>
          <p:cNvPr id="9" name="TextBox 8">
            <a:extLst>
              <a:ext uri="{FF2B5EF4-FFF2-40B4-BE49-F238E27FC236}">
                <a16:creationId xmlns:a16="http://schemas.microsoft.com/office/drawing/2014/main" id="{04877715-D5CB-E443-9561-9F16E31405D1}"/>
              </a:ext>
            </a:extLst>
          </p:cNvPr>
          <p:cNvSpPr txBox="1"/>
          <p:nvPr/>
        </p:nvSpPr>
        <p:spPr>
          <a:xfrm>
            <a:off x="693601" y="772232"/>
            <a:ext cx="5552867" cy="1077218"/>
          </a:xfrm>
          <a:prstGeom prst="rect">
            <a:avLst/>
          </a:prstGeom>
          <a:noFill/>
        </p:spPr>
        <p:txBody>
          <a:bodyPr wrap="none" rtlCol="0">
            <a:spAutoFit/>
          </a:bodyPr>
          <a:lstStyle/>
          <a:p>
            <a:r>
              <a:rPr lang="en-US" sz="3200" b="1" dirty="0">
                <a:solidFill>
                  <a:schemeClr val="bg1"/>
                </a:solidFill>
                <a:latin typeface="Gotham Ultra" panose="02000504050000020004" pitchFamily="2" charset="0"/>
              </a:rPr>
              <a:t>Vows: Only Accepted if Fulfilled</a:t>
            </a:r>
          </a:p>
          <a:p>
            <a:r>
              <a:rPr lang="en-US" sz="3200" b="1" dirty="0">
                <a:solidFill>
                  <a:schemeClr val="bg1"/>
                </a:solidFill>
                <a:latin typeface="Gotham Ultra" panose="02000504050000020004" pitchFamily="2" charset="0"/>
              </a:rPr>
              <a:t>by Faith, not by Works</a:t>
            </a:r>
          </a:p>
        </p:txBody>
      </p:sp>
    </p:spTree>
    <p:extLst>
      <p:ext uri="{BB962C8B-B14F-4D97-AF65-F5344CB8AC3E}">
        <p14:creationId xmlns:p14="http://schemas.microsoft.com/office/powerpoint/2010/main" val="36609042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9900B2-A799-1948-8DDA-07B2BD58D9F8}"/>
              </a:ext>
            </a:extLst>
          </p:cNvPr>
          <p:cNvPicPr>
            <a:picLocks noChangeAspect="1"/>
          </p:cNvPicPr>
          <p:nvPr/>
        </p:nvPicPr>
        <p:blipFill rotWithShape="1">
          <a:blip r:embed="rId2"/>
          <a:srcRect r="16732"/>
          <a:stretch/>
        </p:blipFill>
        <p:spPr>
          <a:xfrm>
            <a:off x="3626148" y="-2"/>
            <a:ext cx="8565852" cy="6858002"/>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0" y="672034"/>
            <a:ext cx="5986169" cy="1077218"/>
          </a:xfrm>
          <a:prstGeom prst="rect">
            <a:avLst/>
          </a:prstGeom>
          <a:noFill/>
        </p:spPr>
        <p:txBody>
          <a:bodyPr wrap="square" rtlCol="0">
            <a:spAutoFit/>
          </a:bodyPr>
          <a:lstStyle/>
          <a:p>
            <a:r>
              <a:rPr lang="en-US" sz="3200" b="1" dirty="0">
                <a:solidFill>
                  <a:schemeClr val="bg1"/>
                </a:solidFill>
                <a:latin typeface="Gotham Ultra" panose="02000504050000020004" pitchFamily="2" charset="0"/>
              </a:rPr>
              <a:t>Distribution Suggested by the Combined Offering Plan</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0" y="2212629"/>
            <a:ext cx="6296135" cy="2677656"/>
          </a:xfrm>
          <a:prstGeom prst="rect">
            <a:avLst/>
          </a:prstGeom>
          <a:noFill/>
        </p:spPr>
        <p:txBody>
          <a:bodyPr wrap="square" rtlCol="0">
            <a:spAutoFit/>
          </a:bodyPr>
          <a:lstStyle/>
          <a:p>
            <a:pPr marL="457200" indent="-457200">
              <a:buFont typeface="Arial" panose="020B0604020202020204" pitchFamily="34" charset="0"/>
              <a:buChar char="•"/>
            </a:pPr>
            <a:r>
              <a:rPr lang="en-US" sz="2400" b="1" dirty="0">
                <a:solidFill>
                  <a:schemeClr val="bg1"/>
                </a:solidFill>
                <a:latin typeface="Gotham Book" panose="02000504050000020004" pitchFamily="2" charset="0"/>
                <a:ea typeface="Tahoma" panose="020B0604030504040204" pitchFamily="34" charset="0"/>
                <a:cs typeface="Tahoma" panose="020B0604030504040204" pitchFamily="34" charset="0"/>
              </a:rPr>
              <a:t>50-60% </a:t>
            </a:r>
            <a:r>
              <a:rPr lang="en-US" sz="2400" dirty="0">
                <a:solidFill>
                  <a:schemeClr val="bg1"/>
                </a:solidFill>
                <a:latin typeface="Gotham Book" panose="02000504050000020004" pitchFamily="2" charset="0"/>
                <a:ea typeface="Tahoma" panose="020B0604030504040204" pitchFamily="34" charset="0"/>
                <a:cs typeface="Tahoma" panose="020B0604030504040204" pitchFamily="34" charset="0"/>
              </a:rPr>
              <a:t>- applied to the local church</a:t>
            </a:r>
          </a:p>
          <a:p>
            <a:pPr marL="457200" indent="-457200">
              <a:buFont typeface="Arial" panose="020B0604020202020204" pitchFamily="34" charset="0"/>
              <a:buChar char="•"/>
            </a:pPr>
            <a:endParaRPr lang="en-US" sz="2400" dirty="0">
              <a:solidFill>
                <a:schemeClr val="bg1"/>
              </a:solidFill>
              <a:latin typeface="Gotham Book" panose="02000504050000020004" pitchFamily="2" charset="0"/>
              <a:ea typeface="Tahoma" panose="020B0604030504040204" pitchFamily="34" charset="0"/>
              <a:cs typeface="Tahoma" panose="020B0604030504040204" pitchFamily="34" charset="0"/>
            </a:endParaRPr>
          </a:p>
          <a:p>
            <a:pPr marL="457200" indent="-457200">
              <a:buFont typeface="Arial" panose="020B0604020202020204" pitchFamily="34" charset="0"/>
              <a:buChar char="•"/>
            </a:pPr>
            <a:r>
              <a:rPr lang="en-US" sz="2400" b="1" dirty="0">
                <a:solidFill>
                  <a:schemeClr val="bg1"/>
                </a:solidFill>
                <a:latin typeface="Gotham Book" panose="02000504050000020004" pitchFamily="2" charset="0"/>
                <a:ea typeface="Tahoma" panose="020B0604030504040204" pitchFamily="34" charset="0"/>
                <a:cs typeface="Tahoma" panose="020B0604030504040204" pitchFamily="34" charset="0"/>
              </a:rPr>
              <a:t>20-25% </a:t>
            </a:r>
            <a:r>
              <a:rPr lang="en-US" sz="2400" dirty="0">
                <a:solidFill>
                  <a:schemeClr val="bg1"/>
                </a:solidFill>
                <a:latin typeface="Gotham Book" panose="02000504050000020004" pitchFamily="2" charset="0"/>
                <a:ea typeface="Tahoma" panose="020B0604030504040204" pitchFamily="34" charset="0"/>
                <a:cs typeface="Tahoma" panose="020B0604030504040204" pitchFamily="34" charset="0"/>
              </a:rPr>
              <a:t>- missionary initiatives on regional level</a:t>
            </a:r>
          </a:p>
          <a:p>
            <a:pPr marL="457200" indent="-457200">
              <a:buFont typeface="Arial" panose="020B0604020202020204" pitchFamily="34" charset="0"/>
              <a:buChar char="•"/>
            </a:pPr>
            <a:endParaRPr lang="en-US" sz="2400" dirty="0">
              <a:solidFill>
                <a:schemeClr val="bg1"/>
              </a:solidFill>
              <a:latin typeface="Gotham Book" panose="02000504050000020004" pitchFamily="2" charset="0"/>
              <a:ea typeface="Tahoma" panose="020B0604030504040204" pitchFamily="34" charset="0"/>
              <a:cs typeface="Tahoma" panose="020B0604030504040204" pitchFamily="34" charset="0"/>
            </a:endParaRPr>
          </a:p>
          <a:p>
            <a:pPr marL="457200" indent="-457200">
              <a:buFont typeface="Arial" panose="020B0604020202020204" pitchFamily="34" charset="0"/>
              <a:buChar char="•"/>
            </a:pPr>
            <a:r>
              <a:rPr lang="en-US" sz="2400" b="1" dirty="0">
                <a:solidFill>
                  <a:schemeClr val="bg1"/>
                </a:solidFill>
                <a:latin typeface="Gotham Book" panose="02000504050000020004" pitchFamily="2" charset="0"/>
                <a:ea typeface="Tahoma" panose="020B0604030504040204" pitchFamily="34" charset="0"/>
                <a:cs typeface="Tahoma" panose="020B0604030504040204" pitchFamily="34" charset="0"/>
              </a:rPr>
              <a:t>20% </a:t>
            </a:r>
            <a:r>
              <a:rPr lang="en-US" sz="2400" dirty="0">
                <a:solidFill>
                  <a:schemeClr val="bg1"/>
                </a:solidFill>
                <a:latin typeface="Gotham Book" panose="02000504050000020004" pitchFamily="2" charset="0"/>
                <a:ea typeface="Tahoma" panose="020B0604030504040204" pitchFamily="34" charset="0"/>
                <a:cs typeface="Tahoma" panose="020B0604030504040204" pitchFamily="34" charset="0"/>
              </a:rPr>
              <a:t>- world missionary fund (“World Budget”)</a:t>
            </a:r>
          </a:p>
        </p:txBody>
      </p:sp>
      <p:sp>
        <p:nvSpPr>
          <p:cNvPr id="12" name="Rectangle 11">
            <a:extLst>
              <a:ext uri="{FF2B5EF4-FFF2-40B4-BE49-F238E27FC236}">
                <a16:creationId xmlns:a16="http://schemas.microsoft.com/office/drawing/2014/main" id="{DF626402-6D92-044B-B40C-467FCC79AE3D}"/>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223431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9900B2-A799-1948-8DDA-07B2BD58D9F8}"/>
              </a:ext>
            </a:extLst>
          </p:cNvPr>
          <p:cNvPicPr>
            <a:picLocks noChangeAspect="1"/>
          </p:cNvPicPr>
          <p:nvPr/>
        </p:nvPicPr>
        <p:blipFill rotWithShape="1">
          <a:blip r:embed="rId2"/>
          <a:srcRect r="16732"/>
          <a:stretch/>
        </p:blipFill>
        <p:spPr>
          <a:xfrm>
            <a:off x="3626148" y="-2"/>
            <a:ext cx="8565852" cy="6858002"/>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0" y="1194398"/>
            <a:ext cx="5986169" cy="1077218"/>
          </a:xfrm>
          <a:prstGeom prst="rect">
            <a:avLst/>
          </a:prstGeom>
          <a:noFill/>
        </p:spPr>
        <p:txBody>
          <a:bodyPr wrap="square" rtlCol="0">
            <a:spAutoFit/>
          </a:bodyPr>
          <a:lstStyle/>
          <a:p>
            <a:r>
              <a:rPr lang="en-US" sz="3200" b="1" dirty="0">
                <a:solidFill>
                  <a:schemeClr val="bg1"/>
                </a:solidFill>
                <a:latin typeface="Gotham Ultra" panose="02000504050000020004" pitchFamily="2" charset="0"/>
              </a:rPr>
              <a:t>Distribution Suggested by the Combined Offering Plan</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1" y="2734993"/>
            <a:ext cx="5553138" cy="1815882"/>
          </a:xfrm>
          <a:prstGeom prst="rect">
            <a:avLst/>
          </a:prstGeom>
          <a:noFill/>
        </p:spPr>
        <p:txBody>
          <a:bodyPr wrap="square" rtlCol="0">
            <a:spAutoFit/>
          </a:bodyPr>
          <a:lstStyle/>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All funds sent to the higher organizations come back to the local level as allowances or services.</a:t>
            </a:r>
          </a:p>
        </p:txBody>
      </p:sp>
      <p:sp>
        <p:nvSpPr>
          <p:cNvPr id="12" name="Rectangle 11">
            <a:extLst>
              <a:ext uri="{FF2B5EF4-FFF2-40B4-BE49-F238E27FC236}">
                <a16:creationId xmlns:a16="http://schemas.microsoft.com/office/drawing/2014/main" id="{DF626402-6D92-044B-B40C-467FCC79AE3D}"/>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23323257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14016C-B4A0-6642-BFA9-501A84F89CCD}"/>
              </a:ext>
            </a:extLst>
          </p:cNvPr>
          <p:cNvPicPr>
            <a:picLocks noChangeAspect="1"/>
          </p:cNvPicPr>
          <p:nvPr/>
        </p:nvPicPr>
        <p:blipFill rotWithShape="1">
          <a:blip r:embed="rId2"/>
          <a:srcRect r="23082"/>
          <a:stretch/>
        </p:blipFill>
        <p:spPr>
          <a:xfrm>
            <a:off x="4289901" y="-2"/>
            <a:ext cx="7902099" cy="6858002"/>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0" y="1194398"/>
            <a:ext cx="5986169" cy="584775"/>
          </a:xfrm>
          <a:prstGeom prst="rect">
            <a:avLst/>
          </a:prstGeom>
          <a:noFill/>
        </p:spPr>
        <p:txBody>
          <a:bodyPr wrap="square" rtlCol="0">
            <a:spAutoFit/>
          </a:bodyPr>
          <a:lstStyle/>
          <a:p>
            <a:r>
              <a:rPr lang="en-US" sz="3200" b="1" dirty="0">
                <a:solidFill>
                  <a:schemeClr val="bg1"/>
                </a:solidFill>
                <a:latin typeface="Gotham Ultra" panose="02000504050000020004" pitchFamily="2" charset="0"/>
              </a:rPr>
              <a:t>Amazing Results</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1" y="2305614"/>
            <a:ext cx="5553138" cy="2246769"/>
          </a:xfrm>
          <a:prstGeom prst="rect">
            <a:avLst/>
          </a:prstGeom>
          <a:noFill/>
        </p:spPr>
        <p:txBody>
          <a:bodyPr wrap="square" rtlCol="0">
            <a:spAutoFit/>
          </a:bodyPr>
          <a:lstStyle/>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The Adventist Church is present in 213 out of 235 countries and areas of the world recognized by the United Nation.</a:t>
            </a:r>
          </a:p>
        </p:txBody>
      </p:sp>
      <p:sp>
        <p:nvSpPr>
          <p:cNvPr id="12" name="Rectangle 11">
            <a:extLst>
              <a:ext uri="{FF2B5EF4-FFF2-40B4-BE49-F238E27FC236}">
                <a16:creationId xmlns:a16="http://schemas.microsoft.com/office/drawing/2014/main" id="{DF626402-6D92-044B-B40C-467FCC79AE3D}"/>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22929049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EA703F-ED72-B144-93BE-5C17820C5862}"/>
              </a:ext>
            </a:extLst>
          </p:cNvPr>
          <p:cNvPicPr>
            <a:picLocks noChangeAspect="1"/>
          </p:cNvPicPr>
          <p:nvPr/>
        </p:nvPicPr>
        <p:blipFill rotWithShape="1">
          <a:blip r:embed="rId2"/>
          <a:srcRect t="21072" b="21072"/>
          <a:stretch/>
        </p:blipFill>
        <p:spPr>
          <a:xfrm>
            <a:off x="4633993" y="-2"/>
            <a:ext cx="7558007" cy="6559065"/>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0" y="915446"/>
            <a:ext cx="5986169" cy="1077218"/>
          </a:xfrm>
          <a:prstGeom prst="rect">
            <a:avLst/>
          </a:prstGeom>
          <a:noFill/>
        </p:spPr>
        <p:txBody>
          <a:bodyPr wrap="square" rtlCol="0">
            <a:spAutoFit/>
          </a:bodyPr>
          <a:lstStyle/>
          <a:p>
            <a:r>
              <a:rPr lang="en-US" sz="3200" b="1" dirty="0">
                <a:solidFill>
                  <a:schemeClr val="bg1"/>
                </a:solidFill>
                <a:latin typeface="Gotham Ultra" panose="02000504050000020004" pitchFamily="2" charset="0"/>
              </a:rPr>
              <a:t>Special Offerings Above and Beyond Promise</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1" y="2431088"/>
            <a:ext cx="5553138" cy="1815882"/>
          </a:xfrm>
          <a:prstGeom prst="rect">
            <a:avLst/>
          </a:prstGeom>
          <a:noFill/>
        </p:spPr>
        <p:txBody>
          <a:bodyPr wrap="square" rtlCol="0">
            <a:spAutoFit/>
          </a:bodyPr>
          <a:lstStyle/>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We cannot risk the entire body while trying to save a limb. No member’s need will justify leaving the whole body unattended!</a:t>
            </a:r>
          </a:p>
        </p:txBody>
      </p:sp>
      <p:sp>
        <p:nvSpPr>
          <p:cNvPr id="12" name="Rectangle 11">
            <a:extLst>
              <a:ext uri="{FF2B5EF4-FFF2-40B4-BE49-F238E27FC236}">
                <a16:creationId xmlns:a16="http://schemas.microsoft.com/office/drawing/2014/main" id="{DF626402-6D92-044B-B40C-467FCC79AE3D}"/>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22189498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F715AE-2246-414B-A065-3A8A353CDD13}"/>
              </a:ext>
            </a:extLst>
          </p:cNvPr>
          <p:cNvPicPr>
            <a:picLocks noChangeAspect="1"/>
          </p:cNvPicPr>
          <p:nvPr/>
        </p:nvPicPr>
        <p:blipFill>
          <a:blip r:embed="rId2"/>
          <a:stretch>
            <a:fillRect/>
          </a:stretch>
        </p:blipFill>
        <p:spPr>
          <a:xfrm flipH="1">
            <a:off x="1928558" y="0"/>
            <a:ext cx="10285969" cy="6858000"/>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1314390"/>
            <a:ext cx="4978780" cy="1077218"/>
          </a:xfrm>
          <a:prstGeom prst="rect">
            <a:avLst/>
          </a:prstGeom>
          <a:noFill/>
        </p:spPr>
        <p:txBody>
          <a:bodyPr wrap="square" rtlCol="0">
            <a:spAutoFit/>
          </a:bodyPr>
          <a:lstStyle/>
          <a:p>
            <a:r>
              <a:rPr lang="en-US" sz="3200" b="1" dirty="0">
                <a:solidFill>
                  <a:schemeClr val="bg1"/>
                </a:solidFill>
                <a:latin typeface="Gotham Ultra" panose="02000504050000020004" pitchFamily="2" charset="0"/>
              </a:rPr>
              <a:t>By Investing Resources Together</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1" y="2830032"/>
            <a:ext cx="2654033" cy="1384995"/>
          </a:xfrm>
          <a:prstGeom prst="rect">
            <a:avLst/>
          </a:prstGeom>
          <a:noFill/>
        </p:spPr>
        <p:txBody>
          <a:bodyPr wrap="square" rtlCol="0">
            <a:spAutoFit/>
          </a:bodyPr>
          <a:lstStyle/>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We become</a:t>
            </a:r>
          </a:p>
          <a:p>
            <a:pPr marL="457200" indent="-457200">
              <a:buFont typeface="Arial" panose="020B0604020202020204" pitchFamily="34" charset="0"/>
              <a:buChar char="•"/>
            </a:pPr>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Stronger </a:t>
            </a:r>
          </a:p>
          <a:p>
            <a:pPr marL="457200" indent="-457200">
              <a:buFont typeface="Arial" panose="020B0604020202020204" pitchFamily="34" charset="0"/>
              <a:buChar char="•"/>
            </a:pPr>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Bigger</a:t>
            </a:r>
          </a:p>
        </p:txBody>
      </p:sp>
      <p:sp>
        <p:nvSpPr>
          <p:cNvPr id="12" name="Rectangle 11">
            <a:extLst>
              <a:ext uri="{FF2B5EF4-FFF2-40B4-BE49-F238E27FC236}">
                <a16:creationId xmlns:a16="http://schemas.microsoft.com/office/drawing/2014/main" id="{DF626402-6D92-044B-B40C-467FCC79AE3D}"/>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
        <p:nvSpPr>
          <p:cNvPr id="9" name="TextBox 8">
            <a:extLst>
              <a:ext uri="{FF2B5EF4-FFF2-40B4-BE49-F238E27FC236}">
                <a16:creationId xmlns:a16="http://schemas.microsoft.com/office/drawing/2014/main" id="{708A3F0B-0A40-2E42-AC6D-58B98C1D24A2}"/>
              </a:ext>
            </a:extLst>
          </p:cNvPr>
          <p:cNvSpPr txBox="1"/>
          <p:nvPr/>
        </p:nvSpPr>
        <p:spPr>
          <a:xfrm>
            <a:off x="3855255" y="2830032"/>
            <a:ext cx="2654033" cy="1384995"/>
          </a:xfrm>
          <a:prstGeom prst="rect">
            <a:avLst/>
          </a:prstGeom>
          <a:noFill/>
        </p:spPr>
        <p:txBody>
          <a:bodyPr wrap="square" rtlCol="0">
            <a:spAutoFit/>
          </a:bodyPr>
          <a:lstStyle/>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We do it</a:t>
            </a:r>
          </a:p>
          <a:p>
            <a:pPr marL="457200" indent="-457200">
              <a:buFont typeface="Arial" panose="020B0604020202020204" pitchFamily="34" charset="0"/>
              <a:buChar char="•"/>
            </a:pPr>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Better</a:t>
            </a:r>
          </a:p>
          <a:p>
            <a:pPr marL="457200" indent="-457200">
              <a:buFont typeface="Arial" panose="020B0604020202020204" pitchFamily="34" charset="0"/>
              <a:buChar char="•"/>
            </a:pPr>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Faster</a:t>
            </a:r>
          </a:p>
        </p:txBody>
      </p:sp>
    </p:spTree>
    <p:extLst>
      <p:ext uri="{BB962C8B-B14F-4D97-AF65-F5344CB8AC3E}">
        <p14:creationId xmlns:p14="http://schemas.microsoft.com/office/powerpoint/2010/main" val="24604591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F0EC7F-0FDB-AC46-AC50-72CA7945894A}"/>
              </a:ext>
            </a:extLst>
          </p:cNvPr>
          <p:cNvPicPr>
            <a:picLocks noChangeAspect="1"/>
          </p:cNvPicPr>
          <p:nvPr/>
        </p:nvPicPr>
        <p:blipFill rotWithShape="1">
          <a:blip r:embed="rId2"/>
          <a:srcRect t="24261" r="16582"/>
          <a:stretch/>
        </p:blipFill>
        <p:spPr>
          <a:xfrm>
            <a:off x="877107" y="0"/>
            <a:ext cx="11314893" cy="6858000"/>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1314390"/>
            <a:ext cx="4978780" cy="584775"/>
          </a:xfrm>
          <a:prstGeom prst="rect">
            <a:avLst/>
          </a:prstGeom>
          <a:noFill/>
        </p:spPr>
        <p:txBody>
          <a:bodyPr wrap="square" rtlCol="0">
            <a:spAutoFit/>
          </a:bodyPr>
          <a:lstStyle/>
          <a:p>
            <a:r>
              <a:rPr lang="en-US" sz="3200" b="1" dirty="0">
                <a:solidFill>
                  <a:schemeClr val="bg1"/>
                </a:solidFill>
                <a:latin typeface="Gotham Ultra" panose="02000504050000020004" pitchFamily="2" charset="0"/>
              </a:rPr>
              <a:t>What I Must Renounce</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1" y="2521058"/>
            <a:ext cx="4637816" cy="1815882"/>
          </a:xfrm>
          <a:prstGeom prst="rect">
            <a:avLst/>
          </a:prstGeom>
          <a:noFill/>
        </p:spPr>
        <p:txBody>
          <a:bodyPr wrap="square" rtlCol="0">
            <a:spAutoFit/>
          </a:bodyPr>
          <a:lstStyle/>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My natural desire to be recognized and praised as a “donor” or “benefactor”.</a:t>
            </a:r>
          </a:p>
        </p:txBody>
      </p:sp>
      <p:sp>
        <p:nvSpPr>
          <p:cNvPr id="12" name="Rectangle 11">
            <a:extLst>
              <a:ext uri="{FF2B5EF4-FFF2-40B4-BE49-F238E27FC236}">
                <a16:creationId xmlns:a16="http://schemas.microsoft.com/office/drawing/2014/main" id="{DF626402-6D92-044B-B40C-467FCC79AE3D}"/>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21300283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F44D7C-B7E4-CE41-9CB2-F9755A408ED3}"/>
              </a:ext>
            </a:extLst>
          </p:cNvPr>
          <p:cNvPicPr>
            <a:picLocks noChangeAspect="1"/>
          </p:cNvPicPr>
          <p:nvPr/>
        </p:nvPicPr>
        <p:blipFill>
          <a:blip r:embed="rId2"/>
          <a:stretch>
            <a:fillRect/>
          </a:stretch>
        </p:blipFill>
        <p:spPr>
          <a:xfrm flipH="1">
            <a:off x="1905000" y="0"/>
            <a:ext cx="10287000" cy="6858000"/>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1643895"/>
            <a:ext cx="4978780" cy="584775"/>
          </a:xfrm>
          <a:prstGeom prst="rect">
            <a:avLst/>
          </a:prstGeom>
          <a:noFill/>
        </p:spPr>
        <p:txBody>
          <a:bodyPr wrap="square" rtlCol="0">
            <a:spAutoFit/>
          </a:bodyPr>
          <a:lstStyle/>
          <a:p>
            <a:r>
              <a:rPr lang="en-US" sz="3200" b="1" dirty="0">
                <a:solidFill>
                  <a:schemeClr val="bg1"/>
                </a:solidFill>
                <a:latin typeface="Gotham Ultra" panose="02000504050000020004" pitchFamily="2" charset="0"/>
              </a:rPr>
              <a:t>I May Never Receive</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0" y="2521058"/>
            <a:ext cx="6569649"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A call of acknowledgment</a:t>
            </a:r>
          </a:p>
          <a:p>
            <a:pPr marL="457200" indent="-457200">
              <a:buFont typeface="Arial" panose="020B0604020202020204" pitchFamily="34" charset="0"/>
              <a:buChar char="•"/>
            </a:pPr>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A thank you letter</a:t>
            </a:r>
          </a:p>
          <a:p>
            <a:pPr marL="457200" indent="-457200">
              <a:buFont typeface="Arial" panose="020B0604020202020204" pitchFamily="34" charset="0"/>
              <a:buChar char="•"/>
            </a:pPr>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An invitation to a donor’s dinner</a:t>
            </a:r>
          </a:p>
          <a:p>
            <a:pPr marL="457200" indent="-457200">
              <a:buFont typeface="Arial" panose="020B0604020202020204" pitchFamily="34" charset="0"/>
              <a:buChar char="•"/>
            </a:pPr>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Or have my name in a wall honor</a:t>
            </a:r>
          </a:p>
        </p:txBody>
      </p:sp>
      <p:sp>
        <p:nvSpPr>
          <p:cNvPr id="12" name="Rectangle 11">
            <a:extLst>
              <a:ext uri="{FF2B5EF4-FFF2-40B4-BE49-F238E27FC236}">
                <a16:creationId xmlns:a16="http://schemas.microsoft.com/office/drawing/2014/main" id="{DF626402-6D92-044B-B40C-467FCC79AE3D}"/>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392002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D423D3-0E1F-5B45-82F9-1919C248FEF3}"/>
              </a:ext>
            </a:extLst>
          </p:cNvPr>
          <p:cNvPicPr>
            <a:picLocks noChangeAspect="1"/>
          </p:cNvPicPr>
          <p:nvPr/>
        </p:nvPicPr>
        <p:blipFill rotWithShape="1">
          <a:blip r:embed="rId2"/>
          <a:srcRect r="17466"/>
          <a:stretch/>
        </p:blipFill>
        <p:spPr>
          <a:xfrm>
            <a:off x="3701753" y="0"/>
            <a:ext cx="8490247" cy="6858000"/>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1206668"/>
            <a:ext cx="4261171" cy="1077218"/>
          </a:xfrm>
          <a:prstGeom prst="rect">
            <a:avLst/>
          </a:prstGeom>
          <a:noFill/>
        </p:spPr>
        <p:txBody>
          <a:bodyPr wrap="square" rtlCol="0">
            <a:spAutoFit/>
          </a:bodyPr>
          <a:lstStyle/>
          <a:p>
            <a:r>
              <a:rPr lang="en-US" sz="3200" b="1" dirty="0">
                <a:solidFill>
                  <a:schemeClr val="bg1"/>
                </a:solidFill>
                <a:latin typeface="Gotham Ultra" panose="02000504050000020004" pitchFamily="2" charset="0"/>
              </a:rPr>
              <a:t>The Dinner I Want to Partake In</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0" y="2798056"/>
            <a:ext cx="4451837" cy="1384995"/>
          </a:xfrm>
          <a:prstGeom prst="rect">
            <a:avLst/>
          </a:prstGeom>
          <a:noFill/>
        </p:spPr>
        <p:txBody>
          <a:bodyPr wrap="square" rtlCol="0">
            <a:spAutoFit/>
          </a:bodyPr>
          <a:lstStyle/>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With all ransomed reached by the offerings from all of us!</a:t>
            </a:r>
          </a:p>
        </p:txBody>
      </p:sp>
      <p:sp>
        <p:nvSpPr>
          <p:cNvPr id="12" name="Rectangle 11">
            <a:extLst>
              <a:ext uri="{FF2B5EF4-FFF2-40B4-BE49-F238E27FC236}">
                <a16:creationId xmlns:a16="http://schemas.microsoft.com/office/drawing/2014/main" id="{DF626402-6D92-044B-B40C-467FCC79AE3D}"/>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23611828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9FD35C-5A47-A746-96BD-CB1F54E67F6B}"/>
              </a:ext>
            </a:extLst>
          </p:cNvPr>
          <p:cNvPicPr>
            <a:picLocks noChangeAspect="1"/>
          </p:cNvPicPr>
          <p:nvPr/>
        </p:nvPicPr>
        <p:blipFill>
          <a:blip r:embed="rId2"/>
          <a:stretch>
            <a:fillRect/>
          </a:stretch>
        </p:blipFill>
        <p:spPr>
          <a:xfrm>
            <a:off x="1978488" y="0"/>
            <a:ext cx="10208473" cy="6858000"/>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1020209"/>
            <a:ext cx="4261171" cy="584775"/>
          </a:xfrm>
          <a:prstGeom prst="rect">
            <a:avLst/>
          </a:prstGeom>
          <a:noFill/>
        </p:spPr>
        <p:txBody>
          <a:bodyPr wrap="square" rtlCol="0">
            <a:spAutoFit/>
          </a:bodyPr>
          <a:lstStyle/>
          <a:p>
            <a:r>
              <a:rPr lang="en-US" sz="3200" b="1" dirty="0">
                <a:solidFill>
                  <a:schemeClr val="bg1"/>
                </a:solidFill>
                <a:latin typeface="Gotham Ultra" panose="02000504050000020004" pitchFamily="2" charset="0"/>
              </a:rPr>
              <a:t>Someone Knows!</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0" y="1803527"/>
            <a:ext cx="6389125" cy="3108543"/>
          </a:xfrm>
          <a:prstGeom prst="rect">
            <a:avLst/>
          </a:prstGeom>
          <a:noFill/>
        </p:spPr>
        <p:txBody>
          <a:bodyPr wrap="square" rtlCol="0">
            <a:spAutoFit/>
          </a:bodyPr>
          <a:lstStyle/>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“And when he observed him, he was afraid, and said, “What is it, lord?” So he said to him, “Your prayers and your alms have come up for a memorial before God.” </a:t>
            </a:r>
          </a:p>
          <a:p>
            <a:endPar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endParaRPr>
          </a:p>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Acts 10:4.</a:t>
            </a:r>
          </a:p>
        </p:txBody>
      </p:sp>
      <p:sp>
        <p:nvSpPr>
          <p:cNvPr id="12" name="Rectangle 11">
            <a:extLst>
              <a:ext uri="{FF2B5EF4-FFF2-40B4-BE49-F238E27FC236}">
                <a16:creationId xmlns:a16="http://schemas.microsoft.com/office/drawing/2014/main" id="{DF626402-6D92-044B-B40C-467FCC79AE3D}"/>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27331157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E9AD6BA-717A-604F-8E18-FB7F7C6EF0B1}"/>
              </a:ext>
            </a:extLst>
          </p:cNvPr>
          <p:cNvSpPr/>
          <p:nvPr/>
        </p:nvSpPr>
        <p:spPr>
          <a:xfrm>
            <a:off x="0" y="0"/>
            <a:ext cx="12192000" cy="685800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2"/>
          <a:stretch>
            <a:fillRect/>
          </a:stretch>
        </p:blipFill>
        <p:spPr>
          <a:xfrm>
            <a:off x="3227955" y="2817628"/>
            <a:ext cx="5736090" cy="1222744"/>
          </a:xfrm>
          <a:prstGeom prst="rect">
            <a:avLst/>
          </a:prstGeom>
        </p:spPr>
      </p:pic>
    </p:spTree>
    <p:extLst>
      <p:ext uri="{BB962C8B-B14F-4D97-AF65-F5344CB8AC3E}">
        <p14:creationId xmlns:p14="http://schemas.microsoft.com/office/powerpoint/2010/main" val="4033527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DF8DF2E-AF57-7E4E-B407-133E61CF6F55}"/>
              </a:ext>
            </a:extLst>
          </p:cNvPr>
          <p:cNvSpPr/>
          <p:nvPr/>
        </p:nvSpPr>
        <p:spPr>
          <a:xfrm>
            <a:off x="0" y="-1"/>
            <a:ext cx="12192000" cy="685800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2">
            <a:duotone>
              <a:prstClr val="black"/>
              <a:schemeClr val="tx1">
                <a:tint val="45000"/>
                <a:satMod val="400000"/>
              </a:schemeClr>
            </a:duotone>
            <a:lum bright="-100000" contrast="-100000"/>
          </a:blip>
          <a:stretch>
            <a:fillRect/>
          </a:stretch>
        </p:blipFill>
        <p:spPr>
          <a:xfrm>
            <a:off x="875089" y="5951205"/>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929459"/>
            <a:ext cx="4139275" cy="1077218"/>
          </a:xfrm>
          <a:prstGeom prst="rect">
            <a:avLst/>
          </a:prstGeom>
          <a:noFill/>
        </p:spPr>
        <p:txBody>
          <a:bodyPr wrap="none" rtlCol="0">
            <a:spAutoFit/>
          </a:bodyPr>
          <a:lstStyle/>
          <a:p>
            <a:r>
              <a:rPr lang="en-US" sz="3200" b="1" dirty="0">
                <a:latin typeface="Gotham Ultra" panose="02000504050000020004" pitchFamily="2" charset="0"/>
              </a:rPr>
              <a:t>Risk of Not Vowing</a:t>
            </a:r>
          </a:p>
          <a:p>
            <a:r>
              <a:rPr lang="en-US" sz="3200" b="1" dirty="0">
                <a:latin typeface="Gotham Ultra" panose="02000504050000020004" pitchFamily="2" charset="0"/>
              </a:rPr>
              <a:t>About Offerings</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0" y="2305614"/>
            <a:ext cx="6926399" cy="3108543"/>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Gotham Book" panose="02000504050000020004" pitchFamily="2" charset="0"/>
                <a:ea typeface="Tahoma" panose="020B0604030504040204" pitchFamily="34" charset="0"/>
                <a:cs typeface="Tahoma" panose="020B0604030504040204" pitchFamily="34" charset="0"/>
              </a:rPr>
              <a:t>My heart may take control of the giving process. It cannot be trusted (Jer. 17:9).</a:t>
            </a:r>
          </a:p>
          <a:p>
            <a:pPr marL="457200" indent="-457200">
              <a:buFont typeface="Arial" panose="020B0604020202020204" pitchFamily="34" charset="0"/>
              <a:buChar char="•"/>
            </a:pPr>
            <a:r>
              <a:rPr lang="en-US" sz="2800" dirty="0">
                <a:latin typeface="Gotham Book" panose="02000504050000020004" pitchFamily="2" charset="0"/>
                <a:ea typeface="Tahoma" panose="020B0604030504040204" pitchFamily="34" charset="0"/>
                <a:cs typeface="Tahoma" panose="020B0604030504040204" pitchFamily="34" charset="0"/>
              </a:rPr>
              <a:t>I may give more than what is reasonable</a:t>
            </a:r>
          </a:p>
          <a:p>
            <a:pPr marL="457200" indent="-457200">
              <a:buFont typeface="Arial" panose="020B0604020202020204" pitchFamily="34" charset="0"/>
              <a:buChar char="•"/>
            </a:pPr>
            <a:r>
              <a:rPr lang="en-US" sz="2800" dirty="0">
                <a:latin typeface="Gotham Book" panose="02000504050000020004" pitchFamily="2" charset="0"/>
                <a:ea typeface="Tahoma" panose="020B0604030504040204" pitchFamily="34" charset="0"/>
                <a:cs typeface="Tahoma" panose="020B0604030504040204" pitchFamily="34" charset="0"/>
              </a:rPr>
              <a:t>Or not give at all, when it would be right to do so</a:t>
            </a:r>
          </a:p>
        </p:txBody>
      </p:sp>
      <p:pic>
        <p:nvPicPr>
          <p:cNvPr id="4" name="Picture 3">
            <a:extLst>
              <a:ext uri="{FF2B5EF4-FFF2-40B4-BE49-F238E27FC236}">
                <a16:creationId xmlns:a16="http://schemas.microsoft.com/office/drawing/2014/main" id="{2B32E2F2-D8B9-234A-8E5A-955CCBA16212}"/>
              </a:ext>
            </a:extLst>
          </p:cNvPr>
          <p:cNvPicPr>
            <a:picLocks noChangeAspect="1"/>
          </p:cNvPicPr>
          <p:nvPr/>
        </p:nvPicPr>
        <p:blipFill>
          <a:blip r:embed="rId3"/>
          <a:stretch>
            <a:fillRect/>
          </a:stretch>
        </p:blipFill>
        <p:spPr>
          <a:xfrm>
            <a:off x="7996989" y="565483"/>
            <a:ext cx="3818022" cy="5727034"/>
          </a:xfrm>
          <a:prstGeom prst="rect">
            <a:avLst/>
          </a:prstGeom>
        </p:spPr>
      </p:pic>
    </p:spTree>
    <p:extLst>
      <p:ext uri="{BB962C8B-B14F-4D97-AF65-F5344CB8AC3E}">
        <p14:creationId xmlns:p14="http://schemas.microsoft.com/office/powerpoint/2010/main" val="3058612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3C85E3-3C0E-C349-BAD6-2A347FBD4FCB}"/>
              </a:ext>
            </a:extLst>
          </p:cNvPr>
          <p:cNvPicPr>
            <a:picLocks noChangeAspect="1"/>
          </p:cNvPicPr>
          <p:nvPr/>
        </p:nvPicPr>
        <p:blipFill rotWithShape="1">
          <a:blip r:embed="rId2"/>
          <a:srcRect t="17364" r="24074"/>
          <a:stretch/>
        </p:blipFill>
        <p:spPr>
          <a:xfrm>
            <a:off x="2838893" y="0"/>
            <a:ext cx="9353107" cy="6858000"/>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5677786"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4141381" y="1536404"/>
            <a:ext cx="6858000" cy="378519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1207214"/>
            <a:ext cx="4654544" cy="892552"/>
          </a:xfrm>
          <a:prstGeom prst="rect">
            <a:avLst/>
          </a:prstGeom>
          <a:noFill/>
        </p:spPr>
        <p:txBody>
          <a:bodyPr wrap="none" rtlCol="0">
            <a:spAutoFit/>
          </a:bodyPr>
          <a:lstStyle/>
          <a:p>
            <a:r>
              <a:rPr lang="en-US" sz="3200" b="1" dirty="0">
                <a:solidFill>
                  <a:schemeClr val="bg1"/>
                </a:solidFill>
                <a:latin typeface="Gotham Ultra" panose="02000504050000020004" pitchFamily="2" charset="0"/>
              </a:rPr>
              <a:t>1st Principle: Purpose</a:t>
            </a:r>
          </a:p>
          <a:p>
            <a:r>
              <a:rPr lang="en-US" sz="2000" dirty="0">
                <a:solidFill>
                  <a:schemeClr val="bg1"/>
                </a:solidFill>
                <a:latin typeface="Gotham Book" panose="02000504050000020004" pitchFamily="2" charset="0"/>
              </a:rPr>
              <a:t>(2 Cor. 9:7)</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1" y="2739265"/>
            <a:ext cx="6364424" cy="1815882"/>
          </a:xfrm>
          <a:prstGeom prst="rect">
            <a:avLst/>
          </a:prstGeom>
          <a:noFill/>
        </p:spPr>
        <p:txBody>
          <a:bodyPr wrap="square" rtlCol="0">
            <a:spAutoFit/>
          </a:bodyPr>
          <a:lstStyle/>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“So let each one give as he purposes in his heart, not grudgingly or of [a]necessity; for God loves a cheerful giver.”</a:t>
            </a:r>
          </a:p>
        </p:txBody>
      </p:sp>
      <p:sp>
        <p:nvSpPr>
          <p:cNvPr id="12" name="Rectangle 11">
            <a:extLst>
              <a:ext uri="{FF2B5EF4-FFF2-40B4-BE49-F238E27FC236}">
                <a16:creationId xmlns:a16="http://schemas.microsoft.com/office/drawing/2014/main" id="{0011A3B3-1223-F74E-BC50-07E3A0BDE20C}"/>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141647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98C44D-9AE6-D24A-B490-26256F11FCE1}"/>
              </a:ext>
            </a:extLst>
          </p:cNvPr>
          <p:cNvPicPr>
            <a:picLocks noChangeAspect="1"/>
          </p:cNvPicPr>
          <p:nvPr/>
        </p:nvPicPr>
        <p:blipFill rotWithShape="1">
          <a:blip r:embed="rId2"/>
          <a:srcRect r="21820"/>
          <a:stretch/>
        </p:blipFill>
        <p:spPr>
          <a:xfrm>
            <a:off x="4148865" y="-1"/>
            <a:ext cx="8043135" cy="6858001"/>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1639212"/>
            <a:ext cx="2989023" cy="584775"/>
          </a:xfrm>
          <a:prstGeom prst="rect">
            <a:avLst/>
          </a:prstGeom>
          <a:noFill/>
        </p:spPr>
        <p:txBody>
          <a:bodyPr wrap="none" rtlCol="0">
            <a:spAutoFit/>
          </a:bodyPr>
          <a:lstStyle/>
          <a:p>
            <a:r>
              <a:rPr lang="en-US" sz="3200" b="1" dirty="0">
                <a:solidFill>
                  <a:schemeClr val="bg1"/>
                </a:solidFill>
                <a:latin typeface="Gotham Ultra" panose="02000504050000020004" pitchFamily="2" charset="0"/>
              </a:rPr>
              <a:t>By Purposing</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1" y="2663298"/>
            <a:ext cx="5728464" cy="1815882"/>
          </a:xfrm>
          <a:prstGeom prst="rect">
            <a:avLst/>
          </a:prstGeom>
          <a:noFill/>
        </p:spPr>
        <p:txBody>
          <a:bodyPr wrap="square" rtlCol="0">
            <a:spAutoFit/>
          </a:bodyPr>
          <a:lstStyle/>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I’m able to avoid the frequent burden of deciding </a:t>
            </a:r>
          </a:p>
          <a:p>
            <a:pPr marL="457200" indent="-457200">
              <a:buFont typeface="Arial" panose="020B0604020202020204" pitchFamily="34" charset="0"/>
              <a:buChar char="•"/>
            </a:pPr>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“If” I will give or not</a:t>
            </a:r>
          </a:p>
          <a:p>
            <a:pPr marL="457200" indent="-457200">
              <a:buFont typeface="Arial" panose="020B0604020202020204" pitchFamily="34" charset="0"/>
              <a:buChar char="•"/>
            </a:pPr>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“How much” should I give</a:t>
            </a:r>
          </a:p>
        </p:txBody>
      </p:sp>
      <p:sp>
        <p:nvSpPr>
          <p:cNvPr id="9" name="Rectangle 8">
            <a:extLst>
              <a:ext uri="{FF2B5EF4-FFF2-40B4-BE49-F238E27FC236}">
                <a16:creationId xmlns:a16="http://schemas.microsoft.com/office/drawing/2014/main" id="{B2629F56-7587-CE4A-BEC2-63670B1E796D}"/>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4271542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401BB2-025E-114A-8D3D-7DD00DA00B76}"/>
              </a:ext>
            </a:extLst>
          </p:cNvPr>
          <p:cNvPicPr>
            <a:picLocks noChangeAspect="1"/>
          </p:cNvPicPr>
          <p:nvPr/>
        </p:nvPicPr>
        <p:blipFill rotWithShape="1">
          <a:blip r:embed="rId2"/>
          <a:srcRect r="29101"/>
          <a:stretch/>
        </p:blipFill>
        <p:spPr>
          <a:xfrm>
            <a:off x="4918114" y="-2"/>
            <a:ext cx="7273886" cy="6858002"/>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676485" y="1241629"/>
            <a:ext cx="6858000" cy="4374741"/>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989007"/>
            <a:ext cx="5361468" cy="584775"/>
          </a:xfrm>
          <a:prstGeom prst="rect">
            <a:avLst/>
          </a:prstGeom>
          <a:noFill/>
        </p:spPr>
        <p:txBody>
          <a:bodyPr wrap="none" rtlCol="0">
            <a:spAutoFit/>
          </a:bodyPr>
          <a:lstStyle/>
          <a:p>
            <a:r>
              <a:rPr lang="en-US" sz="3200" b="1" dirty="0">
                <a:solidFill>
                  <a:schemeClr val="bg1"/>
                </a:solidFill>
                <a:latin typeface="Gotham Ultra" panose="02000504050000020004" pitchFamily="2" charset="0"/>
              </a:rPr>
              <a:t>2nd Principle: Regularity</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0" y="2013093"/>
            <a:ext cx="6579069" cy="3108543"/>
          </a:xfrm>
          <a:prstGeom prst="rect">
            <a:avLst/>
          </a:prstGeom>
          <a:noFill/>
        </p:spPr>
        <p:txBody>
          <a:bodyPr wrap="square" rtlCol="0">
            <a:spAutoFit/>
          </a:bodyPr>
          <a:lstStyle/>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 “Honor the Lord with your possessions, And with the </a:t>
            </a:r>
            <a:r>
              <a:rPr lang="en-US" sz="2800" b="1" dirty="0" err="1">
                <a:solidFill>
                  <a:schemeClr val="bg1"/>
                </a:solidFill>
                <a:latin typeface="Gotham Book" panose="02000504050000020004" pitchFamily="2" charset="0"/>
                <a:ea typeface="Tahoma" panose="020B0604030504040204" pitchFamily="34" charset="0"/>
                <a:cs typeface="Tahoma" panose="020B0604030504040204" pitchFamily="34" charset="0"/>
              </a:rPr>
              <a:t>firstfruits</a:t>
            </a:r>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 of all your increase; So your barns will be filled with plenty, And your vats will overflow with new wine.” </a:t>
            </a:r>
          </a:p>
          <a:p>
            <a:endPar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endParaRPr>
          </a:p>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Prov. 3:9-10 (Emphasis supplied).</a:t>
            </a:r>
          </a:p>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 </a:t>
            </a:r>
          </a:p>
        </p:txBody>
      </p:sp>
      <p:sp>
        <p:nvSpPr>
          <p:cNvPr id="12" name="Rectangle 11">
            <a:extLst>
              <a:ext uri="{FF2B5EF4-FFF2-40B4-BE49-F238E27FC236}">
                <a16:creationId xmlns:a16="http://schemas.microsoft.com/office/drawing/2014/main" id="{DF626402-6D92-044B-B40C-467FCC79AE3D}"/>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2532001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9CFA192-453D-174A-9F5A-E8EB4E7E764C}"/>
              </a:ext>
            </a:extLst>
          </p:cNvPr>
          <p:cNvSpPr txBox="1"/>
          <p:nvPr/>
        </p:nvSpPr>
        <p:spPr>
          <a:xfrm>
            <a:off x="616649" y="1995851"/>
            <a:ext cx="10958702" cy="3416320"/>
          </a:xfrm>
          <a:prstGeom prst="rect">
            <a:avLst/>
          </a:prstGeom>
          <a:noFill/>
        </p:spPr>
        <p:txBody>
          <a:bodyPr wrap="square" numCol="1" rtlCol="0">
            <a:spAutoFit/>
          </a:bodyPr>
          <a:lstStyle/>
          <a:p>
            <a:pPr algn="ctr"/>
            <a:r>
              <a:rPr lang="en-US" sz="2400" dirty="0">
                <a:latin typeface="Gotham Book" panose="02000504050000020004" pitchFamily="2" charset="0"/>
              </a:rPr>
              <a:t>8 “Will a man rob God?</a:t>
            </a:r>
            <a:br>
              <a:rPr lang="en-US" sz="2400" dirty="0">
                <a:latin typeface="Gotham Book" panose="02000504050000020004" pitchFamily="2" charset="0"/>
              </a:rPr>
            </a:br>
            <a:r>
              <a:rPr lang="en-US" sz="2400" dirty="0">
                <a:latin typeface="Gotham Book" panose="02000504050000020004" pitchFamily="2" charset="0"/>
              </a:rPr>
              <a:t>Yet you have robbed Me!</a:t>
            </a:r>
            <a:br>
              <a:rPr lang="en-US" sz="2400" dirty="0">
                <a:latin typeface="Gotham Book" panose="02000504050000020004" pitchFamily="2" charset="0"/>
              </a:rPr>
            </a:br>
            <a:r>
              <a:rPr lang="en-US" sz="2400" dirty="0">
                <a:latin typeface="Gotham Book" panose="02000504050000020004" pitchFamily="2" charset="0"/>
              </a:rPr>
              <a:t>But you say,</a:t>
            </a:r>
            <a:br>
              <a:rPr lang="en-US" sz="2400" dirty="0">
                <a:latin typeface="Gotham Book" panose="02000504050000020004" pitchFamily="2" charset="0"/>
              </a:rPr>
            </a:br>
            <a:r>
              <a:rPr lang="en-US" sz="2400" dirty="0">
                <a:latin typeface="Gotham Book" panose="02000504050000020004" pitchFamily="2" charset="0"/>
              </a:rPr>
              <a:t>‘In what way have we robbed You?’</a:t>
            </a:r>
            <a:br>
              <a:rPr lang="en-US" sz="2400" dirty="0">
                <a:latin typeface="Gotham Book" panose="02000504050000020004" pitchFamily="2" charset="0"/>
              </a:rPr>
            </a:br>
            <a:r>
              <a:rPr lang="en-US" sz="2400" dirty="0">
                <a:latin typeface="Gotham Book" panose="02000504050000020004" pitchFamily="2" charset="0"/>
              </a:rPr>
              <a:t>In tithes and offerings.</a:t>
            </a:r>
            <a:br>
              <a:rPr lang="en-US" sz="2400" dirty="0">
                <a:latin typeface="Gotham Book" panose="02000504050000020004" pitchFamily="2" charset="0"/>
              </a:rPr>
            </a:br>
            <a:r>
              <a:rPr lang="en-US" sz="2400" dirty="0">
                <a:latin typeface="Gotham Book" panose="02000504050000020004" pitchFamily="2" charset="0"/>
              </a:rPr>
              <a:t>9 You are cursed with a curse,</a:t>
            </a:r>
            <a:br>
              <a:rPr lang="en-US" sz="2400" dirty="0">
                <a:latin typeface="Gotham Book" panose="02000504050000020004" pitchFamily="2" charset="0"/>
              </a:rPr>
            </a:br>
            <a:r>
              <a:rPr lang="en-US" sz="2400" dirty="0">
                <a:latin typeface="Gotham Book" panose="02000504050000020004" pitchFamily="2" charset="0"/>
              </a:rPr>
              <a:t>For you have robbed Me,</a:t>
            </a:r>
            <a:br>
              <a:rPr lang="en-US" sz="2400" dirty="0">
                <a:latin typeface="Gotham Book" panose="02000504050000020004" pitchFamily="2" charset="0"/>
              </a:rPr>
            </a:br>
            <a:r>
              <a:rPr lang="en-US" sz="2400" dirty="0">
                <a:latin typeface="Gotham Book" panose="02000504050000020004" pitchFamily="2" charset="0"/>
              </a:rPr>
              <a:t>Even this whole nation.</a:t>
            </a:r>
            <a:br>
              <a:rPr lang="en-US" sz="2400" dirty="0">
                <a:latin typeface="Gotham Book" panose="02000504050000020004" pitchFamily="2" charset="0"/>
              </a:rPr>
            </a:br>
            <a:endParaRPr lang="en-US" sz="2400" dirty="0">
              <a:latin typeface="Gotham Book" panose="02000504050000020004" pitchFamily="2" charset="0"/>
            </a:endParaRPr>
          </a:p>
        </p:txBody>
      </p:sp>
      <p:pic>
        <p:nvPicPr>
          <p:cNvPr id="18" name="Picture 17">
            <a:extLst>
              <a:ext uri="{FF2B5EF4-FFF2-40B4-BE49-F238E27FC236}">
                <a16:creationId xmlns:a16="http://schemas.microsoft.com/office/drawing/2014/main" id="{26B458CD-FEC0-5F40-BD93-2BFAB005123D}"/>
              </a:ext>
            </a:extLst>
          </p:cNvPr>
          <p:cNvPicPr>
            <a:picLocks noChangeAspect="1"/>
          </p:cNvPicPr>
          <p:nvPr/>
        </p:nvPicPr>
        <p:blipFill>
          <a:blip r:embed="rId2">
            <a:duotone>
              <a:prstClr val="black"/>
              <a:schemeClr val="tx1">
                <a:tint val="45000"/>
                <a:satMod val="400000"/>
              </a:schemeClr>
            </a:duotone>
            <a:lum bright="-40000" contrast="-40000"/>
          </a:blip>
          <a:stretch>
            <a:fillRect/>
          </a:stretch>
        </p:blipFill>
        <p:spPr>
          <a:xfrm>
            <a:off x="5228726" y="5861011"/>
            <a:ext cx="1734548" cy="369747"/>
          </a:xfrm>
          <a:prstGeom prst="rect">
            <a:avLst/>
          </a:prstGeom>
        </p:spPr>
      </p:pic>
      <p:sp>
        <p:nvSpPr>
          <p:cNvPr id="6" name="Rectangle 5">
            <a:extLst>
              <a:ext uri="{FF2B5EF4-FFF2-40B4-BE49-F238E27FC236}">
                <a16:creationId xmlns:a16="http://schemas.microsoft.com/office/drawing/2014/main" id="{F5DE2C4E-E8E2-9347-BBC1-C4F5901E4640}"/>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
        <p:nvSpPr>
          <p:cNvPr id="7" name="TextBox 6">
            <a:extLst>
              <a:ext uri="{FF2B5EF4-FFF2-40B4-BE49-F238E27FC236}">
                <a16:creationId xmlns:a16="http://schemas.microsoft.com/office/drawing/2014/main" id="{E43D053F-8CDB-F449-BE0F-8D7C6A073334}"/>
              </a:ext>
            </a:extLst>
          </p:cNvPr>
          <p:cNvSpPr txBox="1"/>
          <p:nvPr/>
        </p:nvSpPr>
        <p:spPr>
          <a:xfrm>
            <a:off x="2913788" y="713439"/>
            <a:ext cx="6364424" cy="954107"/>
          </a:xfrm>
          <a:prstGeom prst="rect">
            <a:avLst/>
          </a:prstGeom>
          <a:noFill/>
        </p:spPr>
        <p:txBody>
          <a:bodyPr wrap="square" rtlCol="0">
            <a:spAutoFit/>
          </a:bodyPr>
          <a:lstStyle/>
          <a:p>
            <a:pPr algn="ctr"/>
            <a:r>
              <a:rPr lang="en-US" sz="3600" b="1" dirty="0">
                <a:solidFill>
                  <a:srgbClr val="FFC000"/>
                </a:solidFill>
                <a:latin typeface="Gotham Book" panose="02000504050000020004" pitchFamily="2" charset="0"/>
                <a:ea typeface="Tahoma" panose="020B0604030504040204" pitchFamily="34" charset="0"/>
                <a:cs typeface="Tahoma" panose="020B0604030504040204" pitchFamily="34" charset="0"/>
              </a:rPr>
              <a:t>2nd Principle: Regularity</a:t>
            </a:r>
          </a:p>
          <a:p>
            <a:pPr algn="ctr"/>
            <a:r>
              <a:rPr lang="en-US" sz="2000" dirty="0">
                <a:latin typeface="Gotham Book" panose="02000504050000020004" pitchFamily="2" charset="0"/>
              </a:rPr>
              <a:t>Mal. 3:8-10</a:t>
            </a:r>
            <a:endParaRPr lang="en-US" sz="2000" b="1" dirty="0">
              <a:solidFill>
                <a:srgbClr val="FFC000"/>
              </a:solidFill>
              <a:latin typeface="Gotham Book" panose="02000504050000020004"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70519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14FCC51-DDBA-384D-AF6A-EC9829E2E11D}"/>
              </a:ext>
            </a:extLst>
          </p:cNvPr>
          <p:cNvSpPr txBox="1"/>
          <p:nvPr/>
        </p:nvSpPr>
        <p:spPr>
          <a:xfrm>
            <a:off x="2913788" y="713439"/>
            <a:ext cx="6364424" cy="954107"/>
          </a:xfrm>
          <a:prstGeom prst="rect">
            <a:avLst/>
          </a:prstGeom>
          <a:noFill/>
        </p:spPr>
        <p:txBody>
          <a:bodyPr wrap="square" rtlCol="0">
            <a:spAutoFit/>
          </a:bodyPr>
          <a:lstStyle/>
          <a:p>
            <a:pPr algn="ctr"/>
            <a:r>
              <a:rPr lang="en-US" sz="3600" b="1" dirty="0">
                <a:solidFill>
                  <a:srgbClr val="FFC000"/>
                </a:solidFill>
                <a:latin typeface="Gotham Book" panose="02000504050000020004" pitchFamily="2" charset="0"/>
                <a:ea typeface="Tahoma" panose="020B0604030504040204" pitchFamily="34" charset="0"/>
                <a:cs typeface="Tahoma" panose="020B0604030504040204" pitchFamily="34" charset="0"/>
              </a:rPr>
              <a:t>2nd Principle: Regularity</a:t>
            </a:r>
          </a:p>
          <a:p>
            <a:pPr algn="ctr"/>
            <a:r>
              <a:rPr lang="en-US" sz="2000" dirty="0">
                <a:latin typeface="Gotham Book" panose="02000504050000020004" pitchFamily="2" charset="0"/>
              </a:rPr>
              <a:t>Mal. 3:8-10</a:t>
            </a:r>
            <a:endParaRPr lang="en-US" sz="2000" b="1" dirty="0">
              <a:solidFill>
                <a:srgbClr val="FFC000"/>
              </a:solidFill>
              <a:latin typeface="Gotham Book" panose="02000504050000020004" pitchFamily="2" charset="0"/>
              <a:ea typeface="Tahoma" panose="020B0604030504040204" pitchFamily="34" charset="0"/>
              <a:cs typeface="Tahoma" panose="020B0604030504040204" pitchFamily="34" charset="0"/>
            </a:endParaRPr>
          </a:p>
        </p:txBody>
      </p:sp>
      <p:sp>
        <p:nvSpPr>
          <p:cNvPr id="17" name="TextBox 16">
            <a:extLst>
              <a:ext uri="{FF2B5EF4-FFF2-40B4-BE49-F238E27FC236}">
                <a16:creationId xmlns:a16="http://schemas.microsoft.com/office/drawing/2014/main" id="{49CFA192-453D-174A-9F5A-E8EB4E7E764C}"/>
              </a:ext>
            </a:extLst>
          </p:cNvPr>
          <p:cNvSpPr txBox="1"/>
          <p:nvPr/>
        </p:nvSpPr>
        <p:spPr>
          <a:xfrm>
            <a:off x="616649" y="2378427"/>
            <a:ext cx="10958702" cy="2677656"/>
          </a:xfrm>
          <a:prstGeom prst="rect">
            <a:avLst/>
          </a:prstGeom>
          <a:noFill/>
        </p:spPr>
        <p:txBody>
          <a:bodyPr wrap="square" numCol="1" rtlCol="0">
            <a:spAutoFit/>
          </a:bodyPr>
          <a:lstStyle/>
          <a:p>
            <a:pPr algn="ctr"/>
            <a:r>
              <a:rPr lang="en-US" sz="2400" dirty="0">
                <a:latin typeface="Gotham Book" panose="02000504050000020004" pitchFamily="2" charset="0"/>
              </a:rPr>
              <a:t>10 Bring all the tithes into the storehouse,</a:t>
            </a:r>
            <a:br>
              <a:rPr lang="en-US" sz="2400" dirty="0">
                <a:latin typeface="Gotham Book" panose="02000504050000020004" pitchFamily="2" charset="0"/>
              </a:rPr>
            </a:br>
            <a:r>
              <a:rPr lang="en-US" sz="2400" dirty="0">
                <a:latin typeface="Gotham Book" panose="02000504050000020004" pitchFamily="2" charset="0"/>
              </a:rPr>
              <a:t>That there may be food in My house,</a:t>
            </a:r>
            <a:br>
              <a:rPr lang="en-US" sz="2400" dirty="0">
                <a:latin typeface="Gotham Book" panose="02000504050000020004" pitchFamily="2" charset="0"/>
              </a:rPr>
            </a:br>
            <a:r>
              <a:rPr lang="en-US" sz="2400" dirty="0">
                <a:latin typeface="Gotham Book" panose="02000504050000020004" pitchFamily="2" charset="0"/>
              </a:rPr>
              <a:t>And try Me now in this,”</a:t>
            </a:r>
            <a:br>
              <a:rPr lang="en-US" sz="2400" dirty="0">
                <a:latin typeface="Gotham Book" panose="02000504050000020004" pitchFamily="2" charset="0"/>
              </a:rPr>
            </a:br>
            <a:r>
              <a:rPr lang="en-US" sz="2400" dirty="0">
                <a:latin typeface="Gotham Book" panose="02000504050000020004" pitchFamily="2" charset="0"/>
              </a:rPr>
              <a:t>Says the Lord of hosts,</a:t>
            </a:r>
            <a:br>
              <a:rPr lang="en-US" sz="2400" dirty="0">
                <a:latin typeface="Gotham Book" panose="02000504050000020004" pitchFamily="2" charset="0"/>
              </a:rPr>
            </a:br>
            <a:r>
              <a:rPr lang="en-US" sz="2400" dirty="0">
                <a:latin typeface="Gotham Book" panose="02000504050000020004" pitchFamily="2" charset="0"/>
              </a:rPr>
              <a:t>“If I will not open for you the windows of heaven</a:t>
            </a:r>
            <a:br>
              <a:rPr lang="en-US" sz="2400" dirty="0">
                <a:latin typeface="Gotham Book" panose="02000504050000020004" pitchFamily="2" charset="0"/>
              </a:rPr>
            </a:br>
            <a:r>
              <a:rPr lang="en-US" sz="2400" dirty="0">
                <a:latin typeface="Gotham Book" panose="02000504050000020004" pitchFamily="2" charset="0"/>
              </a:rPr>
              <a:t>And pour out for you such blessing</a:t>
            </a:r>
            <a:br>
              <a:rPr lang="en-US" sz="2400" dirty="0">
                <a:latin typeface="Gotham Book" panose="02000504050000020004" pitchFamily="2" charset="0"/>
              </a:rPr>
            </a:br>
            <a:r>
              <a:rPr lang="en-US" sz="2400" dirty="0">
                <a:latin typeface="Gotham Book" panose="02000504050000020004" pitchFamily="2" charset="0"/>
              </a:rPr>
              <a:t>That there will not be room enough to receive it.”</a:t>
            </a:r>
          </a:p>
        </p:txBody>
      </p:sp>
      <p:pic>
        <p:nvPicPr>
          <p:cNvPr id="18" name="Picture 17">
            <a:extLst>
              <a:ext uri="{FF2B5EF4-FFF2-40B4-BE49-F238E27FC236}">
                <a16:creationId xmlns:a16="http://schemas.microsoft.com/office/drawing/2014/main" id="{26B458CD-FEC0-5F40-BD93-2BFAB005123D}"/>
              </a:ext>
            </a:extLst>
          </p:cNvPr>
          <p:cNvPicPr>
            <a:picLocks noChangeAspect="1"/>
          </p:cNvPicPr>
          <p:nvPr/>
        </p:nvPicPr>
        <p:blipFill>
          <a:blip r:embed="rId2">
            <a:duotone>
              <a:prstClr val="black"/>
              <a:schemeClr val="tx1">
                <a:tint val="45000"/>
                <a:satMod val="400000"/>
              </a:schemeClr>
            </a:duotone>
            <a:lum bright="-40000" contrast="-40000"/>
          </a:blip>
          <a:stretch>
            <a:fillRect/>
          </a:stretch>
        </p:blipFill>
        <p:spPr>
          <a:xfrm>
            <a:off x="5228726" y="5861011"/>
            <a:ext cx="1734548" cy="369747"/>
          </a:xfrm>
          <a:prstGeom prst="rect">
            <a:avLst/>
          </a:prstGeom>
        </p:spPr>
      </p:pic>
      <p:sp>
        <p:nvSpPr>
          <p:cNvPr id="6" name="Rectangle 5">
            <a:extLst>
              <a:ext uri="{FF2B5EF4-FFF2-40B4-BE49-F238E27FC236}">
                <a16:creationId xmlns:a16="http://schemas.microsoft.com/office/drawing/2014/main" id="{44953FE2-A80D-9A4A-803E-4F9A26D13828}"/>
              </a:ext>
            </a:extLst>
          </p:cNvPr>
          <p:cNvSpPr/>
          <p:nvPr/>
        </p:nvSpPr>
        <p:spPr>
          <a:xfrm>
            <a:off x="0" y="6559063"/>
            <a:ext cx="12192000" cy="29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16378104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3230</TotalTime>
  <Words>1406</Words>
  <Application>Microsoft Macintosh PowerPoint</Application>
  <PresentationFormat>Widescreen</PresentationFormat>
  <Paragraphs>142</Paragraphs>
  <Slides>39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Calibri Light</vt:lpstr>
      <vt:lpstr>Gotham Book</vt:lpstr>
      <vt:lpstr>Gotham Ultra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Usuário do Microsoft Office</dc:creator>
  <cp:keywords/>
  <dc:description/>
  <cp:lastModifiedBy>Bomfim, Marcos</cp:lastModifiedBy>
  <cp:revision>27</cp:revision>
  <dcterms:created xsi:type="dcterms:W3CDTF">2020-07-28T16:16:04Z</dcterms:created>
  <dcterms:modified xsi:type="dcterms:W3CDTF">2020-08-06T20:52:22Z</dcterms:modified>
  <cp:category/>
</cp:coreProperties>
</file>