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94" r:id="rId17"/>
    <p:sldId id="271" r:id="rId18"/>
    <p:sldId id="295" r:id="rId19"/>
    <p:sldId id="272" r:id="rId20"/>
    <p:sldId id="273" r:id="rId21"/>
    <p:sldId id="274" r:id="rId22"/>
    <p:sldId id="275" r:id="rId23"/>
    <p:sldId id="276" r:id="rId24"/>
    <p:sldId id="277" r:id="rId25"/>
    <p:sldId id="278" r:id="rId26"/>
    <p:sldId id="279" r:id="rId27"/>
    <p:sldId id="296"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12"/>
    <p:restoredTop sz="94668"/>
  </p:normalViewPr>
  <p:slideViewPr>
    <p:cSldViewPr snapToGrid="0" snapToObjects="1">
      <p:cViewPr varScale="1">
        <p:scale>
          <a:sx n="69" d="100"/>
          <a:sy n="69" d="100"/>
        </p:scale>
        <p:origin x="208" y="9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95" name="TextBox 5"/>
          <p:cNvSpPr txBox="1"/>
          <p:nvPr/>
        </p:nvSpPr>
        <p:spPr>
          <a:xfrm>
            <a:off x="934947" y="1715784"/>
            <a:ext cx="4390503" cy="204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6600" b="1">
                <a:solidFill>
                  <a:srgbClr val="FFFFFF"/>
                </a:solidFill>
              </a:defRPr>
            </a:pPr>
            <a:r>
              <a:t>COMBINED </a:t>
            </a:r>
          </a:p>
          <a:p>
            <a:pPr>
              <a:defRPr sz="6600" b="1">
                <a:solidFill>
                  <a:srgbClr val="FFFFFF"/>
                </a:solidFill>
              </a:defRPr>
            </a:pPr>
            <a:r>
              <a:t>TO GROW</a:t>
            </a:r>
          </a:p>
        </p:txBody>
      </p:sp>
      <p:sp>
        <p:nvSpPr>
          <p:cNvPr id="96" name="TextBox 6"/>
          <p:cNvSpPr txBox="1"/>
          <p:nvPr/>
        </p:nvSpPr>
        <p:spPr>
          <a:xfrm>
            <a:off x="934947" y="3839443"/>
            <a:ext cx="4297498" cy="38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i="1">
                <a:solidFill>
                  <a:srgbClr val="FFFFFF"/>
                </a:solidFill>
              </a:defRPr>
            </a:lvl1pPr>
          </a:lstStyle>
          <a:p>
            <a:r>
              <a:t>Reasons for the “new” Offering Plan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6"/>
                                        </p:tgtEl>
                                        <p:attrNameLst>
                                          <p:attrName>style.visibility</p:attrName>
                                        </p:attrNameLst>
                                      </p:cBhvr>
                                      <p:to>
                                        <p:strVal val="visible"/>
                                      </p:to>
                                    </p:set>
                                    <p:animEffect transition="in" filter="dissolve">
                                      <p:cBhvr>
                                        <p:cTn id="7" dur="2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52" name="TextBox 3"/>
          <p:cNvSpPr txBox="1"/>
          <p:nvPr/>
        </p:nvSpPr>
        <p:spPr>
          <a:xfrm>
            <a:off x="934947" y="1236789"/>
            <a:ext cx="5093232" cy="73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b="1">
                <a:solidFill>
                  <a:srgbClr val="FFFFFF"/>
                </a:solidFill>
              </a:defRPr>
            </a:lvl1pPr>
          </a:lstStyle>
          <a:p>
            <a:r>
              <a:rPr dirty="0"/>
              <a:t>1. COP Recognizes </a:t>
            </a:r>
          </a:p>
        </p:txBody>
      </p:sp>
      <p:sp>
        <p:nvSpPr>
          <p:cNvPr id="153" name="TextBox 4"/>
          <p:cNvSpPr txBox="1"/>
          <p:nvPr/>
        </p:nvSpPr>
        <p:spPr>
          <a:xfrm>
            <a:off x="934947" y="3078137"/>
            <a:ext cx="5208999" cy="2677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buSzPct val="100000"/>
              <a:defRPr sz="2000" i="1">
                <a:solidFill>
                  <a:srgbClr val="FFFFFF"/>
                </a:solidFill>
              </a:defRPr>
            </a:pPr>
            <a:r>
              <a:rPr sz="2400" dirty="0"/>
              <a:t>God as the Focus of Giving</a:t>
            </a:r>
          </a:p>
          <a:p>
            <a:pPr marL="457200" lvl="1" indent="0">
              <a:buSzPct val="100000"/>
              <a:defRPr sz="2000" i="1">
                <a:solidFill>
                  <a:srgbClr val="FFFFFF"/>
                </a:solidFill>
              </a:defRPr>
            </a:pPr>
            <a:endParaRPr lang="pt-BR" sz="2400" dirty="0"/>
          </a:p>
          <a:p>
            <a:pPr marL="457200" lvl="1" indent="0">
              <a:buSzPct val="100000"/>
              <a:defRPr sz="2000" i="1">
                <a:solidFill>
                  <a:srgbClr val="FFFFFF"/>
                </a:solidFill>
              </a:defRPr>
            </a:pPr>
            <a:r>
              <a:rPr sz="2400" dirty="0"/>
              <a:t>Not</a:t>
            </a:r>
          </a:p>
          <a:p>
            <a:pPr marL="1257300" lvl="2" indent="-342900">
              <a:buSzPct val="100000"/>
              <a:buFont typeface="Arial"/>
              <a:buChar char="•"/>
              <a:defRPr sz="2000" i="1">
                <a:solidFill>
                  <a:srgbClr val="FFFFFF"/>
                </a:solidFill>
              </a:defRPr>
            </a:pPr>
            <a:r>
              <a:rPr sz="2400" dirty="0"/>
              <a:t>Material needs of the Church</a:t>
            </a:r>
          </a:p>
          <a:p>
            <a:pPr marL="1257300" lvl="2" indent="-342900">
              <a:buSzPct val="100000"/>
              <a:buFont typeface="Arial"/>
              <a:buChar char="•"/>
              <a:defRPr sz="2000" i="1">
                <a:solidFill>
                  <a:srgbClr val="FFFFFF"/>
                </a:solidFill>
              </a:defRPr>
            </a:pPr>
            <a:r>
              <a:rPr sz="2400" dirty="0"/>
              <a:t>Specific missionary projects</a:t>
            </a:r>
          </a:p>
          <a:p>
            <a:pPr marL="1257300" lvl="2" indent="-342900">
              <a:buSzPct val="100000"/>
              <a:buFont typeface="Arial"/>
              <a:buChar char="•"/>
              <a:defRPr sz="2000" i="1">
                <a:solidFill>
                  <a:srgbClr val="FFFFFF"/>
                </a:solidFill>
              </a:defRPr>
            </a:pPr>
            <a:r>
              <a:rPr sz="2400" dirty="0"/>
              <a:t>Ministries</a:t>
            </a:r>
          </a:p>
          <a:p>
            <a:pPr marL="1257300" lvl="2" indent="-342900">
              <a:buSzPct val="100000"/>
              <a:buFont typeface="Arial"/>
              <a:buChar char="•"/>
              <a:defRPr sz="2000" i="1">
                <a:solidFill>
                  <a:srgbClr val="FFFFFF"/>
                </a:solidFill>
              </a:defRPr>
            </a:pPr>
            <a:r>
              <a:rPr sz="2400" dirty="0"/>
              <a:t>Institutions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3">
                                            <p:bg/>
                                          </p:spTgt>
                                        </p:tgtEl>
                                        <p:attrNameLst>
                                          <p:attrName>style.visibility</p:attrName>
                                        </p:attrNameLst>
                                      </p:cBhvr>
                                      <p:to>
                                        <p:strVal val="visible"/>
                                      </p:to>
                                    </p:set>
                                    <p:animEffect transition="in" filter="dissolve">
                                      <p:cBhvr>
                                        <p:cTn id="7" dur="200"/>
                                        <p:tgtEl>
                                          <p:spTgt spid="153">
                                            <p:bg/>
                                          </p:spTgt>
                                        </p:tgtEl>
                                      </p:cBhvr>
                                    </p:animEffect>
                                  </p:childTnLst>
                                </p:cTn>
                              </p:par>
                              <p:par>
                                <p:cTn id="8" presetID="9" presetClass="entr" presetSubtype="0" fill="hold" grpId="1" nodeType="withEffect">
                                  <p:stCondLst>
                                    <p:cond delay="0"/>
                                  </p:stCondLst>
                                  <p:iterate>
                                    <p:tmAbs val="0"/>
                                  </p:iterate>
                                  <p:childTnLst>
                                    <p:set>
                                      <p:cBhvr>
                                        <p:cTn id="9" fill="hold"/>
                                        <p:tgtEl>
                                          <p:spTgt spid="153">
                                            <p:txEl>
                                              <p:pRg st="0" end="0"/>
                                            </p:txEl>
                                          </p:spTgt>
                                        </p:tgtEl>
                                        <p:attrNameLst>
                                          <p:attrName>style.visibility</p:attrName>
                                        </p:attrNameLst>
                                      </p:cBhvr>
                                      <p:to>
                                        <p:strVal val="visible"/>
                                      </p:to>
                                    </p:set>
                                    <p:animEffect transition="in" filter="dissolve">
                                      <p:cBhvr>
                                        <p:cTn id="10" dur="200"/>
                                        <p:tgtEl>
                                          <p:spTgt spid="15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53">
                                            <p:txEl>
                                              <p:pRg st="2" end="2"/>
                                            </p:txEl>
                                          </p:spTgt>
                                        </p:tgtEl>
                                        <p:attrNameLst>
                                          <p:attrName>style.visibility</p:attrName>
                                        </p:attrNameLst>
                                      </p:cBhvr>
                                      <p:to>
                                        <p:strVal val="visible"/>
                                      </p:to>
                                    </p:set>
                                    <p:animEffect transition="in" filter="dissolve">
                                      <p:cBhvr>
                                        <p:cTn id="15" dur="200"/>
                                        <p:tgtEl>
                                          <p:spTgt spid="15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153">
                                            <p:txEl>
                                              <p:pRg st="3" end="3"/>
                                            </p:txEl>
                                          </p:spTgt>
                                        </p:tgtEl>
                                        <p:attrNameLst>
                                          <p:attrName>style.visibility</p:attrName>
                                        </p:attrNameLst>
                                      </p:cBhvr>
                                      <p:to>
                                        <p:strVal val="visible"/>
                                      </p:to>
                                    </p:set>
                                    <p:animEffect transition="in" filter="dissolve">
                                      <p:cBhvr>
                                        <p:cTn id="20" dur="200"/>
                                        <p:tgtEl>
                                          <p:spTgt spid="15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153">
                                            <p:txEl>
                                              <p:pRg st="4" end="4"/>
                                            </p:txEl>
                                          </p:spTgt>
                                        </p:tgtEl>
                                        <p:attrNameLst>
                                          <p:attrName>style.visibility</p:attrName>
                                        </p:attrNameLst>
                                      </p:cBhvr>
                                      <p:to>
                                        <p:strVal val="visible"/>
                                      </p:to>
                                    </p:set>
                                    <p:animEffect transition="in" filter="dissolve">
                                      <p:cBhvr>
                                        <p:cTn id="25" dur="200"/>
                                        <p:tgtEl>
                                          <p:spTgt spid="15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1" nodeType="clickEffect">
                                  <p:stCondLst>
                                    <p:cond delay="0"/>
                                  </p:stCondLst>
                                  <p:iterate>
                                    <p:tmAbs val="0"/>
                                  </p:iterate>
                                  <p:childTnLst>
                                    <p:set>
                                      <p:cBhvr>
                                        <p:cTn id="29" fill="hold"/>
                                        <p:tgtEl>
                                          <p:spTgt spid="153">
                                            <p:txEl>
                                              <p:pRg st="5" end="5"/>
                                            </p:txEl>
                                          </p:spTgt>
                                        </p:tgtEl>
                                        <p:attrNameLst>
                                          <p:attrName>style.visibility</p:attrName>
                                        </p:attrNameLst>
                                      </p:cBhvr>
                                      <p:to>
                                        <p:strVal val="visible"/>
                                      </p:to>
                                    </p:set>
                                    <p:animEffect transition="in" filter="dissolve">
                                      <p:cBhvr>
                                        <p:cTn id="30" dur="200"/>
                                        <p:tgtEl>
                                          <p:spTgt spid="15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1" nodeType="clickEffect">
                                  <p:stCondLst>
                                    <p:cond delay="0"/>
                                  </p:stCondLst>
                                  <p:iterate>
                                    <p:tmAbs val="0"/>
                                  </p:iterate>
                                  <p:childTnLst>
                                    <p:set>
                                      <p:cBhvr>
                                        <p:cTn id="34" fill="hold"/>
                                        <p:tgtEl>
                                          <p:spTgt spid="153">
                                            <p:txEl>
                                              <p:pRg st="6" end="6"/>
                                            </p:txEl>
                                          </p:spTgt>
                                        </p:tgtEl>
                                        <p:attrNameLst>
                                          <p:attrName>style.visibility</p:attrName>
                                        </p:attrNameLst>
                                      </p:cBhvr>
                                      <p:to>
                                        <p:strVal val="visible"/>
                                      </p:to>
                                    </p:set>
                                    <p:animEffect transition="in" filter="dissolve">
                                      <p:cBhvr>
                                        <p:cTn id="35" dur="200"/>
                                        <p:tgtEl>
                                          <p:spTgt spid="15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1"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56" name="TextBox 3"/>
          <p:cNvSpPr txBox="1"/>
          <p:nvPr/>
        </p:nvSpPr>
        <p:spPr>
          <a:xfrm>
            <a:off x="934947" y="979936"/>
            <a:ext cx="5632660" cy="73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b="1">
                <a:solidFill>
                  <a:srgbClr val="FFFFFF"/>
                </a:solidFill>
              </a:defRPr>
            </a:lvl1pPr>
          </a:lstStyle>
          <a:p>
            <a:r>
              <a:rPr dirty="0"/>
              <a:t>COP Recognizes that </a:t>
            </a:r>
          </a:p>
        </p:txBody>
      </p:sp>
      <p:sp>
        <p:nvSpPr>
          <p:cNvPr id="157" name="TextBox 4"/>
          <p:cNvSpPr txBox="1"/>
          <p:nvPr/>
        </p:nvSpPr>
        <p:spPr>
          <a:xfrm>
            <a:off x="934947" y="2631021"/>
            <a:ext cx="5632660" cy="3247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2900" indent="-342900">
              <a:spcBef>
                <a:spcPts val="1000"/>
              </a:spcBef>
              <a:buSzPct val="100000"/>
              <a:buFont typeface="Arial"/>
              <a:buChar char="•"/>
              <a:defRPr sz="2000" i="1">
                <a:solidFill>
                  <a:srgbClr val="FFFFFF"/>
                </a:solidFill>
              </a:defRPr>
            </a:pPr>
            <a:r>
              <a:rPr sz="2000" dirty="0"/>
              <a:t>Humans need to worship God </a:t>
            </a:r>
          </a:p>
          <a:p>
            <a:pPr marL="342900" indent="-342900">
              <a:spcBef>
                <a:spcPts val="1000"/>
              </a:spcBef>
              <a:buSzPct val="100000"/>
              <a:buFont typeface="Arial"/>
              <a:buChar char="•"/>
              <a:defRPr sz="2000" i="1">
                <a:solidFill>
                  <a:srgbClr val="FFFFFF"/>
                </a:solidFill>
              </a:defRPr>
            </a:pPr>
            <a:r>
              <a:rPr sz="2000" dirty="0"/>
              <a:t>Worship includes returning tithes and offerings (Psalm 50:14; 66:13-16; 76:11; 96:8-9; 116:17-19)</a:t>
            </a:r>
          </a:p>
          <a:p>
            <a:pPr marL="342900" indent="-342900">
              <a:spcBef>
                <a:spcPts val="1000"/>
              </a:spcBef>
              <a:buSzPct val="100000"/>
              <a:buFont typeface="Arial"/>
              <a:buChar char="•"/>
              <a:defRPr sz="2000" i="1">
                <a:solidFill>
                  <a:srgbClr val="FFFFFF"/>
                </a:solidFill>
              </a:defRPr>
            </a:pPr>
            <a:r>
              <a:rPr sz="2000" dirty="0"/>
              <a:t>They should be given as regularly as God blesses</a:t>
            </a:r>
            <a:endParaRPr lang="pt-BR" sz="2000" dirty="0"/>
          </a:p>
          <a:p>
            <a:pPr lvl="7" indent="0">
              <a:spcBef>
                <a:spcPts val="1000"/>
              </a:spcBef>
              <a:buSzPct val="100000"/>
              <a:defRPr sz="2000" i="1">
                <a:solidFill>
                  <a:srgbClr val="FFFFFF"/>
                </a:solidFill>
              </a:defRPr>
            </a:pPr>
            <a:r>
              <a:rPr lang="en-US" sz="2000" dirty="0"/>
              <a:t>	“Honor the Lord with your possessions, 	and with the </a:t>
            </a:r>
            <a:r>
              <a:rPr lang="en-US" sz="2000" dirty="0" err="1"/>
              <a:t>firstfruits</a:t>
            </a:r>
            <a:r>
              <a:rPr lang="en-US" sz="2000" dirty="0"/>
              <a:t> of all your 	increase; 	So your barns will be filled with plenty, and 	your vats will overflow with new wine.” </a:t>
            </a:r>
            <a:r>
              <a:rPr sz="2000" dirty="0"/>
              <a:t>Prov. </a:t>
            </a:r>
            <a:r>
              <a:rPr lang="pt-BR" sz="2000" dirty="0"/>
              <a:t>	</a:t>
            </a:r>
            <a:r>
              <a:rPr sz="2000" dirty="0"/>
              <a:t>3:9-10.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7">
                                            <p:bg/>
                                          </p:spTgt>
                                        </p:tgtEl>
                                        <p:attrNameLst>
                                          <p:attrName>style.visibility</p:attrName>
                                        </p:attrNameLst>
                                      </p:cBhvr>
                                      <p:to>
                                        <p:strVal val="visible"/>
                                      </p:to>
                                    </p:set>
                                    <p:animEffect transition="in" filter="dissolve">
                                      <p:cBhvr>
                                        <p:cTn id="7" dur="200"/>
                                        <p:tgtEl>
                                          <p:spTgt spid="157">
                                            <p:bg/>
                                          </p:spTgt>
                                        </p:tgtEl>
                                      </p:cBhvr>
                                    </p:animEffect>
                                  </p:childTnLst>
                                </p:cTn>
                              </p:par>
                              <p:par>
                                <p:cTn id="8" presetID="9" presetClass="entr" presetSubtype="0" fill="hold" grpId="1" nodeType="withEffect">
                                  <p:stCondLst>
                                    <p:cond delay="0"/>
                                  </p:stCondLst>
                                  <p:iterate>
                                    <p:tmAbs val="0"/>
                                  </p:iterate>
                                  <p:childTnLst>
                                    <p:set>
                                      <p:cBhvr>
                                        <p:cTn id="9" fill="hold"/>
                                        <p:tgtEl>
                                          <p:spTgt spid="157">
                                            <p:txEl>
                                              <p:pRg st="0" end="0"/>
                                            </p:txEl>
                                          </p:spTgt>
                                        </p:tgtEl>
                                        <p:attrNameLst>
                                          <p:attrName>style.visibility</p:attrName>
                                        </p:attrNameLst>
                                      </p:cBhvr>
                                      <p:to>
                                        <p:strVal val="visible"/>
                                      </p:to>
                                    </p:set>
                                    <p:animEffect transition="in" filter="dissolve">
                                      <p:cBhvr>
                                        <p:cTn id="10" dur="200"/>
                                        <p:tgtEl>
                                          <p:spTgt spid="15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57">
                                            <p:txEl>
                                              <p:pRg st="1" end="1"/>
                                            </p:txEl>
                                          </p:spTgt>
                                        </p:tgtEl>
                                        <p:attrNameLst>
                                          <p:attrName>style.visibility</p:attrName>
                                        </p:attrNameLst>
                                      </p:cBhvr>
                                      <p:to>
                                        <p:strVal val="visible"/>
                                      </p:to>
                                    </p:set>
                                    <p:animEffect transition="in" filter="dissolve">
                                      <p:cBhvr>
                                        <p:cTn id="15" dur="200"/>
                                        <p:tgtEl>
                                          <p:spTgt spid="15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157">
                                            <p:txEl>
                                              <p:pRg st="2" end="2"/>
                                            </p:txEl>
                                          </p:spTgt>
                                        </p:tgtEl>
                                        <p:attrNameLst>
                                          <p:attrName>style.visibility</p:attrName>
                                        </p:attrNameLst>
                                      </p:cBhvr>
                                      <p:to>
                                        <p:strVal val="visible"/>
                                      </p:to>
                                    </p:set>
                                    <p:animEffect transition="in" filter="dissolve">
                                      <p:cBhvr>
                                        <p:cTn id="20" dur="200"/>
                                        <p:tgtEl>
                                          <p:spTgt spid="157">
                                            <p:txEl>
                                              <p:pRg st="2" end="2"/>
                                            </p:txEl>
                                          </p:spTgt>
                                        </p:tgtEl>
                                      </p:cBhvr>
                                    </p:animEffect>
                                  </p:childTnLst>
                                </p:cTn>
                              </p:par>
                              <p:par>
                                <p:cTn id="21" presetID="9" presetClass="entr" fill="hold" grpId="1" nodeType="withEffect">
                                  <p:stCondLst>
                                    <p:cond delay="0"/>
                                  </p:stCondLst>
                                  <p:iterate>
                                    <p:tmAbs val="0"/>
                                  </p:iterate>
                                  <p:childTnLst>
                                    <p:set>
                                      <p:cBhvr>
                                        <p:cTn id="22" fill="hold"/>
                                        <p:tgtEl>
                                          <p:spTgt spid="157">
                                            <p:txEl>
                                              <p:pRg st="3" end="3"/>
                                            </p:txEl>
                                          </p:spTgt>
                                        </p:tgtEl>
                                        <p:attrNameLst>
                                          <p:attrName>style.visibility</p:attrName>
                                        </p:attrNameLst>
                                      </p:cBhvr>
                                      <p:to>
                                        <p:strVal val="visible"/>
                                      </p:to>
                                    </p:set>
                                    <p:animEffect transition="in" filter="dissolve">
                                      <p:cBhvr>
                                        <p:cTn id="23" dur="200"/>
                                        <p:tgtEl>
                                          <p:spTgt spid="15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1"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60" name="TextBox 3"/>
          <p:cNvSpPr txBox="1"/>
          <p:nvPr/>
        </p:nvSpPr>
        <p:spPr>
          <a:xfrm>
            <a:off x="934947" y="714590"/>
            <a:ext cx="7078218"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rPr lang="pt-BR" dirty="0" err="1"/>
              <a:t>How</a:t>
            </a:r>
            <a:r>
              <a:rPr lang="pt-BR" dirty="0"/>
              <a:t> </a:t>
            </a:r>
            <a:r>
              <a:rPr lang="pt-BR" dirty="0" err="1"/>
              <a:t>should</a:t>
            </a:r>
            <a:r>
              <a:rPr lang="pt-BR" dirty="0"/>
              <a:t> </a:t>
            </a:r>
            <a:r>
              <a:rPr lang="pt-BR" dirty="0" err="1"/>
              <a:t>the</a:t>
            </a:r>
            <a:r>
              <a:rPr lang="pt-BR" dirty="0"/>
              <a:t> </a:t>
            </a:r>
            <a:r>
              <a:rPr dirty="0"/>
              <a:t>COP Offering </a:t>
            </a:r>
          </a:p>
          <a:p>
            <a:pPr>
              <a:defRPr sz="4400" b="1">
                <a:solidFill>
                  <a:srgbClr val="FFFFFF"/>
                </a:solidFill>
              </a:defRPr>
            </a:pPr>
            <a:r>
              <a:rPr dirty="0"/>
              <a:t>promotion</a:t>
            </a:r>
            <a:r>
              <a:rPr lang="pt-BR" dirty="0"/>
              <a:t> </a:t>
            </a:r>
            <a:r>
              <a:rPr lang="pt-BR" dirty="0" err="1"/>
              <a:t>be</a:t>
            </a:r>
            <a:r>
              <a:rPr lang="pt-BR" dirty="0"/>
              <a:t>?</a:t>
            </a:r>
            <a:endParaRPr dirty="0"/>
          </a:p>
        </p:txBody>
      </p:sp>
      <p:sp>
        <p:nvSpPr>
          <p:cNvPr id="161" name="TextBox 4"/>
          <p:cNvSpPr txBox="1"/>
          <p:nvPr/>
        </p:nvSpPr>
        <p:spPr>
          <a:xfrm>
            <a:off x="887001" y="2875730"/>
            <a:ext cx="5208999" cy="1600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i="1">
                <a:solidFill>
                  <a:srgbClr val="FFFFFF"/>
                </a:solidFill>
              </a:defRPr>
            </a:lvl1pPr>
          </a:lstStyle>
          <a:p>
            <a:r>
              <a:rPr sz="2800" i="0" dirty="0"/>
              <a:t>Thus, “offerings will be promoted as an expression of worship to God in response to His blessing</a:t>
            </a:r>
            <a:r>
              <a:rPr lang="pt-BR" sz="2800" i="0" dirty="0"/>
              <a:t>.</a:t>
            </a:r>
            <a:r>
              <a:rPr sz="2800" i="0" dirty="0"/>
              <a:t>” </a:t>
            </a:r>
            <a:r>
              <a:rPr sz="1400" dirty="0"/>
              <a:t>2002 Annual Council Minutes 02-337, October 9, 2002.</a:t>
            </a:r>
            <a:endParaRPr sz="28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61"/>
                                        </p:tgtEl>
                                        <p:attrNameLst>
                                          <p:attrName>style.visibility</p:attrName>
                                        </p:attrNameLst>
                                      </p:cBhvr>
                                      <p:to>
                                        <p:strVal val="visible"/>
                                      </p:to>
                                    </p:set>
                                    <p:animEffect transition="in" filter="dissolve">
                                      <p:cBhvr>
                                        <p:cTn id="7" dur="2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64" name="TextBox 3"/>
          <p:cNvSpPr txBox="1"/>
          <p:nvPr/>
        </p:nvSpPr>
        <p:spPr>
          <a:xfrm>
            <a:off x="934946" y="1032805"/>
            <a:ext cx="6907792"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600" b="1">
                <a:solidFill>
                  <a:srgbClr val="FFFFFF"/>
                </a:solidFill>
              </a:defRPr>
            </a:pPr>
            <a:r>
              <a:rPr dirty="0"/>
              <a:t>2. Suggests a distribution</a:t>
            </a:r>
            <a:r>
              <a:rPr lang="pt-BR" dirty="0"/>
              <a:t> </a:t>
            </a:r>
            <a:r>
              <a:rPr dirty="0"/>
              <a:t>based on the Threefold </a:t>
            </a:r>
            <a:r>
              <a:rPr lang="pt-BR" dirty="0"/>
              <a:t> </a:t>
            </a:r>
            <a:r>
              <a:rPr dirty="0"/>
              <a:t>Missionary Strategy</a:t>
            </a:r>
          </a:p>
        </p:txBody>
      </p:sp>
      <p:sp>
        <p:nvSpPr>
          <p:cNvPr id="165" name="TextBox 4"/>
          <p:cNvSpPr txBox="1"/>
          <p:nvPr/>
        </p:nvSpPr>
        <p:spPr>
          <a:xfrm>
            <a:off x="934946" y="2838323"/>
            <a:ext cx="5817545" cy="28110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2900" indent="-342900">
              <a:spcBef>
                <a:spcPts val="1000"/>
              </a:spcBef>
              <a:buSzPct val="100000"/>
              <a:buFont typeface="Arial"/>
              <a:buChar char="•"/>
              <a:defRPr sz="2000" i="1">
                <a:solidFill>
                  <a:srgbClr val="FFFFFF"/>
                </a:solidFill>
              </a:defRPr>
            </a:pPr>
            <a:r>
              <a:rPr lang="pt-BR" dirty="0" err="1"/>
              <a:t>Based</a:t>
            </a:r>
            <a:r>
              <a:rPr lang="pt-BR" dirty="0"/>
              <a:t> </a:t>
            </a:r>
            <a:r>
              <a:rPr lang="pt-BR" dirty="0" err="1"/>
              <a:t>on</a:t>
            </a:r>
            <a:r>
              <a:rPr lang="pt-BR" dirty="0"/>
              <a:t> </a:t>
            </a:r>
            <a:r>
              <a:rPr dirty="0"/>
              <a:t>Acts 1:8 </a:t>
            </a:r>
            <a:r>
              <a:rPr lang="pt-BR" dirty="0" err="1"/>
              <a:t>Missionary</a:t>
            </a:r>
            <a:r>
              <a:rPr lang="pt-BR" dirty="0"/>
              <a:t> </a:t>
            </a:r>
            <a:r>
              <a:rPr lang="pt-BR" dirty="0" err="1"/>
              <a:t>Commission</a:t>
            </a:r>
            <a:r>
              <a:rPr lang="pt-BR" dirty="0"/>
              <a:t> </a:t>
            </a:r>
            <a:r>
              <a:rPr dirty="0"/>
              <a:t>Strategy</a:t>
            </a:r>
            <a:endParaRPr lang="pt-BR" dirty="0"/>
          </a:p>
          <a:p>
            <a:pPr>
              <a:spcBef>
                <a:spcPts val="1000"/>
              </a:spcBef>
              <a:buSzPct val="100000"/>
              <a:defRPr sz="2000" i="1">
                <a:solidFill>
                  <a:srgbClr val="FFFFFF"/>
                </a:solidFill>
              </a:defRPr>
            </a:pPr>
            <a:r>
              <a:rPr lang="en-US" dirty="0"/>
              <a:t>	“But you shall receive power when the 	Holy Spirit has come upon you; and you 	shall be witnesses to Me in [1] </a:t>
            </a:r>
            <a:r>
              <a:rPr lang="en-US" b="1" dirty="0"/>
              <a:t>Jerusalem</a:t>
            </a:r>
            <a:r>
              <a:rPr lang="en-US" dirty="0"/>
              <a:t>, and 	in all [2] </a:t>
            </a:r>
            <a:r>
              <a:rPr lang="en-US" b="1" dirty="0"/>
              <a:t>Judea and Samaria</a:t>
            </a:r>
            <a:r>
              <a:rPr lang="en-US" dirty="0"/>
              <a:t>, and to [3] the 	</a:t>
            </a:r>
            <a:r>
              <a:rPr lang="en-US" b="1" dirty="0"/>
              <a:t>end of the earth</a:t>
            </a:r>
            <a:r>
              <a:rPr lang="en-US" dirty="0"/>
              <a:t>.”</a:t>
            </a:r>
            <a:endParaRPr dirty="0"/>
          </a:p>
          <a:p>
            <a:pPr marL="342900" indent="-342900">
              <a:spcBef>
                <a:spcPts val="1000"/>
              </a:spcBef>
              <a:buSzPct val="100000"/>
              <a:buFont typeface="Arial"/>
              <a:buChar char="•"/>
              <a:defRPr sz="2000" i="1">
                <a:solidFill>
                  <a:srgbClr val="FFFFFF"/>
                </a:solidFill>
              </a:defRPr>
            </a:pPr>
            <a:r>
              <a:rPr dirty="0"/>
              <a:t>Equally provides for [1] local, [2] regional and [3] international necessities.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65">
                                            <p:bg/>
                                          </p:spTgt>
                                        </p:tgtEl>
                                        <p:attrNameLst>
                                          <p:attrName>style.visibility</p:attrName>
                                        </p:attrNameLst>
                                      </p:cBhvr>
                                      <p:to>
                                        <p:strVal val="visible"/>
                                      </p:to>
                                    </p:set>
                                    <p:animEffect transition="in" filter="dissolve">
                                      <p:cBhvr>
                                        <p:cTn id="7" dur="200"/>
                                        <p:tgtEl>
                                          <p:spTgt spid="165">
                                            <p:bg/>
                                          </p:spTgt>
                                        </p:tgtEl>
                                      </p:cBhvr>
                                    </p:animEffect>
                                  </p:childTnLst>
                                </p:cTn>
                              </p:par>
                              <p:par>
                                <p:cTn id="8" presetID="9" presetClass="entr" presetSubtype="0" fill="hold" grpId="1" nodeType="withEffect">
                                  <p:stCondLst>
                                    <p:cond delay="0"/>
                                  </p:stCondLst>
                                  <p:iterate>
                                    <p:tmAbs val="0"/>
                                  </p:iterate>
                                  <p:childTnLst>
                                    <p:set>
                                      <p:cBhvr>
                                        <p:cTn id="9" fill="hold"/>
                                        <p:tgtEl>
                                          <p:spTgt spid="165">
                                            <p:txEl>
                                              <p:pRg st="0" end="0"/>
                                            </p:txEl>
                                          </p:spTgt>
                                        </p:tgtEl>
                                        <p:attrNameLst>
                                          <p:attrName>style.visibility</p:attrName>
                                        </p:attrNameLst>
                                      </p:cBhvr>
                                      <p:to>
                                        <p:strVal val="visible"/>
                                      </p:to>
                                    </p:set>
                                    <p:animEffect transition="in" filter="dissolve">
                                      <p:cBhvr>
                                        <p:cTn id="10" dur="200"/>
                                        <p:tgtEl>
                                          <p:spTgt spid="165">
                                            <p:txEl>
                                              <p:pRg st="0" end="0"/>
                                            </p:txEl>
                                          </p:spTgt>
                                        </p:tgtEl>
                                      </p:cBhvr>
                                    </p:animEffect>
                                  </p:childTnLst>
                                </p:cTn>
                              </p:par>
                            </p:childTnLst>
                          </p:cTn>
                        </p:par>
                        <p:par>
                          <p:cTn id="11" fill="hold">
                            <p:stCondLst>
                              <p:cond delay="200"/>
                            </p:stCondLst>
                            <p:childTnLst>
                              <p:par>
                                <p:cTn id="12" presetID="9" presetClass="entr" presetSubtype="0" fill="hold" grpId="1" nodeType="afterEffect">
                                  <p:stCondLst>
                                    <p:cond delay="0"/>
                                  </p:stCondLst>
                                  <p:iterate>
                                    <p:tmAbs val="0"/>
                                  </p:iterate>
                                  <p:childTnLst>
                                    <p:set>
                                      <p:cBhvr>
                                        <p:cTn id="13" fill="hold"/>
                                        <p:tgtEl>
                                          <p:spTgt spid="165">
                                            <p:txEl>
                                              <p:pRg st="1" end="1"/>
                                            </p:txEl>
                                          </p:spTgt>
                                        </p:tgtEl>
                                        <p:attrNameLst>
                                          <p:attrName>style.visibility</p:attrName>
                                        </p:attrNameLst>
                                      </p:cBhvr>
                                      <p:to>
                                        <p:strVal val="visible"/>
                                      </p:to>
                                    </p:set>
                                    <p:animEffect transition="in" filter="dissolve">
                                      <p:cBhvr>
                                        <p:cTn id="14" dur="200"/>
                                        <p:tgtEl>
                                          <p:spTgt spid="16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1" nodeType="clickEffect">
                                  <p:stCondLst>
                                    <p:cond delay="0"/>
                                  </p:stCondLst>
                                  <p:iterate>
                                    <p:tmAbs val="0"/>
                                  </p:iterate>
                                  <p:childTnLst>
                                    <p:set>
                                      <p:cBhvr>
                                        <p:cTn id="18" fill="hold"/>
                                        <p:tgtEl>
                                          <p:spTgt spid="165">
                                            <p:txEl>
                                              <p:pRg st="2" end="2"/>
                                            </p:txEl>
                                          </p:spTgt>
                                        </p:tgtEl>
                                        <p:attrNameLst>
                                          <p:attrName>style.visibility</p:attrName>
                                        </p:attrNameLst>
                                      </p:cBhvr>
                                      <p:to>
                                        <p:strVal val="visible"/>
                                      </p:to>
                                    </p:set>
                                    <p:animEffect transition="in" filter="dissolve">
                                      <p:cBhvr>
                                        <p:cTn id="19" dur="200"/>
                                        <p:tgtEl>
                                          <p:spTgt spid="16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1"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 name="Group"/>
          <p:cNvGrpSpPr/>
          <p:nvPr/>
        </p:nvGrpSpPr>
        <p:grpSpPr>
          <a:xfrm>
            <a:off x="-13131" y="-5940"/>
            <a:ext cx="12218262" cy="6869880"/>
            <a:chOff x="0" y="0"/>
            <a:chExt cx="12218260" cy="6869879"/>
          </a:xfrm>
        </p:grpSpPr>
        <p:pic>
          <p:nvPicPr>
            <p:cNvPr id="167" name="interstitium-is-a-newly-discovered-organ.jpg" descr="interstitium-is-a-newly-discovered-organ.jpg"/>
            <p:cNvPicPr>
              <a:picLocks noChangeAspect="1"/>
            </p:cNvPicPr>
            <p:nvPr/>
          </p:nvPicPr>
          <p:blipFill>
            <a:blip r:embed="rId2"/>
            <a:stretch>
              <a:fillRect/>
            </a:stretch>
          </p:blipFill>
          <p:spPr>
            <a:xfrm>
              <a:off x="355516" y="0"/>
              <a:ext cx="11862745" cy="6869880"/>
            </a:xfrm>
            <a:prstGeom prst="rect">
              <a:avLst/>
            </a:prstGeom>
            <a:ln w="12700" cap="flat">
              <a:noFill/>
              <a:miter lim="400000"/>
            </a:ln>
            <a:effectLst/>
          </p:spPr>
        </p:pic>
        <p:pic>
          <p:nvPicPr>
            <p:cNvPr id="168" name="Picture 2" descr="Picture 2"/>
            <p:cNvPicPr>
              <a:picLocks noChangeAspect="1"/>
            </p:cNvPicPr>
            <p:nvPr/>
          </p:nvPicPr>
          <p:blipFill>
            <a:blip r:embed="rId3"/>
            <a:srcRect r="96904"/>
            <a:stretch>
              <a:fillRect/>
            </a:stretch>
          </p:blipFill>
          <p:spPr>
            <a:xfrm>
              <a:off x="0" y="0"/>
              <a:ext cx="378016" cy="6869880"/>
            </a:xfrm>
            <a:prstGeom prst="rect">
              <a:avLst/>
            </a:prstGeom>
            <a:ln w="12700" cap="flat">
              <a:noFill/>
              <a:miter lim="400000"/>
            </a:ln>
            <a:effectLst/>
          </p:spPr>
        </p:pic>
        <p:pic>
          <p:nvPicPr>
            <p:cNvPr id="169" name="adventist-symbol-circle--white.png" descr="adventist-symbol-circle--white.png"/>
            <p:cNvPicPr>
              <a:picLocks noChangeAspect="1"/>
            </p:cNvPicPr>
            <p:nvPr/>
          </p:nvPicPr>
          <p:blipFill>
            <a:blip r:embed="rId4"/>
            <a:stretch>
              <a:fillRect/>
            </a:stretch>
          </p:blipFill>
          <p:spPr>
            <a:xfrm>
              <a:off x="10896757" y="5808851"/>
              <a:ext cx="870862" cy="870862"/>
            </a:xfrm>
            <a:prstGeom prst="rect">
              <a:avLst/>
            </a:prstGeom>
            <a:ln w="12700" cap="flat">
              <a:noFill/>
              <a:miter lim="400000"/>
            </a:ln>
            <a:effectLst/>
          </p:spPr>
        </p:pic>
      </p:grpSp>
      <p:sp>
        <p:nvSpPr>
          <p:cNvPr id="171" name="TextBox 3"/>
          <p:cNvSpPr txBox="1"/>
          <p:nvPr/>
        </p:nvSpPr>
        <p:spPr>
          <a:xfrm>
            <a:off x="934947" y="997086"/>
            <a:ext cx="4501690"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rPr dirty="0"/>
              <a:t>3. It Follows the </a:t>
            </a:r>
          </a:p>
          <a:p>
            <a:pPr>
              <a:defRPr sz="4400" b="1">
                <a:solidFill>
                  <a:srgbClr val="FFFFFF"/>
                </a:solidFill>
              </a:defRPr>
            </a:pPr>
            <a:r>
              <a:rPr dirty="0"/>
              <a:t>biblical “Body” </a:t>
            </a:r>
          </a:p>
          <a:p>
            <a:pPr>
              <a:defRPr sz="4400" b="1">
                <a:solidFill>
                  <a:srgbClr val="FFFFFF"/>
                </a:solidFill>
              </a:defRPr>
            </a:pPr>
            <a:r>
              <a:rPr dirty="0"/>
              <a:t>principle </a:t>
            </a:r>
          </a:p>
        </p:txBody>
      </p:sp>
      <p:sp>
        <p:nvSpPr>
          <p:cNvPr id="172" name="TextBox 4"/>
          <p:cNvSpPr txBox="1"/>
          <p:nvPr/>
        </p:nvSpPr>
        <p:spPr>
          <a:xfrm>
            <a:off x="934947" y="4034652"/>
            <a:ext cx="3426038"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000" i="1">
                <a:solidFill>
                  <a:srgbClr val="FFFFFF"/>
                </a:solidFill>
              </a:defRPr>
            </a:pPr>
            <a:r>
              <a:rPr sz="2400" dirty="0"/>
              <a:t>Each part must equally and regularly receive its share of nourishment.</a:t>
            </a:r>
          </a:p>
          <a:p>
            <a:pPr>
              <a:defRPr sz="2000" i="1">
                <a:solidFill>
                  <a:srgbClr val="FFFFFF"/>
                </a:solidFill>
              </a:defRPr>
            </a:pPr>
            <a:r>
              <a:rPr sz="2400" dirty="0"/>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72"/>
                                        </p:tgtEl>
                                        <p:attrNameLst>
                                          <p:attrName>style.visibility</p:attrName>
                                        </p:attrNameLst>
                                      </p:cBhvr>
                                      <p:to>
                                        <p:strVal val="visible"/>
                                      </p:to>
                                    </p:set>
                                    <p:animEffect transition="in" filter="dissolve">
                                      <p:cBhvr>
                                        <p:cTn id="7" dur="2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Group"/>
          <p:cNvGrpSpPr/>
          <p:nvPr/>
        </p:nvGrpSpPr>
        <p:grpSpPr>
          <a:xfrm>
            <a:off x="-1" y="-28526"/>
            <a:ext cx="12218262" cy="6915052"/>
            <a:chOff x="0" y="0"/>
            <a:chExt cx="12218260" cy="6915050"/>
          </a:xfrm>
        </p:grpSpPr>
        <p:pic>
          <p:nvPicPr>
            <p:cNvPr id="174" name="front-view-of-an-active-senior-man-meditating-in-p-9FMSVL6.jpg" descr="front-view-of-an-active-senior-man-meditating-in-p-9FMSVL6.jpg"/>
            <p:cNvPicPr>
              <a:picLocks noChangeAspect="1"/>
            </p:cNvPicPr>
            <p:nvPr/>
          </p:nvPicPr>
          <p:blipFill>
            <a:blip r:embed="rId2"/>
            <a:srcRect t="3845" r="7802" b="15719"/>
            <a:stretch>
              <a:fillRect/>
            </a:stretch>
          </p:blipFill>
          <p:spPr>
            <a:xfrm>
              <a:off x="384902" y="16354"/>
              <a:ext cx="11833359" cy="6882343"/>
            </a:xfrm>
            <a:prstGeom prst="rect">
              <a:avLst/>
            </a:prstGeom>
            <a:ln w="12700" cap="flat">
              <a:noFill/>
              <a:miter lim="400000"/>
            </a:ln>
            <a:effectLst/>
          </p:spPr>
        </p:pic>
        <p:sp>
          <p:nvSpPr>
            <p:cNvPr id="175" name="Rectangle"/>
            <p:cNvSpPr/>
            <p:nvPr/>
          </p:nvSpPr>
          <p:spPr>
            <a:xfrm>
              <a:off x="323635" y="0"/>
              <a:ext cx="11873608" cy="6915051"/>
            </a:xfrm>
            <a:prstGeom prst="rect">
              <a:avLst/>
            </a:prstGeom>
            <a:solidFill>
              <a:srgbClr val="000000">
                <a:alpha val="39226"/>
              </a:srgbClr>
            </a:solidFill>
            <a:ln w="12700" cap="flat">
              <a:noFill/>
              <a:miter lim="400000"/>
            </a:ln>
            <a:effectLst/>
          </p:spPr>
          <p:txBody>
            <a:bodyPr wrap="square" lIns="45719" tIns="45719" rIns="45719" bIns="45719" numCol="1" anchor="ctr">
              <a:noAutofit/>
            </a:bodyPr>
            <a:lstStyle/>
            <a:p>
              <a:endParaRPr/>
            </a:p>
          </p:txBody>
        </p:sp>
        <p:pic>
          <p:nvPicPr>
            <p:cNvPr id="176" name="Picture 2" descr="Picture 2"/>
            <p:cNvPicPr>
              <a:picLocks noChangeAspect="1"/>
            </p:cNvPicPr>
            <p:nvPr/>
          </p:nvPicPr>
          <p:blipFill>
            <a:blip r:embed="rId3"/>
            <a:srcRect r="96904"/>
            <a:stretch>
              <a:fillRect/>
            </a:stretch>
          </p:blipFill>
          <p:spPr>
            <a:xfrm>
              <a:off x="0" y="28525"/>
              <a:ext cx="377362" cy="6858001"/>
            </a:xfrm>
            <a:prstGeom prst="rect">
              <a:avLst/>
            </a:prstGeom>
            <a:ln w="12700" cap="flat">
              <a:noFill/>
              <a:miter lim="400000"/>
            </a:ln>
            <a:effectLst/>
          </p:spPr>
        </p:pic>
        <p:pic>
          <p:nvPicPr>
            <p:cNvPr id="177" name="adventist-symbol-circle--white.png" descr="adventist-symbol-circle--white.png"/>
            <p:cNvPicPr>
              <a:picLocks noChangeAspect="1"/>
            </p:cNvPicPr>
            <p:nvPr/>
          </p:nvPicPr>
          <p:blipFill>
            <a:blip r:embed="rId4"/>
            <a:stretch>
              <a:fillRect/>
            </a:stretch>
          </p:blipFill>
          <p:spPr>
            <a:xfrm>
              <a:off x="10877913" y="5827332"/>
              <a:ext cx="869356" cy="869356"/>
            </a:xfrm>
            <a:prstGeom prst="rect">
              <a:avLst/>
            </a:prstGeom>
            <a:ln w="12700" cap="flat">
              <a:noFill/>
              <a:miter lim="400000"/>
            </a:ln>
            <a:effectLst/>
          </p:spPr>
        </p:pic>
      </p:grpSp>
      <p:sp>
        <p:nvSpPr>
          <p:cNvPr id="179" name="TextBox 3"/>
          <p:cNvSpPr txBox="1"/>
          <p:nvPr/>
        </p:nvSpPr>
        <p:spPr>
          <a:xfrm>
            <a:off x="934947" y="694022"/>
            <a:ext cx="4100722" cy="167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4400" b="1">
                <a:solidFill>
                  <a:srgbClr val="FFFFFF"/>
                </a:solidFill>
              </a:defRPr>
            </a:pPr>
            <a:r>
              <a:rPr dirty="0"/>
              <a:t>4. Emphasizes “Promise” </a:t>
            </a:r>
          </a:p>
          <a:p>
            <a:pPr>
              <a:defRPr sz="2000" i="1">
                <a:solidFill>
                  <a:srgbClr val="FFFFFF"/>
                </a:solidFill>
              </a:defRPr>
            </a:pPr>
            <a:r>
              <a:rPr dirty="0"/>
              <a:t>(Regular and Systematic Giving) </a:t>
            </a:r>
          </a:p>
        </p:txBody>
      </p:sp>
      <p:sp>
        <p:nvSpPr>
          <p:cNvPr id="180" name="TextBox 4"/>
          <p:cNvSpPr txBox="1"/>
          <p:nvPr/>
        </p:nvSpPr>
        <p:spPr>
          <a:xfrm>
            <a:off x="934947" y="2626150"/>
            <a:ext cx="5260371" cy="3990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rPr dirty="0"/>
              <a:t>Regular and systematic offering.</a:t>
            </a:r>
          </a:p>
          <a:p>
            <a:pPr marL="342900" indent="-342900">
              <a:spcBef>
                <a:spcPts val="1000"/>
              </a:spcBef>
              <a:buSzPct val="100000"/>
              <a:buFont typeface="Arial"/>
              <a:buChar char="•"/>
              <a:defRPr sz="2000" i="1">
                <a:solidFill>
                  <a:srgbClr val="FFFFFF"/>
                </a:solidFill>
              </a:defRPr>
            </a:pPr>
            <a:r>
              <a:rPr dirty="0"/>
              <a:t>As a proportion or a percentage of any income (Prov. 3:9).</a:t>
            </a:r>
            <a:endParaRPr lang="pt-BR" dirty="0"/>
          </a:p>
          <a:p>
            <a:pPr>
              <a:spcBef>
                <a:spcPts val="1000"/>
              </a:spcBef>
              <a:buSzPct val="100000"/>
              <a:defRPr sz="2000" i="1">
                <a:solidFill>
                  <a:srgbClr val="FFFFFF"/>
                </a:solidFill>
              </a:defRPr>
            </a:pPr>
            <a:r>
              <a:rPr lang="en-US" dirty="0"/>
              <a:t>“On the first day of the week let each one of you lay something aside, storing up as he may prosper, that there be no collections when I come.” 1 Cor. 16:2.</a:t>
            </a:r>
          </a:p>
          <a:p>
            <a:pPr>
              <a:spcBef>
                <a:spcPts val="1000"/>
              </a:spcBef>
              <a:buSzPct val="100000"/>
              <a:defRPr sz="2000" i="1">
                <a:solidFill>
                  <a:srgbClr val="FFFFFF"/>
                </a:solidFill>
              </a:defRPr>
            </a:pPr>
            <a:endParaRPr lang="en-US" dirty="0"/>
          </a:p>
          <a:p>
            <a:pPr>
              <a:spcBef>
                <a:spcPts val="1000"/>
              </a:spcBef>
              <a:buSzPct val="100000"/>
              <a:defRPr sz="2000" i="1">
                <a:solidFill>
                  <a:srgbClr val="FFFFFF"/>
                </a:solidFill>
              </a:defRPr>
            </a:pPr>
            <a:r>
              <a:rPr lang="en-US" dirty="0"/>
              <a:t>“Every man shall give as he is able, according to the blessing of the Lord your God which He has given you.” Deut. 16:17</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0">
                                            <p:bg/>
                                          </p:spTgt>
                                        </p:tgtEl>
                                        <p:attrNameLst>
                                          <p:attrName>style.visibility</p:attrName>
                                        </p:attrNameLst>
                                      </p:cBhvr>
                                      <p:to>
                                        <p:strVal val="visible"/>
                                      </p:to>
                                    </p:set>
                                    <p:animEffect transition="in" filter="dissolve">
                                      <p:cBhvr>
                                        <p:cTn id="7" dur="200"/>
                                        <p:tgtEl>
                                          <p:spTgt spid="180">
                                            <p:bg/>
                                          </p:spTgt>
                                        </p:tgtEl>
                                      </p:cBhvr>
                                    </p:animEffect>
                                  </p:childTnLst>
                                </p:cTn>
                              </p:par>
                              <p:par>
                                <p:cTn id="8" presetID="9" presetClass="entr" presetSubtype="0" fill="hold" grpId="1" nodeType="withEffect">
                                  <p:stCondLst>
                                    <p:cond delay="0"/>
                                  </p:stCondLst>
                                  <p:iterate>
                                    <p:tmAbs val="0"/>
                                  </p:iterate>
                                  <p:childTnLst>
                                    <p:set>
                                      <p:cBhvr>
                                        <p:cTn id="9" fill="hold"/>
                                        <p:tgtEl>
                                          <p:spTgt spid="180">
                                            <p:txEl>
                                              <p:pRg st="0" end="0"/>
                                            </p:txEl>
                                          </p:spTgt>
                                        </p:tgtEl>
                                        <p:attrNameLst>
                                          <p:attrName>style.visibility</p:attrName>
                                        </p:attrNameLst>
                                      </p:cBhvr>
                                      <p:to>
                                        <p:strVal val="visible"/>
                                      </p:to>
                                    </p:set>
                                    <p:animEffect transition="in" filter="dissolve">
                                      <p:cBhvr>
                                        <p:cTn id="10" dur="200"/>
                                        <p:tgtEl>
                                          <p:spTgt spid="18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80">
                                            <p:txEl>
                                              <p:pRg st="1" end="1"/>
                                            </p:txEl>
                                          </p:spTgt>
                                        </p:tgtEl>
                                        <p:attrNameLst>
                                          <p:attrName>style.visibility</p:attrName>
                                        </p:attrNameLst>
                                      </p:cBhvr>
                                      <p:to>
                                        <p:strVal val="visible"/>
                                      </p:to>
                                    </p:set>
                                    <p:animEffect transition="in" filter="dissolve">
                                      <p:cBhvr>
                                        <p:cTn id="15" dur="200"/>
                                        <p:tgtEl>
                                          <p:spTgt spid="180">
                                            <p:txEl>
                                              <p:pRg st="1" end="1"/>
                                            </p:txEl>
                                          </p:spTgt>
                                        </p:tgtEl>
                                      </p:cBhvr>
                                    </p:animEffect>
                                  </p:childTnLst>
                                </p:cTn>
                              </p:par>
                            </p:childTnLst>
                          </p:cTn>
                        </p:par>
                        <p:par>
                          <p:cTn id="16" fill="hold">
                            <p:stCondLst>
                              <p:cond delay="200"/>
                            </p:stCondLst>
                            <p:childTnLst>
                              <p:par>
                                <p:cTn id="17" presetID="9" presetClass="entr" fill="hold" grpId="1" nodeType="afterEffect">
                                  <p:stCondLst>
                                    <p:cond delay="0"/>
                                  </p:stCondLst>
                                  <p:iterate>
                                    <p:tmAbs val="0"/>
                                  </p:iterate>
                                  <p:childTnLst>
                                    <p:set>
                                      <p:cBhvr>
                                        <p:cTn id="18" fill="hold"/>
                                        <p:tgtEl>
                                          <p:spTgt spid="180">
                                            <p:txEl>
                                              <p:pRg st="2" end="2"/>
                                            </p:txEl>
                                          </p:spTgt>
                                        </p:tgtEl>
                                        <p:attrNameLst>
                                          <p:attrName>style.visibility</p:attrName>
                                        </p:attrNameLst>
                                      </p:cBhvr>
                                      <p:to>
                                        <p:strVal val="visible"/>
                                      </p:to>
                                    </p:set>
                                    <p:animEffect transition="in" filter="dissolve">
                                      <p:cBhvr>
                                        <p:cTn id="19" dur="200"/>
                                        <p:tgtEl>
                                          <p:spTgt spid="180">
                                            <p:txEl>
                                              <p:pRg st="2" end="2"/>
                                            </p:txEl>
                                          </p:spTgt>
                                        </p:tgtEl>
                                      </p:cBhvr>
                                    </p:animEffect>
                                  </p:childTnLst>
                                </p:cTn>
                              </p:par>
                            </p:childTnLst>
                          </p:cTn>
                        </p:par>
                        <p:par>
                          <p:cTn id="20" fill="hold">
                            <p:stCondLst>
                              <p:cond delay="400"/>
                            </p:stCondLst>
                            <p:childTnLst>
                              <p:par>
                                <p:cTn id="21" presetID="9" presetClass="entr" fill="hold" grpId="1" nodeType="afterEffect">
                                  <p:stCondLst>
                                    <p:cond delay="0"/>
                                  </p:stCondLst>
                                  <p:iterate>
                                    <p:tmAbs val="0"/>
                                  </p:iterate>
                                  <p:childTnLst>
                                    <p:set>
                                      <p:cBhvr>
                                        <p:cTn id="22" fill="hold"/>
                                        <p:tgtEl>
                                          <p:spTgt spid="180">
                                            <p:txEl>
                                              <p:pRg st="4" end="4"/>
                                            </p:txEl>
                                          </p:spTgt>
                                        </p:tgtEl>
                                        <p:attrNameLst>
                                          <p:attrName>style.visibility</p:attrName>
                                        </p:attrNameLst>
                                      </p:cBhvr>
                                      <p:to>
                                        <p:strVal val="visible"/>
                                      </p:to>
                                    </p:set>
                                    <p:animEffect transition="in" filter="dissolve">
                                      <p:cBhvr>
                                        <p:cTn id="23" dur="200"/>
                                        <p:tgtEl>
                                          <p:spTgt spid="1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1"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Group"/>
          <p:cNvGrpSpPr/>
          <p:nvPr/>
        </p:nvGrpSpPr>
        <p:grpSpPr>
          <a:xfrm>
            <a:off x="-1" y="-28526"/>
            <a:ext cx="12218262" cy="6915052"/>
            <a:chOff x="0" y="0"/>
            <a:chExt cx="12218260" cy="6915050"/>
          </a:xfrm>
        </p:grpSpPr>
        <p:pic>
          <p:nvPicPr>
            <p:cNvPr id="174" name="front-view-of-an-active-senior-man-meditating-in-p-9FMSVL6.jpg" descr="front-view-of-an-active-senior-man-meditating-in-p-9FMSVL6.jpg"/>
            <p:cNvPicPr>
              <a:picLocks noChangeAspect="1"/>
            </p:cNvPicPr>
            <p:nvPr/>
          </p:nvPicPr>
          <p:blipFill>
            <a:blip r:embed="rId2"/>
            <a:srcRect t="3845" r="7802" b="15719"/>
            <a:stretch>
              <a:fillRect/>
            </a:stretch>
          </p:blipFill>
          <p:spPr>
            <a:xfrm>
              <a:off x="384902" y="16354"/>
              <a:ext cx="11833359" cy="6882343"/>
            </a:xfrm>
            <a:prstGeom prst="rect">
              <a:avLst/>
            </a:prstGeom>
            <a:ln w="12700" cap="flat">
              <a:noFill/>
              <a:miter lim="400000"/>
            </a:ln>
            <a:effectLst/>
          </p:spPr>
        </p:pic>
        <p:sp>
          <p:nvSpPr>
            <p:cNvPr id="175" name="Rectangle"/>
            <p:cNvSpPr/>
            <p:nvPr/>
          </p:nvSpPr>
          <p:spPr>
            <a:xfrm>
              <a:off x="323635" y="0"/>
              <a:ext cx="11873608" cy="6915051"/>
            </a:xfrm>
            <a:prstGeom prst="rect">
              <a:avLst/>
            </a:prstGeom>
            <a:solidFill>
              <a:srgbClr val="000000">
                <a:alpha val="39226"/>
              </a:srgbClr>
            </a:solidFill>
            <a:ln w="12700" cap="flat">
              <a:noFill/>
              <a:miter lim="400000"/>
            </a:ln>
            <a:effectLst/>
          </p:spPr>
          <p:txBody>
            <a:bodyPr wrap="square" lIns="45719" tIns="45719" rIns="45719" bIns="45719" numCol="1" anchor="ctr">
              <a:noAutofit/>
            </a:bodyPr>
            <a:lstStyle/>
            <a:p>
              <a:endParaRPr/>
            </a:p>
          </p:txBody>
        </p:sp>
        <p:pic>
          <p:nvPicPr>
            <p:cNvPr id="176" name="Picture 2" descr="Picture 2"/>
            <p:cNvPicPr>
              <a:picLocks noChangeAspect="1"/>
            </p:cNvPicPr>
            <p:nvPr/>
          </p:nvPicPr>
          <p:blipFill>
            <a:blip r:embed="rId3"/>
            <a:srcRect r="96904"/>
            <a:stretch>
              <a:fillRect/>
            </a:stretch>
          </p:blipFill>
          <p:spPr>
            <a:xfrm>
              <a:off x="0" y="28525"/>
              <a:ext cx="377362" cy="6858001"/>
            </a:xfrm>
            <a:prstGeom prst="rect">
              <a:avLst/>
            </a:prstGeom>
            <a:ln w="12700" cap="flat">
              <a:noFill/>
              <a:miter lim="400000"/>
            </a:ln>
            <a:effectLst/>
          </p:spPr>
        </p:pic>
        <p:pic>
          <p:nvPicPr>
            <p:cNvPr id="177" name="adventist-symbol-circle--white.png" descr="adventist-symbol-circle--white.png"/>
            <p:cNvPicPr>
              <a:picLocks noChangeAspect="1"/>
            </p:cNvPicPr>
            <p:nvPr/>
          </p:nvPicPr>
          <p:blipFill>
            <a:blip r:embed="rId4"/>
            <a:stretch>
              <a:fillRect/>
            </a:stretch>
          </p:blipFill>
          <p:spPr>
            <a:xfrm>
              <a:off x="10877913" y="5827332"/>
              <a:ext cx="869356" cy="869356"/>
            </a:xfrm>
            <a:prstGeom prst="rect">
              <a:avLst/>
            </a:prstGeom>
            <a:ln w="12700" cap="flat">
              <a:noFill/>
              <a:miter lim="400000"/>
            </a:ln>
            <a:effectLst/>
          </p:spPr>
        </p:pic>
      </p:grpSp>
      <p:sp>
        <p:nvSpPr>
          <p:cNvPr id="180" name="TextBox 4"/>
          <p:cNvSpPr txBox="1"/>
          <p:nvPr/>
        </p:nvSpPr>
        <p:spPr>
          <a:xfrm>
            <a:off x="835629" y="3079157"/>
            <a:ext cx="5260371" cy="20672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rPr lang="pt-BR" sz="2400" dirty="0"/>
              <a:t>A </a:t>
            </a:r>
            <a:r>
              <a:rPr lang="pt-BR" sz="2400" dirty="0" err="1"/>
              <a:t>proportion</a:t>
            </a:r>
            <a:r>
              <a:rPr lang="pt-BR" sz="2400" dirty="0"/>
              <a:t> </a:t>
            </a:r>
            <a:r>
              <a:rPr sz="2400" dirty="0"/>
              <a:t>previously “promised” or “purposed” by the worshiper.</a:t>
            </a:r>
          </a:p>
          <a:p>
            <a:pPr>
              <a:spcBef>
                <a:spcPts val="1000"/>
              </a:spcBef>
              <a:buSzPct val="100000"/>
              <a:defRPr sz="2000" i="1">
                <a:solidFill>
                  <a:srgbClr val="FFFFFF"/>
                </a:solidFill>
              </a:defRPr>
            </a:pPr>
            <a:r>
              <a:rPr lang="en-US" sz="2400" dirty="0"/>
              <a:t>”So let each one give </a:t>
            </a:r>
            <a:r>
              <a:rPr lang="en-US" sz="2400" b="1" dirty="0"/>
              <a:t>as he purposes in his heart</a:t>
            </a:r>
            <a:r>
              <a:rPr lang="en-US" sz="2400" dirty="0"/>
              <a:t>, not grudgingly or of necessity; for God loves a cheerful giver.” 2 Cor. 9:7</a:t>
            </a:r>
            <a:endParaRPr sz="2400" dirty="0"/>
          </a:p>
        </p:txBody>
      </p:sp>
      <p:sp>
        <p:nvSpPr>
          <p:cNvPr id="9" name="TextBox 3">
            <a:extLst>
              <a:ext uri="{FF2B5EF4-FFF2-40B4-BE49-F238E27FC236}">
                <a16:creationId xmlns:a16="http://schemas.microsoft.com/office/drawing/2014/main" id="{7411FB26-41A1-EC47-A5A1-12FE51B789B6}"/>
              </a:ext>
            </a:extLst>
          </p:cNvPr>
          <p:cNvSpPr txBox="1"/>
          <p:nvPr/>
        </p:nvSpPr>
        <p:spPr>
          <a:xfrm>
            <a:off x="934947" y="694022"/>
            <a:ext cx="4100722" cy="167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4400" b="1">
                <a:solidFill>
                  <a:srgbClr val="FFFFFF"/>
                </a:solidFill>
              </a:defRPr>
            </a:pPr>
            <a:r>
              <a:rPr dirty="0"/>
              <a:t>4. Emphasizes “Promise” </a:t>
            </a:r>
          </a:p>
          <a:p>
            <a:pPr>
              <a:defRPr sz="2000" i="1">
                <a:solidFill>
                  <a:srgbClr val="FFFFFF"/>
                </a:solidFill>
              </a:defRPr>
            </a:pPr>
            <a:r>
              <a:rPr dirty="0"/>
              <a:t>(Regular and Systematic Giving) </a:t>
            </a:r>
          </a:p>
        </p:txBody>
      </p:sp>
    </p:spTree>
    <p:extLst>
      <p:ext uri="{BB962C8B-B14F-4D97-AF65-F5344CB8AC3E}">
        <p14:creationId xmlns:p14="http://schemas.microsoft.com/office/powerpoint/2010/main" val="332976720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80">
                                            <p:bg/>
                                          </p:spTgt>
                                        </p:tgtEl>
                                        <p:attrNameLst>
                                          <p:attrName>style.visibility</p:attrName>
                                        </p:attrNameLst>
                                      </p:cBhvr>
                                      <p:to>
                                        <p:strVal val="visible"/>
                                      </p:to>
                                    </p:set>
                                    <p:animEffect transition="in" filter="dissolve">
                                      <p:cBhvr>
                                        <p:cTn id="7" dur="200"/>
                                        <p:tgtEl>
                                          <p:spTgt spid="180">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80">
                                            <p:txEl>
                                              <p:pRg st="0" end="0"/>
                                            </p:txEl>
                                          </p:spTgt>
                                        </p:tgtEl>
                                        <p:attrNameLst>
                                          <p:attrName>style.visibility</p:attrName>
                                        </p:attrNameLst>
                                      </p:cBhvr>
                                      <p:to>
                                        <p:strVal val="visible"/>
                                      </p:to>
                                    </p:set>
                                    <p:animEffect transition="in" filter="dissolve">
                                      <p:cBhvr>
                                        <p:cTn id="12" dur="200"/>
                                        <p:tgtEl>
                                          <p:spTgt spid="18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180">
                                            <p:txEl>
                                              <p:pRg st="1" end="1"/>
                                            </p:txEl>
                                          </p:spTgt>
                                        </p:tgtEl>
                                        <p:attrNameLst>
                                          <p:attrName>style.visibility</p:attrName>
                                        </p:attrNameLst>
                                      </p:cBhvr>
                                      <p:to>
                                        <p:strVal val="visible"/>
                                      </p:to>
                                    </p:set>
                                    <p:animEffect transition="in" filter="dissolve">
                                      <p:cBhvr>
                                        <p:cTn id="17" dur="200"/>
                                        <p:tgtEl>
                                          <p:spTgt spid="18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6" name="Group"/>
          <p:cNvGrpSpPr/>
          <p:nvPr/>
        </p:nvGrpSpPr>
        <p:grpSpPr>
          <a:xfrm>
            <a:off x="0" y="0"/>
            <a:ext cx="12201102" cy="6915052"/>
            <a:chOff x="0" y="0"/>
            <a:chExt cx="12201099" cy="6915050"/>
          </a:xfrm>
        </p:grpSpPr>
        <p:pic>
          <p:nvPicPr>
            <p:cNvPr id="182" name="k-199-jj-000103wf-PLZ5ACW.jpg" descr="k-199-jj-000103wf-PLZ5ACW.jpg"/>
            <p:cNvPicPr>
              <a:picLocks noChangeAspect="1"/>
            </p:cNvPicPr>
            <p:nvPr/>
          </p:nvPicPr>
          <p:blipFill>
            <a:blip r:embed="rId2"/>
            <a:srcRect t="1478" b="11753"/>
            <a:stretch>
              <a:fillRect/>
            </a:stretch>
          </p:blipFill>
          <p:spPr>
            <a:xfrm>
              <a:off x="321183" y="19955"/>
              <a:ext cx="11873608" cy="6875141"/>
            </a:xfrm>
            <a:prstGeom prst="rect">
              <a:avLst/>
            </a:prstGeom>
            <a:ln w="12700" cap="flat">
              <a:noFill/>
              <a:miter lim="400000"/>
            </a:ln>
            <a:effectLst/>
          </p:spPr>
        </p:pic>
        <p:sp>
          <p:nvSpPr>
            <p:cNvPr id="183" name="Rectangle"/>
            <p:cNvSpPr/>
            <p:nvPr/>
          </p:nvSpPr>
          <p:spPr>
            <a:xfrm>
              <a:off x="321232" y="0"/>
              <a:ext cx="11879868" cy="6915051"/>
            </a:xfrm>
            <a:prstGeom prst="rect">
              <a:avLst/>
            </a:prstGeom>
            <a:solidFill>
              <a:srgbClr val="000000">
                <a:alpha val="39226"/>
              </a:srgbClr>
            </a:solidFill>
            <a:ln w="12700" cap="flat">
              <a:noFill/>
              <a:miter lim="400000"/>
            </a:ln>
            <a:effectLst/>
          </p:spPr>
          <p:txBody>
            <a:bodyPr wrap="square" lIns="45719" tIns="45719" rIns="45719" bIns="45719" numCol="1" anchor="ctr">
              <a:noAutofit/>
            </a:bodyPr>
            <a:lstStyle/>
            <a:p>
              <a:endParaRPr/>
            </a:p>
          </p:txBody>
        </p:sp>
        <p:pic>
          <p:nvPicPr>
            <p:cNvPr id="184" name="Picture 2" descr="Picture 2"/>
            <p:cNvPicPr>
              <a:picLocks noChangeAspect="1"/>
            </p:cNvPicPr>
            <p:nvPr/>
          </p:nvPicPr>
          <p:blipFill>
            <a:blip r:embed="rId3"/>
            <a:srcRect r="96904"/>
            <a:stretch>
              <a:fillRect/>
            </a:stretch>
          </p:blipFill>
          <p:spPr>
            <a:xfrm>
              <a:off x="0" y="28525"/>
              <a:ext cx="377362" cy="6858001"/>
            </a:xfrm>
            <a:prstGeom prst="rect">
              <a:avLst/>
            </a:prstGeom>
            <a:ln w="12700" cap="flat">
              <a:noFill/>
              <a:miter lim="400000"/>
            </a:ln>
            <a:effectLst/>
          </p:spPr>
        </p:pic>
        <p:pic>
          <p:nvPicPr>
            <p:cNvPr id="185" name="adventist-symbol-circle--white.png" descr="adventist-symbol-circle--white.png"/>
            <p:cNvPicPr>
              <a:picLocks noChangeAspect="1"/>
            </p:cNvPicPr>
            <p:nvPr/>
          </p:nvPicPr>
          <p:blipFill>
            <a:blip r:embed="rId4"/>
            <a:stretch>
              <a:fillRect/>
            </a:stretch>
          </p:blipFill>
          <p:spPr>
            <a:xfrm>
              <a:off x="10877913" y="5827332"/>
              <a:ext cx="869356" cy="869356"/>
            </a:xfrm>
            <a:prstGeom prst="rect">
              <a:avLst/>
            </a:prstGeom>
            <a:ln w="12700" cap="flat">
              <a:noFill/>
              <a:miter lim="400000"/>
            </a:ln>
            <a:effectLst/>
          </p:spPr>
        </p:pic>
      </p:grpSp>
      <p:sp>
        <p:nvSpPr>
          <p:cNvPr id="188" name="TextBox 4"/>
          <p:cNvSpPr txBox="1"/>
          <p:nvPr/>
        </p:nvSpPr>
        <p:spPr>
          <a:xfrm>
            <a:off x="934947" y="2971197"/>
            <a:ext cx="5260371" cy="2934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rPr sz="2400" dirty="0"/>
              <a:t>As binding as the tithe (Mal. 3:8-10).</a:t>
            </a:r>
            <a:endParaRPr lang="pt-BR" sz="2400" dirty="0"/>
          </a:p>
          <a:p>
            <a:pPr marL="342900" indent="-342900">
              <a:spcBef>
                <a:spcPts val="1000"/>
              </a:spcBef>
              <a:buSzPct val="100000"/>
              <a:buFont typeface="Arial"/>
              <a:buChar char="•"/>
              <a:defRPr sz="2000" i="1">
                <a:solidFill>
                  <a:srgbClr val="FFFFFF"/>
                </a:solidFill>
              </a:defRPr>
            </a:pPr>
            <a:endParaRPr lang="pt-BR" sz="2400" dirty="0"/>
          </a:p>
          <a:p>
            <a:pPr>
              <a:spcBef>
                <a:spcPts val="1000"/>
              </a:spcBef>
              <a:buSzPct val="100000"/>
              <a:defRPr sz="2000" i="1">
                <a:solidFill>
                  <a:srgbClr val="FFFFFF"/>
                </a:solidFill>
              </a:defRPr>
            </a:pPr>
            <a:r>
              <a:rPr lang="en-US" sz="2400" dirty="0"/>
              <a:t>“Will a man rob God?... But you say, ‘In what way have we robbed You?’ </a:t>
            </a:r>
            <a:r>
              <a:rPr lang="en-US" sz="2400" b="1" dirty="0"/>
              <a:t>In tithes and offerings</a:t>
            </a:r>
            <a:r>
              <a:rPr lang="en-US" sz="2400" dirty="0"/>
              <a:t>… Bring all the tithes in to the storehouse, and try Me now in this, says the Lord…”</a:t>
            </a:r>
            <a:endParaRPr sz="2400" dirty="0"/>
          </a:p>
        </p:txBody>
      </p:sp>
      <p:sp>
        <p:nvSpPr>
          <p:cNvPr id="9" name="TextBox 3">
            <a:extLst>
              <a:ext uri="{FF2B5EF4-FFF2-40B4-BE49-F238E27FC236}">
                <a16:creationId xmlns:a16="http://schemas.microsoft.com/office/drawing/2014/main" id="{49AC44FA-C98E-C243-81A1-DF70D2DEB2A7}"/>
              </a:ext>
            </a:extLst>
          </p:cNvPr>
          <p:cNvSpPr txBox="1"/>
          <p:nvPr/>
        </p:nvSpPr>
        <p:spPr>
          <a:xfrm>
            <a:off x="934947" y="694022"/>
            <a:ext cx="4100722" cy="167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4400" b="1">
                <a:solidFill>
                  <a:srgbClr val="FFFFFF"/>
                </a:solidFill>
              </a:defRPr>
            </a:pPr>
            <a:r>
              <a:rPr dirty="0"/>
              <a:t>4. Emphasizes “Promise” </a:t>
            </a:r>
          </a:p>
          <a:p>
            <a:pPr>
              <a:defRPr sz="2000" i="1">
                <a:solidFill>
                  <a:srgbClr val="FFFFFF"/>
                </a:solidFill>
              </a:defRPr>
            </a:pPr>
            <a:r>
              <a:rPr dirty="0"/>
              <a:t>(Regular and Systematic Giving)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8">
                                            <p:bg/>
                                          </p:spTgt>
                                        </p:tgtEl>
                                        <p:attrNameLst>
                                          <p:attrName>style.visibility</p:attrName>
                                        </p:attrNameLst>
                                      </p:cBhvr>
                                      <p:to>
                                        <p:strVal val="visible"/>
                                      </p:to>
                                    </p:set>
                                    <p:animEffect transition="in" filter="dissolve">
                                      <p:cBhvr>
                                        <p:cTn id="7" dur="200"/>
                                        <p:tgtEl>
                                          <p:spTgt spid="188">
                                            <p:bg/>
                                          </p:spTgt>
                                        </p:tgtEl>
                                      </p:cBhvr>
                                    </p:animEffect>
                                  </p:childTnLst>
                                </p:cTn>
                              </p:par>
                              <p:par>
                                <p:cTn id="8" presetID="9" presetClass="entr" presetSubtype="0" fill="hold" grpId="1" nodeType="withEffect">
                                  <p:stCondLst>
                                    <p:cond delay="0"/>
                                  </p:stCondLst>
                                  <p:iterate>
                                    <p:tmAbs val="0"/>
                                  </p:iterate>
                                  <p:childTnLst>
                                    <p:set>
                                      <p:cBhvr>
                                        <p:cTn id="9" fill="hold"/>
                                        <p:tgtEl>
                                          <p:spTgt spid="188">
                                            <p:txEl>
                                              <p:pRg st="0" end="0"/>
                                            </p:txEl>
                                          </p:spTgt>
                                        </p:tgtEl>
                                        <p:attrNameLst>
                                          <p:attrName>style.visibility</p:attrName>
                                        </p:attrNameLst>
                                      </p:cBhvr>
                                      <p:to>
                                        <p:strVal val="visible"/>
                                      </p:to>
                                    </p:set>
                                    <p:animEffect transition="in" filter="dissolve">
                                      <p:cBhvr>
                                        <p:cTn id="10" dur="200"/>
                                        <p:tgtEl>
                                          <p:spTgt spid="188">
                                            <p:txEl>
                                              <p:pRg st="0" end="0"/>
                                            </p:txEl>
                                          </p:spTgt>
                                        </p:tgtEl>
                                      </p:cBhvr>
                                    </p:animEffect>
                                  </p:childTnLst>
                                </p:cTn>
                              </p:par>
                            </p:childTnLst>
                          </p:cTn>
                        </p:par>
                        <p:par>
                          <p:cTn id="11" fill="hold">
                            <p:stCondLst>
                              <p:cond delay="200"/>
                            </p:stCondLst>
                            <p:childTnLst>
                              <p:par>
                                <p:cTn id="12" presetID="9" presetClass="entr" presetSubtype="0" fill="hold" grpId="1" nodeType="afterEffect">
                                  <p:stCondLst>
                                    <p:cond delay="0"/>
                                  </p:stCondLst>
                                  <p:iterate>
                                    <p:tmAbs val="0"/>
                                  </p:iterate>
                                  <p:childTnLst>
                                    <p:set>
                                      <p:cBhvr>
                                        <p:cTn id="13" fill="hold"/>
                                        <p:tgtEl>
                                          <p:spTgt spid="188">
                                            <p:txEl>
                                              <p:pRg st="2" end="2"/>
                                            </p:txEl>
                                          </p:spTgt>
                                        </p:tgtEl>
                                        <p:attrNameLst>
                                          <p:attrName>style.visibility</p:attrName>
                                        </p:attrNameLst>
                                      </p:cBhvr>
                                      <p:to>
                                        <p:strVal val="visible"/>
                                      </p:to>
                                    </p:set>
                                    <p:animEffect transition="in" filter="dissolve">
                                      <p:cBhvr>
                                        <p:cTn id="14" dur="200"/>
                                        <p:tgtEl>
                                          <p:spTgt spid="1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1"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6" name="Group"/>
          <p:cNvGrpSpPr/>
          <p:nvPr/>
        </p:nvGrpSpPr>
        <p:grpSpPr>
          <a:xfrm>
            <a:off x="0" y="0"/>
            <a:ext cx="12201102" cy="6915052"/>
            <a:chOff x="0" y="0"/>
            <a:chExt cx="12201099" cy="6915050"/>
          </a:xfrm>
        </p:grpSpPr>
        <p:pic>
          <p:nvPicPr>
            <p:cNvPr id="182" name="k-199-jj-000103wf-PLZ5ACW.jpg" descr="k-199-jj-000103wf-PLZ5ACW.jpg"/>
            <p:cNvPicPr>
              <a:picLocks noChangeAspect="1"/>
            </p:cNvPicPr>
            <p:nvPr/>
          </p:nvPicPr>
          <p:blipFill>
            <a:blip r:embed="rId2"/>
            <a:srcRect t="1478" b="11753"/>
            <a:stretch>
              <a:fillRect/>
            </a:stretch>
          </p:blipFill>
          <p:spPr>
            <a:xfrm>
              <a:off x="321183" y="19955"/>
              <a:ext cx="11873608" cy="6875141"/>
            </a:xfrm>
            <a:prstGeom prst="rect">
              <a:avLst/>
            </a:prstGeom>
            <a:ln w="12700" cap="flat">
              <a:noFill/>
              <a:miter lim="400000"/>
            </a:ln>
            <a:effectLst/>
          </p:spPr>
        </p:pic>
        <p:sp>
          <p:nvSpPr>
            <p:cNvPr id="183" name="Rectangle"/>
            <p:cNvSpPr/>
            <p:nvPr/>
          </p:nvSpPr>
          <p:spPr>
            <a:xfrm>
              <a:off x="321232" y="0"/>
              <a:ext cx="11879868" cy="6915051"/>
            </a:xfrm>
            <a:prstGeom prst="rect">
              <a:avLst/>
            </a:prstGeom>
            <a:solidFill>
              <a:srgbClr val="000000">
                <a:alpha val="39226"/>
              </a:srgbClr>
            </a:solidFill>
            <a:ln w="12700" cap="flat">
              <a:noFill/>
              <a:miter lim="400000"/>
            </a:ln>
            <a:effectLst/>
          </p:spPr>
          <p:txBody>
            <a:bodyPr wrap="square" lIns="45719" tIns="45719" rIns="45719" bIns="45719" numCol="1" anchor="ctr">
              <a:noAutofit/>
            </a:bodyPr>
            <a:lstStyle/>
            <a:p>
              <a:endParaRPr/>
            </a:p>
          </p:txBody>
        </p:sp>
        <p:pic>
          <p:nvPicPr>
            <p:cNvPr id="184" name="Picture 2" descr="Picture 2"/>
            <p:cNvPicPr>
              <a:picLocks noChangeAspect="1"/>
            </p:cNvPicPr>
            <p:nvPr/>
          </p:nvPicPr>
          <p:blipFill>
            <a:blip r:embed="rId3"/>
            <a:srcRect r="96904"/>
            <a:stretch>
              <a:fillRect/>
            </a:stretch>
          </p:blipFill>
          <p:spPr>
            <a:xfrm>
              <a:off x="0" y="28525"/>
              <a:ext cx="377362" cy="6858001"/>
            </a:xfrm>
            <a:prstGeom prst="rect">
              <a:avLst/>
            </a:prstGeom>
            <a:ln w="12700" cap="flat">
              <a:noFill/>
              <a:miter lim="400000"/>
            </a:ln>
            <a:effectLst/>
          </p:spPr>
        </p:pic>
        <p:pic>
          <p:nvPicPr>
            <p:cNvPr id="185" name="adventist-symbol-circle--white.png" descr="adventist-symbol-circle--white.png"/>
            <p:cNvPicPr>
              <a:picLocks noChangeAspect="1"/>
            </p:cNvPicPr>
            <p:nvPr/>
          </p:nvPicPr>
          <p:blipFill>
            <a:blip r:embed="rId4"/>
            <a:stretch>
              <a:fillRect/>
            </a:stretch>
          </p:blipFill>
          <p:spPr>
            <a:xfrm>
              <a:off x="10877913" y="5827332"/>
              <a:ext cx="869356" cy="869356"/>
            </a:xfrm>
            <a:prstGeom prst="rect">
              <a:avLst/>
            </a:prstGeom>
            <a:ln w="12700" cap="flat">
              <a:noFill/>
              <a:miter lim="400000"/>
            </a:ln>
            <a:effectLst/>
          </p:spPr>
        </p:pic>
      </p:grpSp>
      <p:sp>
        <p:nvSpPr>
          <p:cNvPr id="188" name="TextBox 4"/>
          <p:cNvSpPr txBox="1"/>
          <p:nvPr/>
        </p:nvSpPr>
        <p:spPr>
          <a:xfrm>
            <a:off x="835629" y="3457526"/>
            <a:ext cx="5260371" cy="182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rPr sz="2400" dirty="0"/>
              <a:t>Offered immediately after the tithe.</a:t>
            </a:r>
            <a:endParaRPr lang="pt-BR" sz="2400" dirty="0"/>
          </a:p>
          <a:p>
            <a:pPr marL="342900" indent="-342900">
              <a:spcBef>
                <a:spcPts val="1000"/>
              </a:spcBef>
              <a:buSzPct val="100000"/>
              <a:buFont typeface="Arial"/>
              <a:buChar char="•"/>
              <a:defRPr sz="2000" i="1">
                <a:solidFill>
                  <a:srgbClr val="FFFFFF"/>
                </a:solidFill>
              </a:defRPr>
            </a:pPr>
            <a:endParaRPr sz="2400" dirty="0"/>
          </a:p>
          <a:p>
            <a:pPr marL="342900" indent="-342900">
              <a:spcBef>
                <a:spcPts val="1000"/>
              </a:spcBef>
              <a:buSzPct val="100000"/>
              <a:buFont typeface="Arial"/>
              <a:buChar char="•"/>
              <a:defRPr sz="2000" i="1">
                <a:solidFill>
                  <a:srgbClr val="FFFFFF"/>
                </a:solidFill>
              </a:defRPr>
            </a:pPr>
            <a:r>
              <a:rPr sz="2400" dirty="0"/>
              <a:t>Offered before any other expenses or giving (Prov. 3:9; Matt. 6:33).</a:t>
            </a:r>
          </a:p>
        </p:txBody>
      </p:sp>
      <p:sp>
        <p:nvSpPr>
          <p:cNvPr id="9" name="TextBox 3">
            <a:extLst>
              <a:ext uri="{FF2B5EF4-FFF2-40B4-BE49-F238E27FC236}">
                <a16:creationId xmlns:a16="http://schemas.microsoft.com/office/drawing/2014/main" id="{49AC44FA-C98E-C243-81A1-DF70D2DEB2A7}"/>
              </a:ext>
            </a:extLst>
          </p:cNvPr>
          <p:cNvSpPr txBox="1"/>
          <p:nvPr/>
        </p:nvSpPr>
        <p:spPr>
          <a:xfrm>
            <a:off x="934947" y="694022"/>
            <a:ext cx="4100722" cy="167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4400" b="1">
                <a:solidFill>
                  <a:srgbClr val="FFFFFF"/>
                </a:solidFill>
              </a:defRPr>
            </a:pPr>
            <a:r>
              <a:rPr dirty="0"/>
              <a:t>4. Emphasizes “Promise” </a:t>
            </a:r>
          </a:p>
          <a:p>
            <a:pPr>
              <a:defRPr sz="2000" i="1">
                <a:solidFill>
                  <a:srgbClr val="FFFFFF"/>
                </a:solidFill>
              </a:defRPr>
            </a:pPr>
            <a:r>
              <a:rPr dirty="0"/>
              <a:t>(Regular and Systematic Giving) </a:t>
            </a:r>
          </a:p>
        </p:txBody>
      </p:sp>
    </p:spTree>
    <p:extLst>
      <p:ext uri="{BB962C8B-B14F-4D97-AF65-F5344CB8AC3E}">
        <p14:creationId xmlns:p14="http://schemas.microsoft.com/office/powerpoint/2010/main" val="190534205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88">
                                            <p:bg/>
                                          </p:spTgt>
                                        </p:tgtEl>
                                        <p:attrNameLst>
                                          <p:attrName>style.visibility</p:attrName>
                                        </p:attrNameLst>
                                      </p:cBhvr>
                                      <p:to>
                                        <p:strVal val="visible"/>
                                      </p:to>
                                    </p:set>
                                    <p:animEffect transition="in" filter="dissolve">
                                      <p:cBhvr>
                                        <p:cTn id="7" dur="200"/>
                                        <p:tgtEl>
                                          <p:spTgt spid="188">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88">
                                            <p:txEl>
                                              <p:pRg st="0" end="0"/>
                                            </p:txEl>
                                          </p:spTgt>
                                        </p:tgtEl>
                                        <p:attrNameLst>
                                          <p:attrName>style.visibility</p:attrName>
                                        </p:attrNameLst>
                                      </p:cBhvr>
                                      <p:to>
                                        <p:strVal val="visible"/>
                                      </p:to>
                                    </p:set>
                                    <p:animEffect transition="in" filter="dissolve">
                                      <p:cBhvr>
                                        <p:cTn id="12" dur="200"/>
                                        <p:tgtEl>
                                          <p:spTgt spid="18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188">
                                            <p:txEl>
                                              <p:pRg st="2" end="2"/>
                                            </p:txEl>
                                          </p:spTgt>
                                        </p:tgtEl>
                                        <p:attrNameLst>
                                          <p:attrName>style.visibility</p:attrName>
                                        </p:attrNameLst>
                                      </p:cBhvr>
                                      <p:to>
                                        <p:strVal val="visible"/>
                                      </p:to>
                                    </p:set>
                                    <p:animEffect transition="in" filter="dissolve">
                                      <p:cBhvr>
                                        <p:cTn id="17" dur="200"/>
                                        <p:tgtEl>
                                          <p:spTgt spid="1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91" name="TextBox 3"/>
          <p:cNvSpPr txBox="1"/>
          <p:nvPr/>
        </p:nvSpPr>
        <p:spPr>
          <a:xfrm>
            <a:off x="934947" y="1965806"/>
            <a:ext cx="4928591"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rPr lang="pt-BR" dirty="0"/>
              <a:t>5. </a:t>
            </a:r>
            <a:r>
              <a:rPr dirty="0"/>
              <a:t>Resembles the </a:t>
            </a:r>
          </a:p>
          <a:p>
            <a:pPr>
              <a:defRPr sz="4400" b="1">
                <a:solidFill>
                  <a:srgbClr val="FFFFFF"/>
                </a:solidFill>
              </a:defRPr>
            </a:pPr>
            <a:r>
              <a:rPr dirty="0"/>
              <a:t>Storehouse principle</a:t>
            </a:r>
          </a:p>
        </p:txBody>
      </p:sp>
      <p:sp>
        <p:nvSpPr>
          <p:cNvPr id="192" name="TextBox 4"/>
          <p:cNvSpPr txBox="1"/>
          <p:nvPr/>
        </p:nvSpPr>
        <p:spPr>
          <a:xfrm>
            <a:off x="934947" y="3705879"/>
            <a:ext cx="5260371" cy="1094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t>An equitable system of distribution.</a:t>
            </a:r>
          </a:p>
          <a:p>
            <a:pPr marL="342900" indent="-342900">
              <a:spcBef>
                <a:spcPts val="1000"/>
              </a:spcBef>
              <a:buSzPct val="100000"/>
              <a:buFont typeface="Arial"/>
              <a:buChar char="•"/>
              <a:defRPr sz="2000" i="1">
                <a:solidFill>
                  <a:srgbClr val="FFFFFF"/>
                </a:solidFill>
              </a:defRPr>
            </a:pPr>
            <a:r>
              <a:t>Comparable to the tithe’s Storehouse principle.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2">
                                            <p:bg/>
                                          </p:spTgt>
                                        </p:tgtEl>
                                        <p:attrNameLst>
                                          <p:attrName>style.visibility</p:attrName>
                                        </p:attrNameLst>
                                      </p:cBhvr>
                                      <p:to>
                                        <p:strVal val="visible"/>
                                      </p:to>
                                    </p:set>
                                    <p:animEffect transition="in" filter="dissolve">
                                      <p:cBhvr>
                                        <p:cTn id="7" dur="200"/>
                                        <p:tgtEl>
                                          <p:spTgt spid="192">
                                            <p:bg/>
                                          </p:spTgt>
                                        </p:tgtEl>
                                      </p:cBhvr>
                                    </p:animEffect>
                                  </p:childTnLst>
                                </p:cTn>
                              </p:par>
                              <p:par>
                                <p:cTn id="8" presetID="9" presetClass="entr" presetSubtype="0" fill="hold" grpId="1" nodeType="withEffect">
                                  <p:stCondLst>
                                    <p:cond delay="0"/>
                                  </p:stCondLst>
                                  <p:iterate>
                                    <p:tmAbs val="0"/>
                                  </p:iterate>
                                  <p:childTnLst>
                                    <p:set>
                                      <p:cBhvr>
                                        <p:cTn id="9" fill="hold"/>
                                        <p:tgtEl>
                                          <p:spTgt spid="192">
                                            <p:txEl>
                                              <p:pRg st="0" end="0"/>
                                            </p:txEl>
                                          </p:spTgt>
                                        </p:tgtEl>
                                        <p:attrNameLst>
                                          <p:attrName>style.visibility</p:attrName>
                                        </p:attrNameLst>
                                      </p:cBhvr>
                                      <p:to>
                                        <p:strVal val="visible"/>
                                      </p:to>
                                    </p:set>
                                    <p:animEffect transition="in" filter="dissolve">
                                      <p:cBhvr>
                                        <p:cTn id="10" dur="200"/>
                                        <p:tgtEl>
                                          <p:spTgt spid="19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92">
                                            <p:txEl>
                                              <p:pRg st="1" end="1"/>
                                            </p:txEl>
                                          </p:spTgt>
                                        </p:tgtEl>
                                        <p:attrNameLst>
                                          <p:attrName>style.visibility</p:attrName>
                                        </p:attrNameLst>
                                      </p:cBhvr>
                                      <p:to>
                                        <p:strVal val="visible"/>
                                      </p:to>
                                    </p:set>
                                    <p:animEffect transition="in" filter="dissolve">
                                      <p:cBhvr>
                                        <p:cTn id="15" dur="200"/>
                                        <p:tgtEl>
                                          <p:spTgt spid="19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1"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99" name="TextBox 5"/>
          <p:cNvSpPr txBox="1"/>
          <p:nvPr/>
        </p:nvSpPr>
        <p:spPr>
          <a:xfrm>
            <a:off x="934947" y="749431"/>
            <a:ext cx="1749836"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rPr sz="5400" dirty="0"/>
              <a:t>WHY</a:t>
            </a:r>
            <a:r>
              <a:rPr sz="8000" dirty="0"/>
              <a:t> </a:t>
            </a:r>
          </a:p>
        </p:txBody>
      </p:sp>
      <p:sp>
        <p:nvSpPr>
          <p:cNvPr id="100" name="TextBox 6"/>
          <p:cNvSpPr txBox="1"/>
          <p:nvPr/>
        </p:nvSpPr>
        <p:spPr>
          <a:xfrm>
            <a:off x="934947" y="2822301"/>
            <a:ext cx="3318554" cy="2308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i="1">
                <a:solidFill>
                  <a:srgbClr val="FFFFFF"/>
                </a:solidFill>
              </a:defRPr>
            </a:lvl1pPr>
          </a:lstStyle>
          <a:p>
            <a:r>
              <a:rPr sz="2800" i="0" dirty="0"/>
              <a:t>Has the world church adopted the “concept of a simplified offering system?” </a:t>
            </a:r>
            <a:r>
              <a:rPr sz="1400" i="0" dirty="0"/>
              <a:t>(2002 GC Spring Meeting Minutes 02-53, April 18, 2002) </a:t>
            </a:r>
            <a:endParaRPr sz="2800" i="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0"/>
                                        </p:tgtEl>
                                        <p:attrNameLst>
                                          <p:attrName>style.visibility</p:attrName>
                                        </p:attrNameLst>
                                      </p:cBhvr>
                                      <p:to>
                                        <p:strVal val="visible"/>
                                      </p:to>
                                    </p:set>
                                    <p:animEffect transition="in" filter="dissolve">
                                      <p:cBhvr>
                                        <p:cTn id="7" dur="2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WhatsApp Image 2020-07-29 at 12.54.44.jpeg" descr="WhatsApp Image 2020-07-29 at 12.54.44.jpeg"/>
          <p:cNvPicPr>
            <a:picLocks noChangeAspect="1"/>
          </p:cNvPicPr>
          <p:nvPr/>
        </p:nvPicPr>
        <p:blipFill>
          <a:blip r:embed="rId2"/>
          <a:srcRect t="18982" b="18982"/>
          <a:stretch>
            <a:fillRect/>
          </a:stretch>
        </p:blipFill>
        <p:spPr>
          <a:xfrm>
            <a:off x="330957" y="-23030"/>
            <a:ext cx="11888001" cy="6904061"/>
          </a:xfrm>
          <a:prstGeom prst="rect">
            <a:avLst/>
          </a:prstGeom>
          <a:ln w="12700">
            <a:miter lim="400000"/>
          </a:ln>
        </p:spPr>
      </p:pic>
      <p:sp>
        <p:nvSpPr>
          <p:cNvPr id="195" name="Rectangle"/>
          <p:cNvSpPr/>
          <p:nvPr/>
        </p:nvSpPr>
        <p:spPr>
          <a:xfrm>
            <a:off x="335020" y="-28526"/>
            <a:ext cx="11879868" cy="6915052"/>
          </a:xfrm>
          <a:prstGeom prst="rect">
            <a:avLst/>
          </a:prstGeom>
          <a:solidFill>
            <a:srgbClr val="000000">
              <a:alpha val="63917"/>
            </a:srgbClr>
          </a:solidFill>
          <a:ln w="12700">
            <a:miter lim="400000"/>
          </a:ln>
        </p:spPr>
        <p:txBody>
          <a:bodyPr lIns="45719" rIns="45719" anchor="ctr"/>
          <a:lstStyle/>
          <a:p>
            <a:endParaRPr/>
          </a:p>
        </p:txBody>
      </p:sp>
      <p:pic>
        <p:nvPicPr>
          <p:cNvPr id="196" name="Picture 2" descr="Picture 2"/>
          <p:cNvPicPr>
            <a:picLocks noChangeAspect="1"/>
          </p:cNvPicPr>
          <p:nvPr/>
        </p:nvPicPr>
        <p:blipFill>
          <a:blip r:embed="rId3"/>
          <a:srcRect r="96923"/>
          <a:stretch>
            <a:fillRect/>
          </a:stretch>
        </p:blipFill>
        <p:spPr>
          <a:xfrm>
            <a:off x="-927" y="0"/>
            <a:ext cx="375114" cy="6858000"/>
          </a:xfrm>
          <a:prstGeom prst="rect">
            <a:avLst/>
          </a:prstGeom>
          <a:ln w="12700">
            <a:miter lim="400000"/>
          </a:ln>
        </p:spPr>
      </p:pic>
      <p:sp>
        <p:nvSpPr>
          <p:cNvPr id="197" name="TextBox 3"/>
          <p:cNvSpPr txBox="1"/>
          <p:nvPr/>
        </p:nvSpPr>
        <p:spPr>
          <a:xfrm>
            <a:off x="700466" y="394625"/>
            <a:ext cx="5177575"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4400" b="1">
                <a:solidFill>
                  <a:srgbClr val="FFFFFF"/>
                </a:solidFill>
              </a:defRPr>
            </a:pPr>
            <a:r>
              <a:t>Offerings and the </a:t>
            </a:r>
          </a:p>
          <a:p>
            <a:pPr>
              <a:defRPr sz="4400" b="1">
                <a:solidFill>
                  <a:srgbClr val="FFFFFF"/>
                </a:solidFill>
              </a:defRPr>
            </a:pPr>
            <a:r>
              <a:t>Storehouse principle </a:t>
            </a:r>
          </a:p>
        </p:txBody>
      </p:sp>
      <p:sp>
        <p:nvSpPr>
          <p:cNvPr id="198" name="TextBox 4"/>
          <p:cNvSpPr txBox="1"/>
          <p:nvPr/>
        </p:nvSpPr>
        <p:spPr>
          <a:xfrm>
            <a:off x="678770" y="2760980"/>
            <a:ext cx="6179996" cy="3118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15636" indent="-415636" defTabSz="457200">
              <a:spcBef>
                <a:spcPts val="1000"/>
              </a:spcBef>
              <a:buSzPct val="100000"/>
              <a:buChar char="•"/>
              <a:defRPr sz="2000" i="1">
                <a:solidFill>
                  <a:srgbClr val="FFFFFF"/>
                </a:solidFill>
                <a:latin typeface="+mj-lt"/>
                <a:ea typeface="+mj-ea"/>
                <a:cs typeface="+mj-cs"/>
                <a:sym typeface="Helvetica"/>
              </a:defRPr>
            </a:pPr>
            <a:r>
              <a:rPr sz="2800" dirty="0"/>
              <a:t>Tithes and regular/systematic offerings—under the same system</a:t>
            </a:r>
            <a:endParaRPr lang="pt-BR" sz="2800" dirty="0"/>
          </a:p>
          <a:p>
            <a:pPr marL="415636" indent="-415636" defTabSz="457200">
              <a:spcBef>
                <a:spcPts val="1000"/>
              </a:spcBef>
              <a:buSzPct val="100000"/>
              <a:buChar char="•"/>
              <a:defRPr sz="2000" i="1">
                <a:solidFill>
                  <a:srgbClr val="FFFFFF"/>
                </a:solidFill>
                <a:latin typeface="+mj-lt"/>
                <a:ea typeface="+mj-ea"/>
                <a:cs typeface="+mj-cs"/>
                <a:sym typeface="Helvetica"/>
              </a:defRPr>
            </a:pPr>
            <a:endParaRPr sz="2800" dirty="0"/>
          </a:p>
          <a:p>
            <a:pPr marL="249381" indent="-249381" defTabSz="457200">
              <a:spcBef>
                <a:spcPts val="1000"/>
              </a:spcBef>
              <a:buSzPct val="100000"/>
              <a:buChar char="•"/>
              <a:defRPr sz="2000" i="1">
                <a:solidFill>
                  <a:srgbClr val="FFFFFF"/>
                </a:solidFill>
                <a:latin typeface="+mj-lt"/>
                <a:ea typeface="+mj-ea"/>
                <a:cs typeface="+mj-cs"/>
                <a:sym typeface="Helvetica"/>
              </a:defRPr>
            </a:pPr>
            <a:r>
              <a:rPr sz="2800" dirty="0"/>
              <a:t>The OT applies the Storehouse principle to both </a:t>
            </a:r>
            <a:r>
              <a:rPr dirty="0"/>
              <a:t>(Deut. 12; 18:8; 2 Chron. 31:11-21; Psalm 66:13-16; 96:8-9; 116:17-19; Neh. 10:32-39; 12:44-47; 13:8-14; Mal. 3:8-10).</a:t>
            </a:r>
            <a:endParaRPr sz="28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8">
                                            <p:bg/>
                                          </p:spTgt>
                                        </p:tgtEl>
                                        <p:attrNameLst>
                                          <p:attrName>style.visibility</p:attrName>
                                        </p:attrNameLst>
                                      </p:cBhvr>
                                      <p:to>
                                        <p:strVal val="visible"/>
                                      </p:to>
                                    </p:set>
                                    <p:animEffect transition="in" filter="dissolve">
                                      <p:cBhvr>
                                        <p:cTn id="7" dur="200"/>
                                        <p:tgtEl>
                                          <p:spTgt spid="198">
                                            <p:bg/>
                                          </p:spTgt>
                                        </p:tgtEl>
                                      </p:cBhvr>
                                    </p:animEffect>
                                  </p:childTnLst>
                                </p:cTn>
                              </p:par>
                              <p:par>
                                <p:cTn id="8" presetID="9" presetClass="entr" presetSubtype="0" fill="hold" grpId="1" nodeType="withEffect">
                                  <p:stCondLst>
                                    <p:cond delay="0"/>
                                  </p:stCondLst>
                                  <p:iterate>
                                    <p:tmAbs val="0"/>
                                  </p:iterate>
                                  <p:childTnLst>
                                    <p:set>
                                      <p:cBhvr>
                                        <p:cTn id="9" fill="hold"/>
                                        <p:tgtEl>
                                          <p:spTgt spid="198">
                                            <p:txEl>
                                              <p:pRg st="0" end="0"/>
                                            </p:txEl>
                                          </p:spTgt>
                                        </p:tgtEl>
                                        <p:attrNameLst>
                                          <p:attrName>style.visibility</p:attrName>
                                        </p:attrNameLst>
                                      </p:cBhvr>
                                      <p:to>
                                        <p:strVal val="visible"/>
                                      </p:to>
                                    </p:set>
                                    <p:animEffect transition="in" filter="dissolve">
                                      <p:cBhvr>
                                        <p:cTn id="10" dur="200"/>
                                        <p:tgtEl>
                                          <p:spTgt spid="19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98">
                                            <p:txEl>
                                              <p:pRg st="2" end="2"/>
                                            </p:txEl>
                                          </p:spTgt>
                                        </p:tgtEl>
                                        <p:attrNameLst>
                                          <p:attrName>style.visibility</p:attrName>
                                        </p:attrNameLst>
                                      </p:cBhvr>
                                      <p:to>
                                        <p:strVal val="visible"/>
                                      </p:to>
                                    </p:set>
                                    <p:animEffect transition="in" filter="dissolve">
                                      <p:cBhvr>
                                        <p:cTn id="15" dur="200"/>
                                        <p:tgtEl>
                                          <p:spTgt spid="1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1"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01" name="TextBox 3"/>
          <p:cNvSpPr txBox="1"/>
          <p:nvPr/>
        </p:nvSpPr>
        <p:spPr>
          <a:xfrm>
            <a:off x="934947" y="2875002"/>
            <a:ext cx="6262947" cy="1069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6600" b="1">
                <a:solidFill>
                  <a:srgbClr val="FFFFFF"/>
                </a:solidFill>
              </a:defRPr>
            </a:lvl1pPr>
          </a:lstStyle>
          <a:p>
            <a:r>
              <a:t>INSTITUTIONAL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04" name="TextBox 3"/>
          <p:cNvSpPr txBox="1"/>
          <p:nvPr/>
        </p:nvSpPr>
        <p:spPr>
          <a:xfrm>
            <a:off x="934946" y="901514"/>
            <a:ext cx="6556100"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4400" b="1">
                <a:solidFill>
                  <a:srgbClr val="FFFFFF"/>
                </a:solidFill>
              </a:defRPr>
            </a:pPr>
            <a:r>
              <a:rPr dirty="0"/>
              <a:t>1. Affords a More</a:t>
            </a:r>
            <a:r>
              <a:rPr lang="pt-BR" dirty="0"/>
              <a:t> </a:t>
            </a:r>
            <a:r>
              <a:rPr dirty="0"/>
              <a:t>Spiritual Teaching and Promotion</a:t>
            </a:r>
          </a:p>
        </p:txBody>
      </p:sp>
      <p:sp>
        <p:nvSpPr>
          <p:cNvPr id="205" name="TextBox 4"/>
          <p:cNvSpPr txBox="1"/>
          <p:nvPr/>
        </p:nvSpPr>
        <p:spPr>
          <a:xfrm>
            <a:off x="934946" y="3045460"/>
            <a:ext cx="526037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i="1">
                <a:solidFill>
                  <a:srgbClr val="FFFFFF"/>
                </a:solidFill>
              </a:defRPr>
            </a:lvl1pPr>
          </a:lstStyle>
          <a:p>
            <a:r>
              <a:rPr sz="2800" dirty="0"/>
              <a:t>Educational focus:</a:t>
            </a:r>
          </a:p>
        </p:txBody>
      </p:sp>
      <p:sp>
        <p:nvSpPr>
          <p:cNvPr id="206" name="TextBox 4"/>
          <p:cNvSpPr txBox="1"/>
          <p:nvPr/>
        </p:nvSpPr>
        <p:spPr>
          <a:xfrm>
            <a:off x="934947" y="3756658"/>
            <a:ext cx="5260370" cy="2318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685800" indent="-342900">
              <a:spcBef>
                <a:spcPts val="1000"/>
              </a:spcBef>
              <a:buClr>
                <a:srgbClr val="FFFFFF"/>
              </a:buClr>
              <a:buSzPct val="100000"/>
              <a:buFont typeface="Arial"/>
              <a:buChar char="•"/>
              <a:defRPr sz="2000" i="1">
                <a:solidFill>
                  <a:srgbClr val="FFFFFF"/>
                </a:solidFill>
              </a:defRPr>
            </a:lvl1pPr>
            <a:lvl2pPr marL="800100" indent="-342900">
              <a:buSzPct val="100000"/>
              <a:buFont typeface="Arial"/>
              <a:buChar char="•"/>
              <a:defRPr sz="2000" i="1">
                <a:solidFill>
                  <a:srgbClr val="FFFFFF"/>
                </a:solidFill>
              </a:defRPr>
            </a:lvl2pPr>
          </a:lstStyle>
          <a:p>
            <a:r>
              <a:rPr sz="2800" dirty="0"/>
              <a:t>Giving as an expression of worship </a:t>
            </a:r>
            <a:r>
              <a:rPr sz="1400" dirty="0"/>
              <a:t>(2002 Annual Council Minutes 02-337, October 9, 2002).</a:t>
            </a:r>
            <a:endParaRPr lang="pt-BR" sz="1400" dirty="0"/>
          </a:p>
          <a:p>
            <a:endParaRPr lang="pt-BR" sz="2800" dirty="0"/>
          </a:p>
          <a:p>
            <a:r>
              <a:rPr sz="2800" dirty="0"/>
              <a:t>The </a:t>
            </a:r>
            <a:r>
              <a:rPr lang="en-US" sz="2800" dirty="0"/>
              <a:t>"</a:t>
            </a:r>
            <a:r>
              <a:rPr sz="2800" dirty="0"/>
              <a:t>Promise</a:t>
            </a:r>
            <a:r>
              <a:rPr lang="en-US" sz="2800" dirty="0"/>
              <a:t>"</a:t>
            </a:r>
            <a:r>
              <a:rPr sz="2800" dirty="0"/>
              <a:t> Concept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06">
                                            <p:bg/>
                                          </p:spTgt>
                                        </p:tgtEl>
                                        <p:attrNameLst>
                                          <p:attrName>style.visibility</p:attrName>
                                        </p:attrNameLst>
                                      </p:cBhvr>
                                      <p:to>
                                        <p:strVal val="visible"/>
                                      </p:to>
                                    </p:set>
                                    <p:animEffect transition="in" filter="dissolve">
                                      <p:cBhvr>
                                        <p:cTn id="7" dur="200"/>
                                        <p:tgtEl>
                                          <p:spTgt spid="206">
                                            <p:bg/>
                                          </p:spTgt>
                                        </p:tgtEl>
                                      </p:cBhvr>
                                    </p:animEffect>
                                  </p:childTnLst>
                                </p:cTn>
                              </p:par>
                              <p:par>
                                <p:cTn id="8" presetID="9" presetClass="entr" presetSubtype="0" fill="hold" grpId="1" nodeType="withEffect">
                                  <p:stCondLst>
                                    <p:cond delay="0"/>
                                  </p:stCondLst>
                                  <p:iterate>
                                    <p:tmAbs val="0"/>
                                  </p:iterate>
                                  <p:childTnLst>
                                    <p:set>
                                      <p:cBhvr>
                                        <p:cTn id="9" fill="hold"/>
                                        <p:tgtEl>
                                          <p:spTgt spid="206">
                                            <p:txEl>
                                              <p:pRg st="0" end="0"/>
                                            </p:txEl>
                                          </p:spTgt>
                                        </p:tgtEl>
                                        <p:attrNameLst>
                                          <p:attrName>style.visibility</p:attrName>
                                        </p:attrNameLst>
                                      </p:cBhvr>
                                      <p:to>
                                        <p:strVal val="visible"/>
                                      </p:to>
                                    </p:set>
                                    <p:animEffect transition="in" filter="dissolve">
                                      <p:cBhvr>
                                        <p:cTn id="10" dur="200"/>
                                        <p:tgtEl>
                                          <p:spTgt spid="206">
                                            <p:txEl>
                                              <p:pRg st="0" end="0"/>
                                            </p:txEl>
                                          </p:spTgt>
                                        </p:tgtEl>
                                      </p:cBhvr>
                                    </p:animEffect>
                                  </p:childTnLst>
                                </p:cTn>
                              </p:par>
                              <p:par>
                                <p:cTn id="11" presetID="9" presetClass="entr" presetSubtype="0" fill="hold" grpId="1" nodeType="withEffect">
                                  <p:stCondLst>
                                    <p:cond delay="0"/>
                                  </p:stCondLst>
                                  <p:iterate>
                                    <p:tmAbs val="0"/>
                                  </p:iterate>
                                  <p:childTnLst>
                                    <p:set>
                                      <p:cBhvr>
                                        <p:cTn id="12" fill="hold"/>
                                        <p:tgtEl>
                                          <p:spTgt spid="206">
                                            <p:txEl>
                                              <p:pRg st="2" end="2"/>
                                            </p:txEl>
                                          </p:spTgt>
                                        </p:tgtEl>
                                        <p:attrNameLst>
                                          <p:attrName>style.visibility</p:attrName>
                                        </p:attrNameLst>
                                      </p:cBhvr>
                                      <p:to>
                                        <p:strVal val="visible"/>
                                      </p:to>
                                    </p:set>
                                    <p:animEffect transition="in" filter="dissolve">
                                      <p:cBhvr>
                                        <p:cTn id="13" dur="200"/>
                                        <p:tgtEl>
                                          <p:spTgt spid="2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1"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09" name="TextBox 3"/>
          <p:cNvSpPr txBox="1"/>
          <p:nvPr/>
        </p:nvSpPr>
        <p:spPr>
          <a:xfrm>
            <a:off x="934947" y="1194275"/>
            <a:ext cx="4741527"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rPr dirty="0"/>
              <a:t>2. Provides </a:t>
            </a:r>
          </a:p>
          <a:p>
            <a:pPr>
              <a:defRPr sz="4400" b="1">
                <a:solidFill>
                  <a:srgbClr val="FFFFFF"/>
                </a:solidFill>
              </a:defRPr>
            </a:pPr>
            <a:r>
              <a:rPr dirty="0"/>
              <a:t>equitable growth </a:t>
            </a:r>
          </a:p>
        </p:txBody>
      </p:sp>
      <p:sp>
        <p:nvSpPr>
          <p:cNvPr id="210" name="TextBox 4"/>
          <p:cNvSpPr txBox="1"/>
          <p:nvPr/>
        </p:nvSpPr>
        <p:spPr>
          <a:xfrm>
            <a:off x="934947" y="3429000"/>
            <a:ext cx="4741527" cy="2503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2900" indent="-342900">
              <a:spcBef>
                <a:spcPts val="1000"/>
              </a:spcBef>
              <a:buSzPct val="100000"/>
              <a:buFont typeface="Arial"/>
              <a:buChar char="•"/>
              <a:defRPr sz="2000" i="1">
                <a:solidFill>
                  <a:srgbClr val="FFFFFF"/>
                </a:solidFill>
              </a:defRPr>
            </a:pPr>
            <a:r>
              <a:rPr sz="2800" dirty="0"/>
              <a:t>All the authorized missionary endeavors are funded</a:t>
            </a:r>
            <a:endParaRPr lang="pt-BR" sz="2800" dirty="0"/>
          </a:p>
          <a:p>
            <a:pPr marL="342900" indent="-342900">
              <a:spcBef>
                <a:spcPts val="1000"/>
              </a:spcBef>
              <a:buSzPct val="100000"/>
              <a:buFont typeface="Arial"/>
              <a:buChar char="•"/>
              <a:defRPr sz="2000" i="1">
                <a:solidFill>
                  <a:srgbClr val="FFFFFF"/>
                </a:solidFill>
              </a:defRPr>
            </a:pPr>
            <a:endParaRPr sz="2800" dirty="0"/>
          </a:p>
          <a:p>
            <a:pPr marL="342900" indent="-342900">
              <a:spcBef>
                <a:spcPts val="1000"/>
              </a:spcBef>
              <a:buSzPct val="100000"/>
              <a:buFont typeface="Arial"/>
              <a:buChar char="•"/>
              <a:defRPr sz="2000" i="1">
                <a:solidFill>
                  <a:srgbClr val="FFFFFF"/>
                </a:solidFill>
              </a:defRPr>
            </a:pPr>
            <a:r>
              <a:rPr sz="2800" dirty="0"/>
              <a:t>More non-tithe funds available on all levels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10">
                                            <p:bg/>
                                          </p:spTgt>
                                        </p:tgtEl>
                                        <p:attrNameLst>
                                          <p:attrName>style.visibility</p:attrName>
                                        </p:attrNameLst>
                                      </p:cBhvr>
                                      <p:to>
                                        <p:strVal val="visible"/>
                                      </p:to>
                                    </p:set>
                                    <p:animEffect transition="in" filter="dissolve">
                                      <p:cBhvr>
                                        <p:cTn id="7" dur="200"/>
                                        <p:tgtEl>
                                          <p:spTgt spid="210">
                                            <p:bg/>
                                          </p:spTgt>
                                        </p:tgtEl>
                                      </p:cBhvr>
                                    </p:animEffect>
                                  </p:childTnLst>
                                </p:cTn>
                              </p:par>
                              <p:par>
                                <p:cTn id="8" presetID="9" presetClass="entr" presetSubtype="0" fill="hold" grpId="1" nodeType="withEffect">
                                  <p:stCondLst>
                                    <p:cond delay="0"/>
                                  </p:stCondLst>
                                  <p:iterate>
                                    <p:tmAbs val="0"/>
                                  </p:iterate>
                                  <p:childTnLst>
                                    <p:set>
                                      <p:cBhvr>
                                        <p:cTn id="9" fill="hold"/>
                                        <p:tgtEl>
                                          <p:spTgt spid="210">
                                            <p:txEl>
                                              <p:pRg st="0" end="0"/>
                                            </p:txEl>
                                          </p:spTgt>
                                        </p:tgtEl>
                                        <p:attrNameLst>
                                          <p:attrName>style.visibility</p:attrName>
                                        </p:attrNameLst>
                                      </p:cBhvr>
                                      <p:to>
                                        <p:strVal val="visible"/>
                                      </p:to>
                                    </p:set>
                                    <p:animEffect transition="in" filter="dissolve">
                                      <p:cBhvr>
                                        <p:cTn id="10" dur="200"/>
                                        <p:tgtEl>
                                          <p:spTgt spid="2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10">
                                            <p:txEl>
                                              <p:pRg st="2" end="2"/>
                                            </p:txEl>
                                          </p:spTgt>
                                        </p:tgtEl>
                                        <p:attrNameLst>
                                          <p:attrName>style.visibility</p:attrName>
                                        </p:attrNameLst>
                                      </p:cBhvr>
                                      <p:to>
                                        <p:strVal val="visible"/>
                                      </p:to>
                                    </p:set>
                                    <p:animEffect transition="in" filter="dissolve">
                                      <p:cBhvr>
                                        <p:cTn id="15" dur="200"/>
                                        <p:tgtEl>
                                          <p:spTgt spid="2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1"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7" name="Group"/>
          <p:cNvGrpSpPr/>
          <p:nvPr/>
        </p:nvGrpSpPr>
        <p:grpSpPr>
          <a:xfrm>
            <a:off x="-1" y="-46165"/>
            <a:ext cx="12201086" cy="6932691"/>
            <a:chOff x="0" y="0"/>
            <a:chExt cx="12201084" cy="6932690"/>
          </a:xfrm>
        </p:grpSpPr>
        <p:grpSp>
          <p:nvGrpSpPr>
            <p:cNvPr id="215" name="Group"/>
            <p:cNvGrpSpPr/>
            <p:nvPr/>
          </p:nvGrpSpPr>
          <p:grpSpPr>
            <a:xfrm>
              <a:off x="-1" y="0"/>
              <a:ext cx="12201086" cy="6932691"/>
              <a:chOff x="0" y="0"/>
              <a:chExt cx="12201084" cy="6932690"/>
            </a:xfrm>
          </p:grpSpPr>
          <p:pic>
            <p:nvPicPr>
              <p:cNvPr id="212" name="Screen Shot 2020-07-30 at 17.12.29.png" descr="Screen Shot 2020-07-30 at 17.12.29.png"/>
              <p:cNvPicPr>
                <a:picLocks noChangeAspect="1"/>
              </p:cNvPicPr>
              <p:nvPr/>
            </p:nvPicPr>
            <p:blipFill>
              <a:blip r:embed="rId2"/>
              <a:srcRect l="1467" t="2818" r="11565"/>
              <a:stretch>
                <a:fillRect/>
              </a:stretch>
            </p:blipFill>
            <p:spPr>
              <a:xfrm flipH="1">
                <a:off x="155749" y="0"/>
                <a:ext cx="12045336" cy="6907070"/>
              </a:xfrm>
              <a:prstGeom prst="rect">
                <a:avLst/>
              </a:prstGeom>
              <a:ln w="12700" cap="flat">
                <a:noFill/>
                <a:miter lim="400000"/>
              </a:ln>
              <a:effectLst/>
            </p:spPr>
          </p:pic>
          <p:sp>
            <p:nvSpPr>
              <p:cNvPr id="213" name="Rectangle"/>
              <p:cNvSpPr/>
              <p:nvPr/>
            </p:nvSpPr>
            <p:spPr>
              <a:xfrm>
                <a:off x="221574" y="17639"/>
                <a:ext cx="11968523" cy="6915052"/>
              </a:xfrm>
              <a:prstGeom prst="rect">
                <a:avLst/>
              </a:prstGeom>
              <a:solidFill>
                <a:srgbClr val="000000">
                  <a:alpha val="36163"/>
                </a:srgbClr>
              </a:solidFill>
              <a:ln w="12700" cap="flat">
                <a:noFill/>
                <a:miter lim="400000"/>
              </a:ln>
              <a:effectLst/>
            </p:spPr>
            <p:txBody>
              <a:bodyPr wrap="square" lIns="45719" tIns="45719" rIns="45719" bIns="45719" numCol="1" anchor="ctr">
                <a:noAutofit/>
              </a:bodyPr>
              <a:lstStyle/>
              <a:p>
                <a:endParaRPr/>
              </a:p>
            </p:txBody>
          </p:sp>
          <p:pic>
            <p:nvPicPr>
              <p:cNvPr id="214" name="Picture 2" descr="Picture 2"/>
              <p:cNvPicPr>
                <a:picLocks noChangeAspect="1"/>
              </p:cNvPicPr>
              <p:nvPr/>
            </p:nvPicPr>
            <p:blipFill>
              <a:blip r:embed="rId3"/>
              <a:srcRect r="96943"/>
              <a:stretch>
                <a:fillRect/>
              </a:stretch>
            </p:blipFill>
            <p:spPr>
              <a:xfrm>
                <a:off x="0" y="46164"/>
                <a:ext cx="372600" cy="6858001"/>
              </a:xfrm>
              <a:prstGeom prst="rect">
                <a:avLst/>
              </a:prstGeom>
              <a:ln w="12700" cap="flat">
                <a:noFill/>
                <a:miter lim="400000"/>
              </a:ln>
              <a:effectLst/>
            </p:spPr>
          </p:pic>
        </p:grpSp>
        <p:pic>
          <p:nvPicPr>
            <p:cNvPr id="216" name="adventist-symbol-circle--white.png" descr="adventist-symbol-circle--white.png"/>
            <p:cNvPicPr>
              <a:picLocks noChangeAspect="1"/>
            </p:cNvPicPr>
            <p:nvPr/>
          </p:nvPicPr>
          <p:blipFill>
            <a:blip r:embed="rId4"/>
            <a:stretch>
              <a:fillRect/>
            </a:stretch>
          </p:blipFill>
          <p:spPr>
            <a:xfrm>
              <a:off x="10864783" y="5844971"/>
              <a:ext cx="869356" cy="869356"/>
            </a:xfrm>
            <a:prstGeom prst="rect">
              <a:avLst/>
            </a:prstGeom>
            <a:ln w="12700" cap="flat">
              <a:noFill/>
              <a:miter lim="400000"/>
            </a:ln>
            <a:effectLst/>
          </p:spPr>
        </p:pic>
      </p:grpSp>
      <p:sp>
        <p:nvSpPr>
          <p:cNvPr id="218" name="TextBox 3"/>
          <p:cNvSpPr txBox="1"/>
          <p:nvPr/>
        </p:nvSpPr>
        <p:spPr>
          <a:xfrm>
            <a:off x="934947" y="843006"/>
            <a:ext cx="6257161" cy="2123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4400" b="1">
                <a:solidFill>
                  <a:srgbClr val="FFFFFF"/>
                </a:solidFill>
              </a:defRPr>
            </a:pPr>
            <a:r>
              <a:rPr dirty="0"/>
              <a:t>COP Policy of Distribution for Non-assigned Offerings </a:t>
            </a:r>
          </a:p>
        </p:txBody>
      </p:sp>
      <p:sp>
        <p:nvSpPr>
          <p:cNvPr id="219" name="TextBox 4"/>
          <p:cNvSpPr txBox="1"/>
          <p:nvPr/>
        </p:nvSpPr>
        <p:spPr>
          <a:xfrm>
            <a:off x="934947" y="3318477"/>
            <a:ext cx="5570677" cy="24519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2900" indent="-342900">
              <a:spcBef>
                <a:spcPts val="1000"/>
              </a:spcBef>
              <a:buSzPct val="100000"/>
              <a:buFont typeface="Arial"/>
              <a:buChar char="•"/>
              <a:defRPr sz="2000" i="1">
                <a:solidFill>
                  <a:srgbClr val="FFFFFF"/>
                </a:solidFill>
              </a:defRPr>
            </a:pPr>
            <a:r>
              <a:rPr sz="2400" dirty="0"/>
              <a:t>50-60</a:t>
            </a:r>
            <a:r>
              <a:rPr lang="pt-BR" sz="2400" dirty="0"/>
              <a:t>% </a:t>
            </a:r>
            <a:r>
              <a:rPr sz="2400" dirty="0"/>
              <a:t>to the local Church</a:t>
            </a:r>
            <a:endParaRPr lang="pt-BR" sz="2400" dirty="0"/>
          </a:p>
          <a:p>
            <a:pPr marL="342900" indent="-342900">
              <a:spcBef>
                <a:spcPts val="1000"/>
              </a:spcBef>
              <a:buSzPct val="100000"/>
              <a:buFont typeface="Arial"/>
              <a:buChar char="•"/>
              <a:defRPr sz="2000" i="1">
                <a:solidFill>
                  <a:srgbClr val="FFFFFF"/>
                </a:solidFill>
              </a:defRPr>
            </a:pPr>
            <a:endParaRPr sz="2400" dirty="0"/>
          </a:p>
          <a:p>
            <a:pPr marL="342900" indent="-342900">
              <a:spcBef>
                <a:spcPts val="1000"/>
              </a:spcBef>
              <a:buSzPct val="100000"/>
              <a:buFont typeface="Arial"/>
              <a:buChar char="•"/>
              <a:defRPr sz="2000" i="1">
                <a:solidFill>
                  <a:srgbClr val="FFFFFF"/>
                </a:solidFill>
              </a:defRPr>
            </a:pPr>
            <a:r>
              <a:rPr sz="2400" dirty="0"/>
              <a:t>20-30</a:t>
            </a:r>
            <a:r>
              <a:rPr lang="pt-BR" sz="2400" dirty="0"/>
              <a:t>% </a:t>
            </a:r>
            <a:r>
              <a:rPr sz="2400" dirty="0"/>
              <a:t>to the local field, union, division</a:t>
            </a:r>
            <a:endParaRPr lang="pt-BR" sz="2400" dirty="0"/>
          </a:p>
          <a:p>
            <a:pPr marL="342900" indent="-342900">
              <a:spcBef>
                <a:spcPts val="1000"/>
              </a:spcBef>
              <a:buSzPct val="100000"/>
              <a:buFont typeface="Arial"/>
              <a:buChar char="•"/>
              <a:defRPr sz="2000" i="1">
                <a:solidFill>
                  <a:srgbClr val="FFFFFF"/>
                </a:solidFill>
              </a:defRPr>
            </a:pPr>
            <a:endParaRPr sz="2400" dirty="0"/>
          </a:p>
          <a:p>
            <a:pPr marL="342900" indent="-342900">
              <a:spcBef>
                <a:spcPts val="1000"/>
              </a:spcBef>
              <a:buSzPct val="100000"/>
              <a:buFont typeface="Arial"/>
              <a:buChar char="•"/>
              <a:defRPr sz="2000" i="1">
                <a:solidFill>
                  <a:srgbClr val="FFFFFF"/>
                </a:solidFill>
              </a:defRPr>
            </a:pPr>
            <a:r>
              <a:rPr sz="2400" dirty="0"/>
              <a:t>20</a:t>
            </a:r>
            <a:r>
              <a:rPr lang="pt-BR" sz="2400" dirty="0"/>
              <a:t>% </a:t>
            </a:r>
            <a:r>
              <a:rPr sz="2400" dirty="0"/>
              <a:t>to the world missionary budget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19">
                                            <p:bg/>
                                          </p:spTgt>
                                        </p:tgtEl>
                                        <p:attrNameLst>
                                          <p:attrName>style.visibility</p:attrName>
                                        </p:attrNameLst>
                                      </p:cBhvr>
                                      <p:to>
                                        <p:strVal val="visible"/>
                                      </p:to>
                                    </p:set>
                                    <p:animEffect transition="in" filter="dissolve">
                                      <p:cBhvr>
                                        <p:cTn id="7" dur="200"/>
                                        <p:tgtEl>
                                          <p:spTgt spid="219">
                                            <p:bg/>
                                          </p:spTgt>
                                        </p:tgtEl>
                                      </p:cBhvr>
                                    </p:animEffect>
                                  </p:childTnLst>
                                </p:cTn>
                              </p:par>
                              <p:par>
                                <p:cTn id="8" presetID="9" presetClass="entr" presetSubtype="0" fill="hold" grpId="1" nodeType="withEffect">
                                  <p:stCondLst>
                                    <p:cond delay="0"/>
                                  </p:stCondLst>
                                  <p:iterate>
                                    <p:tmAbs val="0"/>
                                  </p:iterate>
                                  <p:childTnLst>
                                    <p:set>
                                      <p:cBhvr>
                                        <p:cTn id="9" fill="hold"/>
                                        <p:tgtEl>
                                          <p:spTgt spid="219">
                                            <p:txEl>
                                              <p:pRg st="0" end="0"/>
                                            </p:txEl>
                                          </p:spTgt>
                                        </p:tgtEl>
                                        <p:attrNameLst>
                                          <p:attrName>style.visibility</p:attrName>
                                        </p:attrNameLst>
                                      </p:cBhvr>
                                      <p:to>
                                        <p:strVal val="visible"/>
                                      </p:to>
                                    </p:set>
                                    <p:animEffect transition="in" filter="dissolve">
                                      <p:cBhvr>
                                        <p:cTn id="10" dur="200"/>
                                        <p:tgtEl>
                                          <p:spTgt spid="21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19">
                                            <p:txEl>
                                              <p:pRg st="2" end="2"/>
                                            </p:txEl>
                                          </p:spTgt>
                                        </p:tgtEl>
                                        <p:attrNameLst>
                                          <p:attrName>style.visibility</p:attrName>
                                        </p:attrNameLst>
                                      </p:cBhvr>
                                      <p:to>
                                        <p:strVal val="visible"/>
                                      </p:to>
                                    </p:set>
                                    <p:animEffect transition="in" filter="dissolve">
                                      <p:cBhvr>
                                        <p:cTn id="15" dur="200"/>
                                        <p:tgtEl>
                                          <p:spTgt spid="21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19">
                                            <p:txEl>
                                              <p:pRg st="4" end="4"/>
                                            </p:txEl>
                                          </p:spTgt>
                                        </p:tgtEl>
                                        <p:attrNameLst>
                                          <p:attrName>style.visibility</p:attrName>
                                        </p:attrNameLst>
                                      </p:cBhvr>
                                      <p:to>
                                        <p:strVal val="visible"/>
                                      </p:to>
                                    </p:set>
                                    <p:animEffect transition="in" filter="dissolve">
                                      <p:cBhvr>
                                        <p:cTn id="20" dur="200"/>
                                        <p:tgtEl>
                                          <p:spTgt spid="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1"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22" name="TextBox 3"/>
          <p:cNvSpPr txBox="1"/>
          <p:nvPr/>
        </p:nvSpPr>
        <p:spPr>
          <a:xfrm>
            <a:off x="934949" y="932123"/>
            <a:ext cx="4627474"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rPr dirty="0"/>
              <a:t>3. Promotes </a:t>
            </a:r>
          </a:p>
          <a:p>
            <a:pPr>
              <a:defRPr sz="4400" b="1">
                <a:solidFill>
                  <a:srgbClr val="FFFFFF"/>
                </a:solidFill>
              </a:defRPr>
            </a:pPr>
            <a:r>
              <a:rPr dirty="0"/>
              <a:t>Unity of Purpose </a:t>
            </a:r>
          </a:p>
          <a:p>
            <a:pPr>
              <a:defRPr sz="4400" b="1">
                <a:solidFill>
                  <a:srgbClr val="FFFFFF"/>
                </a:solidFill>
              </a:defRPr>
            </a:pPr>
            <a:r>
              <a:rPr dirty="0"/>
              <a:t>and Efficiency</a:t>
            </a:r>
          </a:p>
        </p:txBody>
      </p:sp>
      <p:sp>
        <p:nvSpPr>
          <p:cNvPr id="223" name="TextBox 4"/>
          <p:cNvSpPr txBox="1"/>
          <p:nvPr/>
        </p:nvSpPr>
        <p:spPr>
          <a:xfrm>
            <a:off x="934949" y="3891336"/>
            <a:ext cx="4627474" cy="2503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2900" indent="-342900">
              <a:spcBef>
                <a:spcPts val="1000"/>
              </a:spcBef>
              <a:buSzPct val="100000"/>
              <a:buFont typeface="Arial"/>
              <a:buChar char="•"/>
              <a:defRPr sz="2000" i="1">
                <a:solidFill>
                  <a:srgbClr val="FFFFFF"/>
                </a:solidFill>
              </a:defRPr>
            </a:pPr>
            <a:r>
              <a:rPr sz="2800" dirty="0"/>
              <a:t>No family can thrive if there isn’t unity of pockets</a:t>
            </a:r>
            <a:endParaRPr lang="pt-BR" sz="2800" dirty="0"/>
          </a:p>
          <a:p>
            <a:pPr marL="342900" indent="-342900">
              <a:spcBef>
                <a:spcPts val="1000"/>
              </a:spcBef>
              <a:buSzPct val="100000"/>
              <a:buFont typeface="Arial"/>
              <a:buChar char="•"/>
              <a:defRPr sz="2000" i="1">
                <a:solidFill>
                  <a:srgbClr val="FFFFFF"/>
                </a:solidFill>
              </a:defRPr>
            </a:pPr>
            <a:endParaRPr sz="2800" dirty="0"/>
          </a:p>
          <a:p>
            <a:pPr marL="342900" indent="-342900">
              <a:spcBef>
                <a:spcPts val="1000"/>
              </a:spcBef>
              <a:buSzPct val="100000"/>
              <a:buFont typeface="Arial"/>
              <a:buChar char="•"/>
              <a:defRPr sz="2000" i="1">
                <a:solidFill>
                  <a:srgbClr val="FFFFFF"/>
                </a:solidFill>
              </a:defRPr>
            </a:pPr>
            <a:r>
              <a:rPr sz="2800" dirty="0"/>
              <a:t>United, we become stronger, go farther and faster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23">
                                            <p:bg/>
                                          </p:spTgt>
                                        </p:tgtEl>
                                        <p:attrNameLst>
                                          <p:attrName>style.visibility</p:attrName>
                                        </p:attrNameLst>
                                      </p:cBhvr>
                                      <p:to>
                                        <p:strVal val="visible"/>
                                      </p:to>
                                    </p:set>
                                    <p:animEffect transition="in" filter="dissolve">
                                      <p:cBhvr>
                                        <p:cTn id="7" dur="1000"/>
                                        <p:tgtEl>
                                          <p:spTgt spid="223">
                                            <p:bg/>
                                          </p:spTgt>
                                        </p:tgtEl>
                                      </p:cBhvr>
                                    </p:animEffect>
                                  </p:childTnLst>
                                </p:cTn>
                              </p:par>
                              <p:par>
                                <p:cTn id="8" presetID="9" presetClass="entr" presetSubtype="0" fill="hold" grpId="1" nodeType="withEffect">
                                  <p:stCondLst>
                                    <p:cond delay="0"/>
                                  </p:stCondLst>
                                  <p:iterate>
                                    <p:tmAbs val="0"/>
                                  </p:iterate>
                                  <p:childTnLst>
                                    <p:set>
                                      <p:cBhvr>
                                        <p:cTn id="9" fill="hold"/>
                                        <p:tgtEl>
                                          <p:spTgt spid="223">
                                            <p:txEl>
                                              <p:pRg st="0" end="0"/>
                                            </p:txEl>
                                          </p:spTgt>
                                        </p:tgtEl>
                                        <p:attrNameLst>
                                          <p:attrName>style.visibility</p:attrName>
                                        </p:attrNameLst>
                                      </p:cBhvr>
                                      <p:to>
                                        <p:strVal val="visible"/>
                                      </p:to>
                                    </p:set>
                                    <p:animEffect transition="in" filter="dissolve">
                                      <p:cBhvr>
                                        <p:cTn id="10" dur="1000"/>
                                        <p:tgtEl>
                                          <p:spTgt spid="2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23">
                                            <p:txEl>
                                              <p:pRg st="2" end="2"/>
                                            </p:txEl>
                                          </p:spTgt>
                                        </p:tgtEl>
                                        <p:attrNameLst>
                                          <p:attrName>style.visibility</p:attrName>
                                        </p:attrNameLst>
                                      </p:cBhvr>
                                      <p:to>
                                        <p:strVal val="visible"/>
                                      </p:to>
                                    </p:set>
                                    <p:animEffect transition="in" filter="dissolve">
                                      <p:cBhvr>
                                        <p:cTn id="15" dur="1000"/>
                                        <p:tgtEl>
                                          <p:spTgt spid="2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1" build="p" bldLvl="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business-partner-fighting-while-they-are-meeting-PYS2FJ8.jpg" descr="business-partner-fighting-while-they-are-meeting-PYS2FJ8.jpg"/>
          <p:cNvPicPr>
            <a:picLocks noChangeAspect="1"/>
          </p:cNvPicPr>
          <p:nvPr/>
        </p:nvPicPr>
        <p:blipFill>
          <a:blip r:embed="rId2"/>
          <a:srcRect t="8138" b="8138"/>
          <a:stretch>
            <a:fillRect/>
          </a:stretch>
        </p:blipFill>
        <p:spPr>
          <a:xfrm flipH="1">
            <a:off x="373290" y="-26816"/>
            <a:ext cx="11841502" cy="6911632"/>
          </a:xfrm>
          <a:prstGeom prst="rect">
            <a:avLst/>
          </a:prstGeom>
          <a:ln w="12700">
            <a:miter lim="400000"/>
          </a:ln>
        </p:spPr>
      </p:pic>
      <p:sp>
        <p:nvSpPr>
          <p:cNvPr id="226" name="Rectangle"/>
          <p:cNvSpPr/>
          <p:nvPr/>
        </p:nvSpPr>
        <p:spPr>
          <a:xfrm>
            <a:off x="321232" y="-28526"/>
            <a:ext cx="11879868" cy="6915052"/>
          </a:xfrm>
          <a:prstGeom prst="rect">
            <a:avLst/>
          </a:prstGeom>
          <a:solidFill>
            <a:srgbClr val="000000">
              <a:alpha val="39226"/>
            </a:srgbClr>
          </a:solidFill>
          <a:ln w="12700">
            <a:miter lim="400000"/>
          </a:ln>
        </p:spPr>
        <p:txBody>
          <a:bodyPr lIns="45719" rIns="45719" anchor="ctr"/>
          <a:lstStyle/>
          <a:p>
            <a:endParaRPr/>
          </a:p>
        </p:txBody>
      </p:sp>
      <p:pic>
        <p:nvPicPr>
          <p:cNvPr id="227" name="Picture 2" descr="Picture 2"/>
          <p:cNvPicPr>
            <a:picLocks noChangeAspect="1"/>
          </p:cNvPicPr>
          <p:nvPr/>
        </p:nvPicPr>
        <p:blipFill>
          <a:blip r:embed="rId3"/>
          <a:srcRect r="96890"/>
          <a:stretch>
            <a:fillRect/>
          </a:stretch>
        </p:blipFill>
        <p:spPr>
          <a:xfrm>
            <a:off x="0" y="0"/>
            <a:ext cx="379148" cy="6858000"/>
          </a:xfrm>
          <a:prstGeom prst="rect">
            <a:avLst/>
          </a:prstGeom>
          <a:ln w="12700">
            <a:miter lim="400000"/>
          </a:ln>
        </p:spPr>
      </p:pic>
      <p:sp>
        <p:nvSpPr>
          <p:cNvPr id="229" name="TextBox 4"/>
          <p:cNvSpPr txBox="1"/>
          <p:nvPr/>
        </p:nvSpPr>
        <p:spPr>
          <a:xfrm>
            <a:off x="868999" y="4055834"/>
            <a:ext cx="4931596" cy="138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rPr sz="2800" dirty="0"/>
              <a:t>Competition for funds generates a congregational</a:t>
            </a:r>
            <a:r>
              <a:rPr lang="pt-BR" sz="2800" dirty="0" err="1"/>
              <a:t>ist</a:t>
            </a:r>
            <a:r>
              <a:rPr sz="2800" dirty="0"/>
              <a:t> trend.</a:t>
            </a:r>
          </a:p>
        </p:txBody>
      </p:sp>
      <p:pic>
        <p:nvPicPr>
          <p:cNvPr id="230" name="adventist-symbol-circle--white.png" descr="adventist-symbol-circle--white.png"/>
          <p:cNvPicPr>
            <a:picLocks noChangeAspect="1"/>
          </p:cNvPicPr>
          <p:nvPr/>
        </p:nvPicPr>
        <p:blipFill>
          <a:blip r:embed="rId4"/>
          <a:stretch>
            <a:fillRect/>
          </a:stretch>
        </p:blipFill>
        <p:spPr>
          <a:xfrm>
            <a:off x="10877913" y="5798806"/>
            <a:ext cx="869356" cy="869356"/>
          </a:xfrm>
          <a:prstGeom prst="rect">
            <a:avLst/>
          </a:prstGeom>
          <a:ln w="12700">
            <a:miter lim="400000"/>
          </a:ln>
        </p:spPr>
      </p:pic>
      <p:sp>
        <p:nvSpPr>
          <p:cNvPr id="8" name="TextBox 3">
            <a:extLst>
              <a:ext uri="{FF2B5EF4-FFF2-40B4-BE49-F238E27FC236}">
                <a16:creationId xmlns:a16="http://schemas.microsoft.com/office/drawing/2014/main" id="{6911C79D-E24A-4145-9792-112380D9A1E3}"/>
              </a:ext>
            </a:extLst>
          </p:cNvPr>
          <p:cNvSpPr txBox="1"/>
          <p:nvPr/>
        </p:nvSpPr>
        <p:spPr>
          <a:xfrm>
            <a:off x="868999" y="540189"/>
            <a:ext cx="5063491" cy="2682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rPr dirty="0"/>
              <a:t>4. Avoids </a:t>
            </a:r>
          </a:p>
          <a:p>
            <a:pPr>
              <a:defRPr sz="4400" b="1">
                <a:solidFill>
                  <a:srgbClr val="FFFFFF"/>
                </a:solidFill>
              </a:defRPr>
            </a:pPr>
            <a:r>
              <a:rPr dirty="0"/>
              <a:t>Congregationalism </a:t>
            </a:r>
          </a:p>
          <a:p>
            <a:pPr>
              <a:defRPr sz="4400" b="1">
                <a:solidFill>
                  <a:srgbClr val="FFFFFF"/>
                </a:solidFill>
              </a:defRPr>
            </a:pPr>
            <a:r>
              <a:rPr dirty="0"/>
              <a:t>and Institutional </a:t>
            </a:r>
          </a:p>
          <a:p>
            <a:pPr>
              <a:defRPr sz="4400" b="1">
                <a:solidFill>
                  <a:srgbClr val="FFFFFF"/>
                </a:solidFill>
              </a:defRPr>
            </a:pPr>
            <a:r>
              <a:rPr dirty="0"/>
              <a:t>Selfishness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29">
                                            <p:bg/>
                                          </p:spTgt>
                                        </p:tgtEl>
                                        <p:attrNameLst>
                                          <p:attrName>style.visibility</p:attrName>
                                        </p:attrNameLst>
                                      </p:cBhvr>
                                      <p:to>
                                        <p:strVal val="visible"/>
                                      </p:to>
                                    </p:set>
                                    <p:animEffect transition="in" filter="dissolve">
                                      <p:cBhvr>
                                        <p:cTn id="7" dur="200"/>
                                        <p:tgtEl>
                                          <p:spTgt spid="229">
                                            <p:bg/>
                                          </p:spTgt>
                                        </p:tgtEl>
                                      </p:cBhvr>
                                    </p:animEffect>
                                  </p:childTnLst>
                                </p:cTn>
                              </p:par>
                              <p:par>
                                <p:cTn id="8" presetID="9" presetClass="entr" presetSubtype="0" fill="hold" grpId="1" nodeType="withEffect">
                                  <p:stCondLst>
                                    <p:cond delay="0"/>
                                  </p:stCondLst>
                                  <p:iterate>
                                    <p:tmAbs val="0"/>
                                  </p:iterate>
                                  <p:childTnLst>
                                    <p:set>
                                      <p:cBhvr>
                                        <p:cTn id="9" fill="hold"/>
                                        <p:tgtEl>
                                          <p:spTgt spid="229">
                                            <p:txEl>
                                              <p:pRg st="0" end="0"/>
                                            </p:txEl>
                                          </p:spTgt>
                                        </p:tgtEl>
                                        <p:attrNameLst>
                                          <p:attrName>style.visibility</p:attrName>
                                        </p:attrNameLst>
                                      </p:cBhvr>
                                      <p:to>
                                        <p:strVal val="visible"/>
                                      </p:to>
                                    </p:set>
                                    <p:animEffect transition="in" filter="dissolve">
                                      <p:cBhvr>
                                        <p:cTn id="10" dur="200"/>
                                        <p:tgtEl>
                                          <p:spTgt spid="2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1" build="p" bldLvl="5"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business-partner-fighting-while-they-are-meeting-PYS2FJ8.jpg" descr="business-partner-fighting-while-they-are-meeting-PYS2FJ8.jpg"/>
          <p:cNvPicPr>
            <a:picLocks noChangeAspect="1"/>
          </p:cNvPicPr>
          <p:nvPr/>
        </p:nvPicPr>
        <p:blipFill>
          <a:blip r:embed="rId2"/>
          <a:srcRect t="8138" b="8138"/>
          <a:stretch>
            <a:fillRect/>
          </a:stretch>
        </p:blipFill>
        <p:spPr>
          <a:xfrm flipH="1">
            <a:off x="373290" y="-26816"/>
            <a:ext cx="11841502" cy="6911632"/>
          </a:xfrm>
          <a:prstGeom prst="rect">
            <a:avLst/>
          </a:prstGeom>
          <a:ln w="12700">
            <a:miter lim="400000"/>
          </a:ln>
        </p:spPr>
      </p:pic>
      <p:sp>
        <p:nvSpPr>
          <p:cNvPr id="226" name="Rectangle"/>
          <p:cNvSpPr/>
          <p:nvPr/>
        </p:nvSpPr>
        <p:spPr>
          <a:xfrm>
            <a:off x="321232" y="-28526"/>
            <a:ext cx="11879868" cy="6915052"/>
          </a:xfrm>
          <a:prstGeom prst="rect">
            <a:avLst/>
          </a:prstGeom>
          <a:solidFill>
            <a:srgbClr val="000000">
              <a:alpha val="39226"/>
            </a:srgbClr>
          </a:solidFill>
          <a:ln w="12700">
            <a:miter lim="400000"/>
          </a:ln>
        </p:spPr>
        <p:txBody>
          <a:bodyPr lIns="45719" rIns="45719" anchor="ctr"/>
          <a:lstStyle/>
          <a:p>
            <a:endParaRPr/>
          </a:p>
        </p:txBody>
      </p:sp>
      <p:pic>
        <p:nvPicPr>
          <p:cNvPr id="227" name="Picture 2" descr="Picture 2"/>
          <p:cNvPicPr>
            <a:picLocks noChangeAspect="1"/>
          </p:cNvPicPr>
          <p:nvPr/>
        </p:nvPicPr>
        <p:blipFill>
          <a:blip r:embed="rId3"/>
          <a:srcRect r="96890"/>
          <a:stretch>
            <a:fillRect/>
          </a:stretch>
        </p:blipFill>
        <p:spPr>
          <a:xfrm>
            <a:off x="0" y="0"/>
            <a:ext cx="379148" cy="6858000"/>
          </a:xfrm>
          <a:prstGeom prst="rect">
            <a:avLst/>
          </a:prstGeom>
          <a:ln w="12700">
            <a:miter lim="400000"/>
          </a:ln>
        </p:spPr>
      </p:pic>
      <p:sp>
        <p:nvSpPr>
          <p:cNvPr id="228" name="TextBox 3"/>
          <p:cNvSpPr txBox="1"/>
          <p:nvPr/>
        </p:nvSpPr>
        <p:spPr>
          <a:xfrm>
            <a:off x="868999" y="540189"/>
            <a:ext cx="5063491" cy="2682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rPr dirty="0"/>
              <a:t>4. Avoids </a:t>
            </a:r>
          </a:p>
          <a:p>
            <a:pPr>
              <a:defRPr sz="4400" b="1">
                <a:solidFill>
                  <a:srgbClr val="FFFFFF"/>
                </a:solidFill>
              </a:defRPr>
            </a:pPr>
            <a:r>
              <a:rPr dirty="0"/>
              <a:t>Congregationalism </a:t>
            </a:r>
          </a:p>
          <a:p>
            <a:pPr>
              <a:defRPr sz="4400" b="1">
                <a:solidFill>
                  <a:srgbClr val="FFFFFF"/>
                </a:solidFill>
              </a:defRPr>
            </a:pPr>
            <a:r>
              <a:rPr dirty="0"/>
              <a:t>and Institutional </a:t>
            </a:r>
          </a:p>
          <a:p>
            <a:pPr>
              <a:defRPr sz="4400" b="1">
                <a:solidFill>
                  <a:srgbClr val="FFFFFF"/>
                </a:solidFill>
              </a:defRPr>
            </a:pPr>
            <a:r>
              <a:rPr dirty="0"/>
              <a:t>Selfishness </a:t>
            </a:r>
          </a:p>
        </p:txBody>
      </p:sp>
      <p:sp>
        <p:nvSpPr>
          <p:cNvPr id="229" name="TextBox 4"/>
          <p:cNvSpPr txBox="1"/>
          <p:nvPr/>
        </p:nvSpPr>
        <p:spPr>
          <a:xfrm>
            <a:off x="700380" y="3586554"/>
            <a:ext cx="6235186" cy="2934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2900" indent="-342900">
              <a:spcBef>
                <a:spcPts val="1000"/>
              </a:spcBef>
              <a:buSzPct val="100000"/>
              <a:buFont typeface="Arial"/>
              <a:buChar char="•"/>
              <a:defRPr sz="2000" i="1">
                <a:solidFill>
                  <a:srgbClr val="FFFFFF"/>
                </a:solidFill>
              </a:defRPr>
            </a:pPr>
            <a:r>
              <a:rPr sz="2800" dirty="0"/>
              <a:t>It is the struggle of the </a:t>
            </a:r>
            <a:r>
              <a:rPr lang="pt-BR" sz="2800" dirty="0" err="1"/>
              <a:t>institutions</a:t>
            </a:r>
            <a:r>
              <a:rPr lang="pt-BR" sz="2800" dirty="0"/>
              <a:t>/</a:t>
            </a:r>
            <a:r>
              <a:rPr lang="pt-BR" sz="2800" dirty="0" err="1"/>
              <a:t>ministries</a:t>
            </a:r>
            <a:r>
              <a:rPr sz="2800" dirty="0"/>
              <a:t> and the survival of the fittest.</a:t>
            </a:r>
            <a:endParaRPr lang="pt-BR" sz="2800" dirty="0"/>
          </a:p>
          <a:p>
            <a:pPr marL="342900" indent="-342900">
              <a:spcBef>
                <a:spcPts val="1000"/>
              </a:spcBef>
              <a:buSzPct val="100000"/>
              <a:buFont typeface="Arial"/>
              <a:buChar char="•"/>
              <a:defRPr sz="2000" i="1">
                <a:solidFill>
                  <a:srgbClr val="FFFFFF"/>
                </a:solidFill>
              </a:defRPr>
            </a:pPr>
            <a:endParaRPr sz="2800" dirty="0"/>
          </a:p>
          <a:p>
            <a:pPr marL="342900" indent="-342900">
              <a:spcBef>
                <a:spcPts val="1000"/>
              </a:spcBef>
              <a:buSzPct val="100000"/>
              <a:buFont typeface="Arial"/>
              <a:buChar char="•"/>
              <a:defRPr sz="2000" i="1">
                <a:solidFill>
                  <a:srgbClr val="FFFFFF"/>
                </a:solidFill>
              </a:defRPr>
            </a:pPr>
            <a:r>
              <a:rPr sz="2800" dirty="0"/>
              <a:t>If the local church is depleted, all other ministries will lose their meaning.</a:t>
            </a:r>
          </a:p>
        </p:txBody>
      </p:sp>
      <p:pic>
        <p:nvPicPr>
          <p:cNvPr id="230" name="adventist-symbol-circle--white.png" descr="adventist-symbol-circle--white.png"/>
          <p:cNvPicPr>
            <a:picLocks noChangeAspect="1"/>
          </p:cNvPicPr>
          <p:nvPr/>
        </p:nvPicPr>
        <p:blipFill>
          <a:blip r:embed="rId4"/>
          <a:stretch>
            <a:fillRect/>
          </a:stretch>
        </p:blipFill>
        <p:spPr>
          <a:xfrm>
            <a:off x="10877913" y="5798806"/>
            <a:ext cx="869356" cy="869356"/>
          </a:xfrm>
          <a:prstGeom prst="rect">
            <a:avLst/>
          </a:prstGeom>
          <a:ln w="12700">
            <a:miter lim="400000"/>
          </a:ln>
        </p:spPr>
      </p:pic>
    </p:spTree>
    <p:extLst>
      <p:ext uri="{BB962C8B-B14F-4D97-AF65-F5344CB8AC3E}">
        <p14:creationId xmlns:p14="http://schemas.microsoft.com/office/powerpoint/2010/main" val="106493641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29">
                                            <p:bg/>
                                          </p:spTgt>
                                        </p:tgtEl>
                                        <p:attrNameLst>
                                          <p:attrName>style.visibility</p:attrName>
                                        </p:attrNameLst>
                                      </p:cBhvr>
                                      <p:to>
                                        <p:strVal val="visible"/>
                                      </p:to>
                                    </p:set>
                                    <p:animEffect transition="in" filter="dissolve">
                                      <p:cBhvr>
                                        <p:cTn id="7" dur="200"/>
                                        <p:tgtEl>
                                          <p:spTgt spid="229">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229">
                                            <p:txEl>
                                              <p:pRg st="0" end="0"/>
                                            </p:txEl>
                                          </p:spTgt>
                                        </p:tgtEl>
                                        <p:attrNameLst>
                                          <p:attrName>style.visibility</p:attrName>
                                        </p:attrNameLst>
                                      </p:cBhvr>
                                      <p:to>
                                        <p:strVal val="visible"/>
                                      </p:to>
                                    </p:set>
                                    <p:animEffect transition="in" filter="dissolve">
                                      <p:cBhvr>
                                        <p:cTn id="12" dur="200"/>
                                        <p:tgtEl>
                                          <p:spTgt spid="22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229">
                                            <p:txEl>
                                              <p:pRg st="2" end="2"/>
                                            </p:txEl>
                                          </p:spTgt>
                                        </p:tgtEl>
                                        <p:attrNameLst>
                                          <p:attrName>style.visibility</p:attrName>
                                        </p:attrNameLst>
                                      </p:cBhvr>
                                      <p:to>
                                        <p:strVal val="visible"/>
                                      </p:to>
                                    </p:set>
                                    <p:animEffect transition="in" filter="dissolve">
                                      <p:cBhvr>
                                        <p:cTn id="17" dur="200"/>
                                        <p:tgtEl>
                                          <p:spTgt spid="2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build="p" bldLvl="5"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6" name="Group"/>
          <p:cNvGrpSpPr/>
          <p:nvPr/>
        </p:nvGrpSpPr>
        <p:grpSpPr>
          <a:xfrm>
            <a:off x="-59267" y="-28526"/>
            <a:ext cx="12310534" cy="6915052"/>
            <a:chOff x="0" y="0"/>
            <a:chExt cx="12310533" cy="6915050"/>
          </a:xfrm>
        </p:grpSpPr>
        <p:pic>
          <p:nvPicPr>
            <p:cNvPr id="232" name="Why-send-missionaries-to-Africa.jpg" descr="Why-send-missionaries-to-Africa.jpg"/>
            <p:cNvPicPr>
              <a:picLocks noChangeAspect="1"/>
            </p:cNvPicPr>
            <p:nvPr/>
          </p:nvPicPr>
          <p:blipFill>
            <a:blip r:embed="rId2"/>
            <a:stretch>
              <a:fillRect/>
            </a:stretch>
          </p:blipFill>
          <p:spPr>
            <a:xfrm flipH="1">
              <a:off x="118533" y="28525"/>
              <a:ext cx="12192001" cy="6858001"/>
            </a:xfrm>
            <a:prstGeom prst="rect">
              <a:avLst/>
            </a:prstGeom>
            <a:ln w="12700" cap="flat">
              <a:noFill/>
              <a:miter lim="400000"/>
            </a:ln>
            <a:effectLst/>
          </p:spPr>
        </p:pic>
        <p:sp>
          <p:nvSpPr>
            <p:cNvPr id="233" name="Rectangle"/>
            <p:cNvSpPr/>
            <p:nvPr/>
          </p:nvSpPr>
          <p:spPr>
            <a:xfrm>
              <a:off x="156066" y="0"/>
              <a:ext cx="12110188" cy="6915051"/>
            </a:xfrm>
            <a:prstGeom prst="rect">
              <a:avLst/>
            </a:prstGeom>
            <a:solidFill>
              <a:srgbClr val="000000">
                <a:alpha val="53860"/>
              </a:srgbClr>
            </a:solidFill>
            <a:ln w="12700" cap="flat">
              <a:noFill/>
              <a:miter lim="400000"/>
            </a:ln>
            <a:effectLst/>
          </p:spPr>
          <p:txBody>
            <a:bodyPr wrap="square" lIns="45719" tIns="45719" rIns="45719" bIns="45719" numCol="1" anchor="ctr">
              <a:noAutofit/>
            </a:bodyPr>
            <a:lstStyle/>
            <a:p>
              <a:endParaRPr/>
            </a:p>
          </p:txBody>
        </p:sp>
        <p:pic>
          <p:nvPicPr>
            <p:cNvPr id="234" name="Picture 2" descr="Picture 2"/>
            <p:cNvPicPr>
              <a:picLocks noChangeAspect="1"/>
            </p:cNvPicPr>
            <p:nvPr/>
          </p:nvPicPr>
          <p:blipFill>
            <a:blip r:embed="rId3"/>
            <a:srcRect r="96820"/>
            <a:stretch>
              <a:fillRect/>
            </a:stretch>
          </p:blipFill>
          <p:spPr>
            <a:xfrm>
              <a:off x="0" y="28525"/>
              <a:ext cx="387615" cy="6858001"/>
            </a:xfrm>
            <a:prstGeom prst="rect">
              <a:avLst/>
            </a:prstGeom>
            <a:ln w="12700" cap="flat">
              <a:noFill/>
              <a:miter lim="400000"/>
            </a:ln>
            <a:effectLst/>
          </p:spPr>
        </p:pic>
        <p:pic>
          <p:nvPicPr>
            <p:cNvPr id="235" name="adventist-symbol-circle--white.png" descr="adventist-symbol-circle--white.png"/>
            <p:cNvPicPr>
              <a:picLocks noChangeAspect="1"/>
            </p:cNvPicPr>
            <p:nvPr/>
          </p:nvPicPr>
          <p:blipFill>
            <a:blip r:embed="rId4"/>
            <a:stretch>
              <a:fillRect/>
            </a:stretch>
          </p:blipFill>
          <p:spPr>
            <a:xfrm>
              <a:off x="10877913" y="5827332"/>
              <a:ext cx="869356" cy="869356"/>
            </a:xfrm>
            <a:prstGeom prst="rect">
              <a:avLst/>
            </a:prstGeom>
            <a:ln w="12700" cap="flat">
              <a:noFill/>
              <a:miter lim="400000"/>
            </a:ln>
            <a:effectLst/>
          </p:spPr>
        </p:pic>
      </p:grpSp>
      <p:sp>
        <p:nvSpPr>
          <p:cNvPr id="237" name="TextBox 3"/>
          <p:cNvSpPr txBox="1"/>
          <p:nvPr/>
        </p:nvSpPr>
        <p:spPr>
          <a:xfrm>
            <a:off x="891717" y="1512140"/>
            <a:ext cx="5204283"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rPr dirty="0"/>
              <a:t>5. It Follows the </a:t>
            </a:r>
          </a:p>
          <a:p>
            <a:pPr>
              <a:defRPr sz="4400" b="1">
                <a:solidFill>
                  <a:srgbClr val="FFFFFF"/>
                </a:solidFill>
              </a:defRPr>
            </a:pPr>
            <a:r>
              <a:rPr dirty="0"/>
              <a:t>“Reflex Influence” </a:t>
            </a:r>
          </a:p>
          <a:p>
            <a:pPr>
              <a:defRPr sz="4400" b="1">
                <a:solidFill>
                  <a:srgbClr val="FFFFFF"/>
                </a:solidFill>
              </a:defRPr>
            </a:pPr>
            <a:r>
              <a:rPr dirty="0"/>
              <a:t>principle (GW, 465)</a:t>
            </a:r>
          </a:p>
        </p:txBody>
      </p:sp>
      <p:sp>
        <p:nvSpPr>
          <p:cNvPr id="238" name="TextBox 4"/>
          <p:cNvSpPr txBox="1"/>
          <p:nvPr/>
        </p:nvSpPr>
        <p:spPr>
          <a:xfrm>
            <a:off x="891717" y="3928482"/>
            <a:ext cx="3411022"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buSzPct val="100000"/>
              <a:buFont typeface="Arial"/>
              <a:buChar char="•"/>
              <a:defRPr sz="2000" i="1">
                <a:solidFill>
                  <a:srgbClr val="FFFFFF"/>
                </a:solidFill>
              </a:defRPr>
            </a:lvl1pPr>
          </a:lstStyle>
          <a:p>
            <a:pPr marL="0" indent="0">
              <a:buNone/>
            </a:pPr>
            <a:r>
              <a:rPr dirty="0"/>
              <a:t>The more invested there, the more development here</a:t>
            </a:r>
          </a:p>
        </p:txBody>
      </p:sp>
      <p:sp>
        <p:nvSpPr>
          <p:cNvPr id="9" name="TextBox 4">
            <a:extLst>
              <a:ext uri="{FF2B5EF4-FFF2-40B4-BE49-F238E27FC236}">
                <a16:creationId xmlns:a16="http://schemas.microsoft.com/office/drawing/2014/main" id="{91890C73-484E-EA49-B0E1-C208BF31F292}"/>
              </a:ext>
            </a:extLst>
          </p:cNvPr>
          <p:cNvSpPr txBox="1"/>
          <p:nvPr/>
        </p:nvSpPr>
        <p:spPr>
          <a:xfrm>
            <a:off x="1218756" y="4729172"/>
            <a:ext cx="8709483"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marL="342900" indent="-342900">
              <a:buSzPct val="100000"/>
              <a:buFont typeface="Arial"/>
              <a:buChar char="•"/>
              <a:defRPr sz="2000" i="1">
                <a:solidFill>
                  <a:srgbClr val="FFFFFF"/>
                </a:solidFill>
              </a:defRPr>
            </a:lvl1pPr>
          </a:lstStyle>
          <a:p>
            <a:pPr marL="0" indent="0" algn="ctr">
              <a:buNone/>
            </a:pPr>
            <a:r>
              <a:rPr lang="en-GB" sz="2400" dirty="0"/>
              <a:t>“To show a liberal, self-denying spirit for the success of foreign missions is a </a:t>
            </a:r>
            <a:r>
              <a:rPr lang="en-GB" sz="2400" b="1" dirty="0"/>
              <a:t>sure way </a:t>
            </a:r>
            <a:r>
              <a:rPr lang="en-GB" sz="2400" dirty="0"/>
              <a:t>to advance home missionary work; for the</a:t>
            </a:r>
            <a:r>
              <a:rPr lang="en-GB" sz="2400" b="1" dirty="0"/>
              <a:t> prosperity of the home work depends largely</a:t>
            </a:r>
            <a:r>
              <a:rPr lang="en-GB" sz="2400" dirty="0"/>
              <a:t>, under God, upon the reflex influence of the evangelical work done in countries afar off. </a:t>
            </a:r>
            <a:r>
              <a:rPr lang="is-IS" sz="2400" dirty="0"/>
              <a:t>…” </a:t>
            </a:r>
            <a:r>
              <a:rPr lang="en-GB" sz="2400" dirty="0"/>
              <a:t>GW, 465</a:t>
            </a:r>
            <a:endParaRPr lang="pt-BR" sz="2400" dirty="0">
              <a:latin typeface="Calibri" pitchFamily="34" charset="0"/>
              <a:cs typeface="Calibri"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38"/>
                                        </p:tgtEl>
                                        <p:attrNameLst>
                                          <p:attrName>style.visibility</p:attrName>
                                        </p:attrNameLst>
                                      </p:cBhvr>
                                      <p:to>
                                        <p:strVal val="visible"/>
                                      </p:to>
                                    </p:set>
                                    <p:animEffect transition="in" filter="dissolve">
                                      <p:cBhvr>
                                        <p:cTn id="7" dur="200"/>
                                        <p:tgtEl>
                                          <p:spTgt spid="23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9"/>
                                        </p:tgtEl>
                                        <p:attrNameLst>
                                          <p:attrName>style.visibility</p:attrName>
                                        </p:attrNameLst>
                                      </p:cBhvr>
                                      <p:to>
                                        <p:strVal val="visible"/>
                                      </p:to>
                                    </p:set>
                                    <p:animEffect transition="in" filter="dissolve">
                                      <p:cBhvr>
                                        <p:cTn id="12"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1" animBg="1" advAuto="0"/>
      <p:bldP spid="9"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41" name="TextBox 3"/>
          <p:cNvSpPr txBox="1"/>
          <p:nvPr/>
        </p:nvSpPr>
        <p:spPr>
          <a:xfrm>
            <a:off x="934947" y="1234408"/>
            <a:ext cx="5548621"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6. Provides Strong </a:t>
            </a:r>
          </a:p>
          <a:p>
            <a:pPr>
              <a:defRPr sz="4400" b="1">
                <a:solidFill>
                  <a:srgbClr val="FFFFFF"/>
                </a:solidFill>
              </a:defRPr>
            </a:pPr>
            <a:r>
              <a:t>Focus on Supporting </a:t>
            </a:r>
          </a:p>
          <a:p>
            <a:pPr>
              <a:defRPr sz="4400" b="1">
                <a:solidFill>
                  <a:srgbClr val="FFFFFF"/>
                </a:solidFill>
              </a:defRPr>
            </a:pPr>
            <a:r>
              <a:t>the Local Church</a:t>
            </a:r>
          </a:p>
        </p:txBody>
      </p:sp>
      <p:sp>
        <p:nvSpPr>
          <p:cNvPr id="242" name="TextBox 4"/>
          <p:cNvSpPr txBox="1"/>
          <p:nvPr/>
        </p:nvSpPr>
        <p:spPr>
          <a:xfrm>
            <a:off x="934947" y="3665306"/>
            <a:ext cx="4674744" cy="1805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t>It is the most important entity of the SDA structure.</a:t>
            </a:r>
          </a:p>
          <a:p>
            <a:pPr marL="342900" indent="-342900">
              <a:spcBef>
                <a:spcPts val="1000"/>
              </a:spcBef>
              <a:buSzPct val="100000"/>
              <a:buFont typeface="Arial"/>
              <a:buChar char="•"/>
              <a:defRPr sz="2000" i="1">
                <a:solidFill>
                  <a:srgbClr val="FFFFFF"/>
                </a:solidFill>
              </a:defRPr>
            </a:pPr>
            <a:r>
              <a:t>It is where new members are generated</a:t>
            </a:r>
          </a:p>
          <a:p>
            <a:pPr marL="342900" indent="-342900">
              <a:spcBef>
                <a:spcPts val="1000"/>
              </a:spcBef>
              <a:buSzPct val="100000"/>
              <a:buFont typeface="Arial"/>
              <a:buChar char="•"/>
              <a:defRPr sz="2000" i="1">
                <a:solidFill>
                  <a:srgbClr val="FFFFFF"/>
                </a:solidFill>
              </a:defRPr>
            </a:pPr>
            <a:r>
              <a:t>50-60% of the non-assigned offerings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42">
                                            <p:bg/>
                                          </p:spTgt>
                                        </p:tgtEl>
                                        <p:attrNameLst>
                                          <p:attrName>style.visibility</p:attrName>
                                        </p:attrNameLst>
                                      </p:cBhvr>
                                      <p:to>
                                        <p:strVal val="visible"/>
                                      </p:to>
                                    </p:set>
                                    <p:animEffect transition="in" filter="dissolve">
                                      <p:cBhvr>
                                        <p:cTn id="7" dur="200"/>
                                        <p:tgtEl>
                                          <p:spTgt spid="242">
                                            <p:bg/>
                                          </p:spTgt>
                                        </p:tgtEl>
                                      </p:cBhvr>
                                    </p:animEffect>
                                  </p:childTnLst>
                                </p:cTn>
                              </p:par>
                              <p:par>
                                <p:cTn id="8" presetID="9" presetClass="entr" presetSubtype="0" fill="hold" grpId="1" nodeType="withEffect">
                                  <p:stCondLst>
                                    <p:cond delay="0"/>
                                  </p:stCondLst>
                                  <p:iterate>
                                    <p:tmAbs val="0"/>
                                  </p:iterate>
                                  <p:childTnLst>
                                    <p:set>
                                      <p:cBhvr>
                                        <p:cTn id="9" fill="hold"/>
                                        <p:tgtEl>
                                          <p:spTgt spid="242">
                                            <p:txEl>
                                              <p:pRg st="0" end="0"/>
                                            </p:txEl>
                                          </p:spTgt>
                                        </p:tgtEl>
                                        <p:attrNameLst>
                                          <p:attrName>style.visibility</p:attrName>
                                        </p:attrNameLst>
                                      </p:cBhvr>
                                      <p:to>
                                        <p:strVal val="visible"/>
                                      </p:to>
                                    </p:set>
                                    <p:animEffect transition="in" filter="dissolve">
                                      <p:cBhvr>
                                        <p:cTn id="10" dur="200"/>
                                        <p:tgtEl>
                                          <p:spTgt spid="24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42">
                                            <p:txEl>
                                              <p:pRg st="1" end="1"/>
                                            </p:txEl>
                                          </p:spTgt>
                                        </p:tgtEl>
                                        <p:attrNameLst>
                                          <p:attrName>style.visibility</p:attrName>
                                        </p:attrNameLst>
                                      </p:cBhvr>
                                      <p:to>
                                        <p:strVal val="visible"/>
                                      </p:to>
                                    </p:set>
                                    <p:animEffect transition="in" filter="dissolve">
                                      <p:cBhvr>
                                        <p:cTn id="15" dur="200"/>
                                        <p:tgtEl>
                                          <p:spTgt spid="24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42">
                                            <p:txEl>
                                              <p:pRg st="2" end="2"/>
                                            </p:txEl>
                                          </p:spTgt>
                                        </p:tgtEl>
                                        <p:attrNameLst>
                                          <p:attrName>style.visibility</p:attrName>
                                        </p:attrNameLst>
                                      </p:cBhvr>
                                      <p:to>
                                        <p:strVal val="visible"/>
                                      </p:to>
                                    </p:set>
                                    <p:animEffect transition="in" filter="dissolve">
                                      <p:cBhvr>
                                        <p:cTn id="20" dur="200"/>
                                        <p:tgtEl>
                                          <p:spTgt spid="2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1" build="p" bldLvl="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04" name="TextBox 4"/>
          <p:cNvSpPr txBox="1"/>
          <p:nvPr/>
        </p:nvSpPr>
        <p:spPr>
          <a:xfrm>
            <a:off x="934946" y="2630694"/>
            <a:ext cx="3903271" cy="3477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i="1">
                <a:solidFill>
                  <a:srgbClr val="FFFFFF"/>
                </a:solidFill>
              </a:defRPr>
            </a:lvl1pPr>
          </a:lstStyle>
          <a:p>
            <a:r>
              <a:rPr sz="3200" i="0" dirty="0"/>
              <a:t>Is the Combined Offering Plan (COP) the giving system recommended, and promoted by the General Conference?” </a:t>
            </a:r>
            <a:r>
              <a:rPr sz="1400" i="0" dirty="0"/>
              <a:t>(2002 Annual Council Minutes 02-337, October 9, 2002)</a:t>
            </a:r>
            <a:endParaRPr i="0" dirty="0"/>
          </a:p>
        </p:txBody>
      </p:sp>
      <p:sp>
        <p:nvSpPr>
          <p:cNvPr id="5" name="TextBox 5">
            <a:extLst>
              <a:ext uri="{FF2B5EF4-FFF2-40B4-BE49-F238E27FC236}">
                <a16:creationId xmlns:a16="http://schemas.microsoft.com/office/drawing/2014/main" id="{DD04D4D9-17EF-294E-BF24-8BFD05E4520F}"/>
              </a:ext>
            </a:extLst>
          </p:cNvPr>
          <p:cNvSpPr txBox="1"/>
          <p:nvPr/>
        </p:nvSpPr>
        <p:spPr>
          <a:xfrm>
            <a:off x="934946" y="557824"/>
            <a:ext cx="1749836"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rPr sz="5400" dirty="0"/>
              <a:t>WHY</a:t>
            </a:r>
            <a:r>
              <a:rPr sz="8000" dirty="0"/>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4"/>
                                        </p:tgtEl>
                                        <p:attrNameLst>
                                          <p:attrName>style.visibility</p:attrName>
                                        </p:attrNameLst>
                                      </p:cBhvr>
                                      <p:to>
                                        <p:strVal val="visible"/>
                                      </p:to>
                                    </p:set>
                                    <p:animEffect transition="in" filter="dissolve">
                                      <p:cBhvr>
                                        <p:cTn id="7" dur="2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1"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45" name="TextBox 3"/>
          <p:cNvSpPr txBox="1"/>
          <p:nvPr/>
        </p:nvSpPr>
        <p:spPr>
          <a:xfrm>
            <a:off x="934947" y="1604279"/>
            <a:ext cx="4749985"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7. Provides a </a:t>
            </a:r>
          </a:p>
          <a:p>
            <a:pPr>
              <a:defRPr sz="4400" b="1">
                <a:solidFill>
                  <a:srgbClr val="FFFFFF"/>
                </a:solidFill>
              </a:defRPr>
            </a:pPr>
            <a:r>
              <a:t>Balanced Space </a:t>
            </a:r>
          </a:p>
          <a:p>
            <a:pPr>
              <a:defRPr sz="4400" b="1">
                <a:solidFill>
                  <a:srgbClr val="FFFFFF"/>
                </a:solidFill>
              </a:defRPr>
            </a:pPr>
            <a:r>
              <a:t>for Project Giving</a:t>
            </a:r>
          </a:p>
        </p:txBody>
      </p:sp>
      <p:sp>
        <p:nvSpPr>
          <p:cNvPr id="246" name="TextBox 4"/>
          <p:cNvSpPr txBox="1"/>
          <p:nvPr/>
        </p:nvSpPr>
        <p:spPr>
          <a:xfrm>
            <a:off x="934947" y="4158467"/>
            <a:ext cx="3832262" cy="967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buSzPct val="100000"/>
              <a:buFont typeface="Arial"/>
              <a:buChar char="•"/>
              <a:defRPr sz="2000" i="1">
                <a:solidFill>
                  <a:srgbClr val="FFFFFF"/>
                </a:solidFill>
              </a:defRPr>
            </a:lvl1pPr>
          </a:lstStyle>
          <a:p>
            <a:r>
              <a:t>But only above and beyond regular/systematic offering (Promise)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46">
                                            <p:bg/>
                                          </p:spTgt>
                                        </p:tgtEl>
                                        <p:attrNameLst>
                                          <p:attrName>style.visibility</p:attrName>
                                        </p:attrNameLst>
                                      </p:cBhvr>
                                      <p:to>
                                        <p:strVal val="visible"/>
                                      </p:to>
                                    </p:set>
                                    <p:animEffect transition="in" filter="dissolve">
                                      <p:cBhvr>
                                        <p:cTn id="7" dur="200"/>
                                        <p:tgtEl>
                                          <p:spTgt spid="246">
                                            <p:bg/>
                                          </p:spTgt>
                                        </p:tgtEl>
                                      </p:cBhvr>
                                    </p:animEffect>
                                  </p:childTnLst>
                                </p:cTn>
                              </p:par>
                              <p:par>
                                <p:cTn id="8" presetID="9" presetClass="entr" presetSubtype="0" fill="hold" grpId="1" nodeType="withEffect">
                                  <p:stCondLst>
                                    <p:cond delay="0"/>
                                  </p:stCondLst>
                                  <p:iterate>
                                    <p:tmAbs val="0"/>
                                  </p:iterate>
                                  <p:childTnLst>
                                    <p:set>
                                      <p:cBhvr>
                                        <p:cTn id="9" fill="hold"/>
                                        <p:tgtEl>
                                          <p:spTgt spid="246">
                                            <p:txEl>
                                              <p:pRg st="0" end="0"/>
                                            </p:txEl>
                                          </p:spTgt>
                                        </p:tgtEl>
                                        <p:attrNameLst>
                                          <p:attrName>style.visibility</p:attrName>
                                        </p:attrNameLst>
                                      </p:cBhvr>
                                      <p:to>
                                        <p:strVal val="visible"/>
                                      </p:to>
                                    </p:set>
                                    <p:animEffect transition="in" filter="dissolve">
                                      <p:cBhvr>
                                        <p:cTn id="10" dur="200"/>
                                        <p:tgtEl>
                                          <p:spTgt spid="2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1" build="p" bldLvl="5"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49" name="TextBox 3"/>
          <p:cNvSpPr txBox="1"/>
          <p:nvPr/>
        </p:nvSpPr>
        <p:spPr>
          <a:xfrm>
            <a:off x="934947" y="895362"/>
            <a:ext cx="5010558"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What the 2002 </a:t>
            </a:r>
          </a:p>
          <a:p>
            <a:pPr>
              <a:defRPr sz="4400" b="1">
                <a:solidFill>
                  <a:srgbClr val="FFFFFF"/>
                </a:solidFill>
              </a:defRPr>
            </a:pPr>
            <a:r>
              <a:t>GC Spring Meeting </a:t>
            </a:r>
          </a:p>
          <a:p>
            <a:pPr>
              <a:defRPr sz="4400" b="1">
                <a:solidFill>
                  <a:srgbClr val="FFFFFF"/>
                </a:solidFill>
              </a:defRPr>
            </a:pPr>
            <a:r>
              <a:t>Minutes stipulate: </a:t>
            </a:r>
          </a:p>
        </p:txBody>
      </p:sp>
      <p:sp>
        <p:nvSpPr>
          <p:cNvPr id="250" name="TextBox 4"/>
          <p:cNvSpPr txBox="1"/>
          <p:nvPr/>
        </p:nvSpPr>
        <p:spPr>
          <a:xfrm>
            <a:off x="934946" y="3825265"/>
            <a:ext cx="5161054"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i="1">
                <a:solidFill>
                  <a:srgbClr val="FFFFFF"/>
                </a:solidFill>
              </a:defRPr>
            </a:lvl1pPr>
          </a:lstStyle>
          <a:p>
            <a:r>
              <a:rPr dirty="0"/>
              <a:t>“… direct appeals to the Seventh-day Adventist donor base will be requested to include in their donor materials an affirmation of the donor’s prior responsibility to worship God through tithe and regular support of the Church through systematic offerings.”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50"/>
                                        </p:tgtEl>
                                        <p:attrNameLst>
                                          <p:attrName>style.visibility</p:attrName>
                                        </p:attrNameLst>
                                      </p:cBhvr>
                                      <p:to>
                                        <p:strVal val="visible"/>
                                      </p:to>
                                    </p:set>
                                    <p:animEffect transition="in" filter="dissolve">
                                      <p:cBhvr>
                                        <p:cTn id="7" dur="2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53" name="TextBox 3"/>
          <p:cNvSpPr txBox="1"/>
          <p:nvPr/>
        </p:nvSpPr>
        <p:spPr>
          <a:xfrm>
            <a:off x="934947" y="1213861"/>
            <a:ext cx="5010558"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What the 2002 </a:t>
            </a:r>
          </a:p>
          <a:p>
            <a:pPr>
              <a:defRPr sz="4400" b="1">
                <a:solidFill>
                  <a:srgbClr val="FFFFFF"/>
                </a:solidFill>
              </a:defRPr>
            </a:pPr>
            <a:r>
              <a:t>GC Spring Meeting </a:t>
            </a:r>
          </a:p>
          <a:p>
            <a:pPr>
              <a:defRPr sz="4400" b="1">
                <a:solidFill>
                  <a:srgbClr val="FFFFFF"/>
                </a:solidFill>
              </a:defRPr>
            </a:pPr>
            <a:r>
              <a:t>Minutes stipulate: </a:t>
            </a:r>
          </a:p>
        </p:txBody>
      </p:sp>
      <p:sp>
        <p:nvSpPr>
          <p:cNvPr id="254" name="TextBox 4"/>
          <p:cNvSpPr txBox="1"/>
          <p:nvPr/>
        </p:nvSpPr>
        <p:spPr>
          <a:xfrm>
            <a:off x="934946" y="3768049"/>
            <a:ext cx="4551455" cy="184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i="1">
                <a:solidFill>
                  <a:srgbClr val="FFFFFF"/>
                </a:solidFill>
              </a:defRPr>
            </a:lvl1pPr>
          </a:lstStyle>
          <a:p>
            <a:r>
              <a:t>“… such affirmation shall include a statement such as: ‘Contributions to the appeal should be above and beyond regular return of tithe and systematic offerings through your local church’”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54"/>
                                        </p:tgtEl>
                                        <p:attrNameLst>
                                          <p:attrName>style.visibility</p:attrName>
                                        </p:attrNameLst>
                                      </p:cBhvr>
                                      <p:to>
                                        <p:strVal val="visible"/>
                                      </p:to>
                                    </p:set>
                                    <p:animEffect transition="in" filter="dissolve">
                                      <p:cBhvr>
                                        <p:cTn id="7" dur="2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landscape-with-happy-girl-mountains-blue-sky-with--P5JSPM9.jpg" descr="landscape-with-happy-girl-mountains-blue-sky-with--P5JSPM9.jpg"/>
          <p:cNvPicPr>
            <a:picLocks noChangeAspect="1"/>
          </p:cNvPicPr>
          <p:nvPr/>
        </p:nvPicPr>
        <p:blipFill>
          <a:blip r:embed="rId2"/>
          <a:srcRect t="3608" b="12576"/>
          <a:stretch>
            <a:fillRect/>
          </a:stretch>
        </p:blipFill>
        <p:spPr>
          <a:xfrm flipH="1">
            <a:off x="370956" y="-17265"/>
            <a:ext cx="11862984" cy="6892430"/>
          </a:xfrm>
          <a:prstGeom prst="rect">
            <a:avLst/>
          </a:prstGeom>
          <a:ln w="12700">
            <a:miter lim="400000"/>
          </a:ln>
        </p:spPr>
      </p:pic>
      <p:pic>
        <p:nvPicPr>
          <p:cNvPr id="257" name="Picture 2" descr="Picture 2"/>
          <p:cNvPicPr>
            <a:picLocks noChangeAspect="1"/>
          </p:cNvPicPr>
          <p:nvPr/>
        </p:nvPicPr>
        <p:blipFill>
          <a:blip r:embed="rId3"/>
          <a:srcRect r="96875"/>
          <a:stretch>
            <a:fillRect/>
          </a:stretch>
        </p:blipFill>
        <p:spPr>
          <a:xfrm>
            <a:off x="0" y="0"/>
            <a:ext cx="380934" cy="6858000"/>
          </a:xfrm>
          <a:prstGeom prst="rect">
            <a:avLst/>
          </a:prstGeom>
          <a:ln w="12700">
            <a:miter lim="400000"/>
          </a:ln>
        </p:spPr>
      </p:pic>
      <p:sp>
        <p:nvSpPr>
          <p:cNvPr id="258" name="TextBox 3"/>
          <p:cNvSpPr txBox="1"/>
          <p:nvPr/>
        </p:nvSpPr>
        <p:spPr>
          <a:xfrm>
            <a:off x="934947" y="2828835"/>
            <a:ext cx="5167274" cy="115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200" b="1">
                <a:solidFill>
                  <a:srgbClr val="FFFFFF"/>
                </a:solidFill>
              </a:defRPr>
            </a:lvl1pPr>
          </a:lstStyle>
          <a:p>
            <a:r>
              <a:t>INDIVIDUAL </a:t>
            </a:r>
          </a:p>
        </p:txBody>
      </p:sp>
      <p:pic>
        <p:nvPicPr>
          <p:cNvPr id="259" name="adventist-symbol-circle--white.png" descr="adventist-symbol-circle--white.png"/>
          <p:cNvPicPr>
            <a:picLocks noChangeAspect="1"/>
          </p:cNvPicPr>
          <p:nvPr/>
        </p:nvPicPr>
        <p:blipFill>
          <a:blip r:embed="rId4"/>
          <a:stretch>
            <a:fillRect/>
          </a:stretch>
        </p:blipFill>
        <p:spPr>
          <a:xfrm>
            <a:off x="10877913" y="5798806"/>
            <a:ext cx="869356" cy="869356"/>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62" name="TextBox 4"/>
          <p:cNvSpPr txBox="1"/>
          <p:nvPr/>
        </p:nvSpPr>
        <p:spPr>
          <a:xfrm>
            <a:off x="934948" y="1850860"/>
            <a:ext cx="4032360"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742950" indent="-742950">
              <a:buSzPct val="100000"/>
              <a:buAutoNum type="arabicPeriod"/>
              <a:defRPr sz="4400" b="1">
                <a:solidFill>
                  <a:srgbClr val="FFFFFF"/>
                </a:solidFill>
              </a:defRPr>
            </a:pPr>
            <a:r>
              <a:t>Emphasizes </a:t>
            </a:r>
          </a:p>
          <a:p>
            <a:pPr>
              <a:defRPr sz="4400" b="1">
                <a:solidFill>
                  <a:srgbClr val="FFFFFF"/>
                </a:solidFill>
              </a:defRPr>
            </a:pPr>
            <a:r>
              <a:t>Altruist Giving </a:t>
            </a:r>
          </a:p>
        </p:txBody>
      </p:sp>
      <p:sp>
        <p:nvSpPr>
          <p:cNvPr id="263" name="TextBox 5"/>
          <p:cNvSpPr txBox="1"/>
          <p:nvPr/>
        </p:nvSpPr>
        <p:spPr>
          <a:xfrm>
            <a:off x="934946" y="3768049"/>
            <a:ext cx="4551455"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i="1">
                <a:solidFill>
                  <a:srgbClr val="FFFFFF"/>
                </a:solidFill>
              </a:defRPr>
            </a:pPr>
            <a:r>
              <a:rPr dirty="0"/>
              <a:t>In opposition to selfish giving</a:t>
            </a:r>
            <a:r>
              <a:rPr lang="pt-BR" dirty="0"/>
              <a:t>, </a:t>
            </a:r>
            <a:r>
              <a:rPr lang="pt-BR" dirty="0" err="1"/>
              <a:t>like</a:t>
            </a:r>
            <a:endParaRPr dirty="0"/>
          </a:p>
          <a:p>
            <a:pPr>
              <a:defRPr sz="2000" i="1">
                <a:solidFill>
                  <a:srgbClr val="FFFFFF"/>
                </a:solidFill>
              </a:defRPr>
            </a:pPr>
            <a:r>
              <a:rPr dirty="0"/>
              <a:t>“I give only to what I like, prefer, to what I know, or to which will benefit me somehow.”</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63"/>
                                        </p:tgtEl>
                                        <p:attrNameLst>
                                          <p:attrName>style.visibility</p:attrName>
                                        </p:attrNameLst>
                                      </p:cBhvr>
                                      <p:to>
                                        <p:strVal val="visible"/>
                                      </p:to>
                                    </p:set>
                                    <p:animEffect transition="in" filter="dissolve">
                                      <p:cBhvr>
                                        <p:cTn id="7" dur="2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66" name="TextBox 3"/>
          <p:cNvSpPr txBox="1"/>
          <p:nvPr/>
        </p:nvSpPr>
        <p:spPr>
          <a:xfrm>
            <a:off x="934947" y="1305342"/>
            <a:ext cx="5296507"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2. Equates Regular </a:t>
            </a:r>
          </a:p>
          <a:p>
            <a:pPr>
              <a:defRPr sz="4400" b="1">
                <a:solidFill>
                  <a:srgbClr val="FFFFFF"/>
                </a:solidFill>
              </a:defRPr>
            </a:pPr>
            <a:r>
              <a:t>Offerings and Tithe </a:t>
            </a:r>
          </a:p>
          <a:p>
            <a:pPr>
              <a:defRPr sz="4400" b="1">
                <a:solidFill>
                  <a:srgbClr val="FFFFFF"/>
                </a:solidFill>
              </a:defRPr>
            </a:pPr>
            <a:r>
              <a:t>in Importance </a:t>
            </a:r>
          </a:p>
        </p:txBody>
      </p:sp>
      <p:sp>
        <p:nvSpPr>
          <p:cNvPr id="267" name="TextBox 4"/>
          <p:cNvSpPr txBox="1"/>
          <p:nvPr/>
        </p:nvSpPr>
        <p:spPr>
          <a:xfrm>
            <a:off x="934946" y="3768049"/>
            <a:ext cx="4551455" cy="1143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rPr dirty="0"/>
              <a:t>Regular Offerings as binding as the Tithe (Mal. 3:8-10)</a:t>
            </a:r>
          </a:p>
          <a:p>
            <a:pPr marL="342900" indent="-342900">
              <a:spcBef>
                <a:spcPts val="1000"/>
              </a:spcBef>
              <a:buSzPct val="100000"/>
              <a:buFont typeface="Arial"/>
              <a:buChar char="•"/>
              <a:defRPr sz="2000" i="1">
                <a:solidFill>
                  <a:srgbClr val="FFFFFF"/>
                </a:solidFill>
              </a:defRPr>
            </a:pPr>
            <a:r>
              <a:rPr dirty="0"/>
              <a:t>Given </a:t>
            </a:r>
            <a:r>
              <a:rPr lang="pt-BR" dirty="0" err="1"/>
              <a:t>after</a:t>
            </a:r>
            <a:r>
              <a:rPr dirty="0"/>
              <a:t> any income (Prov. 3:9)</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67">
                                            <p:bg/>
                                          </p:spTgt>
                                        </p:tgtEl>
                                        <p:attrNameLst>
                                          <p:attrName>style.visibility</p:attrName>
                                        </p:attrNameLst>
                                      </p:cBhvr>
                                      <p:to>
                                        <p:strVal val="visible"/>
                                      </p:to>
                                    </p:set>
                                    <p:animEffect transition="in" filter="dissolve">
                                      <p:cBhvr>
                                        <p:cTn id="7" dur="200"/>
                                        <p:tgtEl>
                                          <p:spTgt spid="267">
                                            <p:bg/>
                                          </p:spTgt>
                                        </p:tgtEl>
                                      </p:cBhvr>
                                    </p:animEffect>
                                  </p:childTnLst>
                                </p:cTn>
                              </p:par>
                              <p:par>
                                <p:cTn id="8" presetID="9" presetClass="entr" presetSubtype="0" fill="hold" grpId="1" nodeType="withEffect">
                                  <p:stCondLst>
                                    <p:cond delay="0"/>
                                  </p:stCondLst>
                                  <p:iterate>
                                    <p:tmAbs val="0"/>
                                  </p:iterate>
                                  <p:childTnLst>
                                    <p:set>
                                      <p:cBhvr>
                                        <p:cTn id="9" fill="hold"/>
                                        <p:tgtEl>
                                          <p:spTgt spid="267">
                                            <p:txEl>
                                              <p:pRg st="0" end="0"/>
                                            </p:txEl>
                                          </p:spTgt>
                                        </p:tgtEl>
                                        <p:attrNameLst>
                                          <p:attrName>style.visibility</p:attrName>
                                        </p:attrNameLst>
                                      </p:cBhvr>
                                      <p:to>
                                        <p:strVal val="visible"/>
                                      </p:to>
                                    </p:set>
                                    <p:animEffect transition="in" filter="dissolve">
                                      <p:cBhvr>
                                        <p:cTn id="10" dur="200"/>
                                        <p:tgtEl>
                                          <p:spTgt spid="2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67">
                                            <p:txEl>
                                              <p:pRg st="1" end="1"/>
                                            </p:txEl>
                                          </p:spTgt>
                                        </p:tgtEl>
                                        <p:attrNameLst>
                                          <p:attrName>style.visibility</p:attrName>
                                        </p:attrNameLst>
                                      </p:cBhvr>
                                      <p:to>
                                        <p:strVal val="visible"/>
                                      </p:to>
                                    </p:set>
                                    <p:animEffect transition="in" filter="dissolve">
                                      <p:cBhvr>
                                        <p:cTn id="15" dur="200"/>
                                        <p:tgtEl>
                                          <p:spTgt spid="2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1" build="p" bldLvl="5"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70" name="TextBox 3"/>
          <p:cNvSpPr txBox="1"/>
          <p:nvPr/>
        </p:nvSpPr>
        <p:spPr>
          <a:xfrm>
            <a:off x="934947" y="1048488"/>
            <a:ext cx="5296507"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2. Equates Regular </a:t>
            </a:r>
          </a:p>
          <a:p>
            <a:pPr>
              <a:defRPr sz="4400" b="1">
                <a:solidFill>
                  <a:srgbClr val="FFFFFF"/>
                </a:solidFill>
              </a:defRPr>
            </a:pPr>
            <a:r>
              <a:t>Offerings and Tithe </a:t>
            </a:r>
          </a:p>
          <a:p>
            <a:pPr>
              <a:defRPr sz="4400" b="1">
                <a:solidFill>
                  <a:srgbClr val="FFFFFF"/>
                </a:solidFill>
              </a:defRPr>
            </a:pPr>
            <a:r>
              <a:t>in Importance </a:t>
            </a:r>
          </a:p>
        </p:txBody>
      </p:sp>
      <p:sp>
        <p:nvSpPr>
          <p:cNvPr id="271" name="TextBox 4"/>
          <p:cNvSpPr txBox="1"/>
          <p:nvPr/>
        </p:nvSpPr>
        <p:spPr>
          <a:xfrm>
            <a:off x="934946" y="3511196"/>
            <a:ext cx="4417891" cy="222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SzPct val="100000"/>
              <a:buFont typeface="Arial"/>
              <a:buChar char="•"/>
              <a:defRPr sz="2000" i="1">
                <a:solidFill>
                  <a:srgbClr val="FFFFFF"/>
                </a:solidFill>
              </a:defRPr>
            </a:pPr>
            <a:r>
              <a:t>Given as a percentage of the income (1 Cor. 16:2; Deut. 16:17)</a:t>
            </a:r>
          </a:p>
          <a:p>
            <a:pPr marL="342900" indent="-342900">
              <a:spcBef>
                <a:spcPts val="1000"/>
              </a:spcBef>
              <a:buSzPct val="100000"/>
              <a:buFont typeface="Arial"/>
              <a:buChar char="•"/>
              <a:defRPr sz="2000" i="1">
                <a:solidFill>
                  <a:srgbClr val="FFFFFF"/>
                </a:solidFill>
              </a:defRPr>
            </a:pPr>
            <a:r>
              <a:t>Moved by principle, not emotion.</a:t>
            </a:r>
          </a:p>
          <a:p>
            <a:pPr marL="342900" indent="-342900">
              <a:spcBef>
                <a:spcPts val="1000"/>
              </a:spcBef>
              <a:buSzPct val="100000"/>
              <a:buFont typeface="Arial"/>
              <a:buChar char="•"/>
              <a:defRPr sz="2000" i="1">
                <a:solidFill>
                  <a:srgbClr val="FFFFFF"/>
                </a:solidFill>
              </a:defRPr>
            </a:pPr>
            <a:r>
              <a:t>Members’ hearts will be placed in spiritual realities  (Matt. 6:21)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71">
                                            <p:bg/>
                                          </p:spTgt>
                                        </p:tgtEl>
                                        <p:attrNameLst>
                                          <p:attrName>style.visibility</p:attrName>
                                        </p:attrNameLst>
                                      </p:cBhvr>
                                      <p:to>
                                        <p:strVal val="visible"/>
                                      </p:to>
                                    </p:set>
                                    <p:animEffect transition="in" filter="dissolve">
                                      <p:cBhvr>
                                        <p:cTn id="7" dur="200"/>
                                        <p:tgtEl>
                                          <p:spTgt spid="271">
                                            <p:bg/>
                                          </p:spTgt>
                                        </p:tgtEl>
                                      </p:cBhvr>
                                    </p:animEffect>
                                  </p:childTnLst>
                                </p:cTn>
                              </p:par>
                              <p:par>
                                <p:cTn id="8" presetID="9" presetClass="entr" presetSubtype="0" fill="hold" grpId="1" nodeType="withEffect">
                                  <p:stCondLst>
                                    <p:cond delay="0"/>
                                  </p:stCondLst>
                                  <p:iterate>
                                    <p:tmAbs val="0"/>
                                  </p:iterate>
                                  <p:childTnLst>
                                    <p:set>
                                      <p:cBhvr>
                                        <p:cTn id="9" fill="hold"/>
                                        <p:tgtEl>
                                          <p:spTgt spid="271">
                                            <p:txEl>
                                              <p:pRg st="0" end="0"/>
                                            </p:txEl>
                                          </p:spTgt>
                                        </p:tgtEl>
                                        <p:attrNameLst>
                                          <p:attrName>style.visibility</p:attrName>
                                        </p:attrNameLst>
                                      </p:cBhvr>
                                      <p:to>
                                        <p:strVal val="visible"/>
                                      </p:to>
                                    </p:set>
                                    <p:animEffect transition="in" filter="dissolve">
                                      <p:cBhvr>
                                        <p:cTn id="10" dur="200"/>
                                        <p:tgtEl>
                                          <p:spTgt spid="27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71">
                                            <p:txEl>
                                              <p:pRg st="1" end="1"/>
                                            </p:txEl>
                                          </p:spTgt>
                                        </p:tgtEl>
                                        <p:attrNameLst>
                                          <p:attrName>style.visibility</p:attrName>
                                        </p:attrNameLst>
                                      </p:cBhvr>
                                      <p:to>
                                        <p:strVal val="visible"/>
                                      </p:to>
                                    </p:set>
                                    <p:animEffect transition="in" filter="dissolve">
                                      <p:cBhvr>
                                        <p:cTn id="15" dur="200"/>
                                        <p:tgtEl>
                                          <p:spTgt spid="27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71">
                                            <p:txEl>
                                              <p:pRg st="2" end="2"/>
                                            </p:txEl>
                                          </p:spTgt>
                                        </p:tgtEl>
                                        <p:attrNameLst>
                                          <p:attrName>style.visibility</p:attrName>
                                        </p:attrNameLst>
                                      </p:cBhvr>
                                      <p:to>
                                        <p:strVal val="visible"/>
                                      </p:to>
                                    </p:set>
                                    <p:animEffect transition="in" filter="dissolve">
                                      <p:cBhvr>
                                        <p:cTn id="20" dur="200"/>
                                        <p:tgtEl>
                                          <p:spTgt spid="27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271">
                                            <p:txEl>
                                              <p:pRg st="3" end="3"/>
                                            </p:txEl>
                                          </p:spTgt>
                                        </p:tgtEl>
                                        <p:attrNameLst>
                                          <p:attrName>style.visibility</p:attrName>
                                        </p:attrNameLst>
                                      </p:cBhvr>
                                      <p:to>
                                        <p:strVal val="visible"/>
                                      </p:to>
                                    </p:set>
                                    <p:animEffect transition="in" filter="dissolve">
                                      <p:cBhvr>
                                        <p:cTn id="25" dur="200"/>
                                        <p:tgtEl>
                                          <p:spTgt spid="2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1" build="p" bldLvl="5"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74" name="TextBox 3"/>
          <p:cNvSpPr txBox="1"/>
          <p:nvPr/>
        </p:nvSpPr>
        <p:spPr>
          <a:xfrm>
            <a:off x="934947" y="1048488"/>
            <a:ext cx="4662400" cy="2034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3. Provides a </a:t>
            </a:r>
          </a:p>
          <a:p>
            <a:pPr>
              <a:defRPr sz="4400" b="1">
                <a:solidFill>
                  <a:srgbClr val="FFFFFF"/>
                </a:solidFill>
              </a:defRPr>
            </a:pPr>
            <a:r>
              <a:t>Broad Missionary </a:t>
            </a:r>
          </a:p>
          <a:p>
            <a:pPr>
              <a:defRPr sz="4400" b="1">
                <a:solidFill>
                  <a:srgbClr val="FFFFFF"/>
                </a:solidFill>
              </a:defRPr>
            </a:pPr>
            <a:r>
              <a:t>Inclusiveness</a:t>
            </a:r>
          </a:p>
        </p:txBody>
      </p:sp>
      <p:sp>
        <p:nvSpPr>
          <p:cNvPr id="275" name="TextBox 4"/>
          <p:cNvSpPr txBox="1"/>
          <p:nvPr/>
        </p:nvSpPr>
        <p:spPr>
          <a:xfrm>
            <a:off x="934946" y="3511196"/>
            <a:ext cx="4417891" cy="2199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i="1">
                <a:solidFill>
                  <a:srgbClr val="FFFFFF"/>
                </a:solidFill>
              </a:defRPr>
            </a:pPr>
            <a:r>
              <a:t>Result for combined efforts of members:</a:t>
            </a:r>
          </a:p>
          <a:p>
            <a:pPr marL="342900" indent="-342900">
              <a:spcBef>
                <a:spcPts val="1400"/>
              </a:spcBef>
              <a:buSzPct val="100000"/>
              <a:buFont typeface="Arial"/>
              <a:buChar char="•"/>
              <a:defRPr sz="2000" i="1">
                <a:solidFill>
                  <a:srgbClr val="FFFFFF"/>
                </a:solidFill>
              </a:defRPr>
            </a:pPr>
            <a:r>
              <a:t>Unity and love for missions</a:t>
            </a:r>
          </a:p>
          <a:p>
            <a:pPr marL="342900" indent="-342900">
              <a:spcBef>
                <a:spcPts val="1400"/>
              </a:spcBef>
              <a:buSzPct val="100000"/>
              <a:buFont typeface="Arial"/>
              <a:buChar char="•"/>
              <a:defRPr sz="2000" i="1">
                <a:solidFill>
                  <a:srgbClr val="FFFFFF"/>
                </a:solidFill>
              </a:defRPr>
            </a:pPr>
            <a:r>
              <a:t>Equitable support of local, regional and foreign missions</a:t>
            </a:r>
          </a:p>
          <a:p>
            <a:pPr marL="342900" indent="-342900">
              <a:spcBef>
                <a:spcPts val="1400"/>
              </a:spcBef>
              <a:buSzPct val="100000"/>
              <a:buFont typeface="Arial"/>
              <a:buChar char="•"/>
              <a:defRPr sz="2000" i="1">
                <a:solidFill>
                  <a:srgbClr val="FFFFFF"/>
                </a:solidFill>
              </a:defRPr>
            </a:pPr>
            <a:r>
              <a:t>Satisfaction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75">
                                            <p:bg/>
                                          </p:spTgt>
                                        </p:tgtEl>
                                        <p:attrNameLst>
                                          <p:attrName>style.visibility</p:attrName>
                                        </p:attrNameLst>
                                      </p:cBhvr>
                                      <p:to>
                                        <p:strVal val="visible"/>
                                      </p:to>
                                    </p:set>
                                    <p:animEffect transition="in" filter="dissolve">
                                      <p:cBhvr>
                                        <p:cTn id="7" dur="200"/>
                                        <p:tgtEl>
                                          <p:spTgt spid="275">
                                            <p:bg/>
                                          </p:spTgt>
                                        </p:tgtEl>
                                      </p:cBhvr>
                                    </p:animEffect>
                                  </p:childTnLst>
                                </p:cTn>
                              </p:par>
                              <p:par>
                                <p:cTn id="8" presetID="9" presetClass="entr" presetSubtype="0" fill="hold" grpId="1" nodeType="withEffect">
                                  <p:stCondLst>
                                    <p:cond delay="0"/>
                                  </p:stCondLst>
                                  <p:iterate>
                                    <p:tmAbs val="0"/>
                                  </p:iterate>
                                  <p:childTnLst>
                                    <p:set>
                                      <p:cBhvr>
                                        <p:cTn id="9" fill="hold"/>
                                        <p:tgtEl>
                                          <p:spTgt spid="275">
                                            <p:txEl>
                                              <p:pRg st="0" end="0"/>
                                            </p:txEl>
                                          </p:spTgt>
                                        </p:tgtEl>
                                        <p:attrNameLst>
                                          <p:attrName>style.visibility</p:attrName>
                                        </p:attrNameLst>
                                      </p:cBhvr>
                                      <p:to>
                                        <p:strVal val="visible"/>
                                      </p:to>
                                    </p:set>
                                    <p:animEffect transition="in" filter="dissolve">
                                      <p:cBhvr>
                                        <p:cTn id="10" dur="200"/>
                                        <p:tgtEl>
                                          <p:spTgt spid="27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75">
                                            <p:txEl>
                                              <p:pRg st="1" end="1"/>
                                            </p:txEl>
                                          </p:spTgt>
                                        </p:tgtEl>
                                        <p:attrNameLst>
                                          <p:attrName>style.visibility</p:attrName>
                                        </p:attrNameLst>
                                      </p:cBhvr>
                                      <p:to>
                                        <p:strVal val="visible"/>
                                      </p:to>
                                    </p:set>
                                    <p:animEffect transition="in" filter="dissolve">
                                      <p:cBhvr>
                                        <p:cTn id="15" dur="200"/>
                                        <p:tgtEl>
                                          <p:spTgt spid="27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75">
                                            <p:txEl>
                                              <p:pRg st="2" end="2"/>
                                            </p:txEl>
                                          </p:spTgt>
                                        </p:tgtEl>
                                        <p:attrNameLst>
                                          <p:attrName>style.visibility</p:attrName>
                                        </p:attrNameLst>
                                      </p:cBhvr>
                                      <p:to>
                                        <p:strVal val="visible"/>
                                      </p:to>
                                    </p:set>
                                    <p:animEffect transition="in" filter="dissolve">
                                      <p:cBhvr>
                                        <p:cTn id="20" dur="200"/>
                                        <p:tgtEl>
                                          <p:spTgt spid="27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275">
                                            <p:txEl>
                                              <p:pRg st="3" end="3"/>
                                            </p:txEl>
                                          </p:spTgt>
                                        </p:tgtEl>
                                        <p:attrNameLst>
                                          <p:attrName>style.visibility</p:attrName>
                                        </p:attrNameLst>
                                      </p:cBhvr>
                                      <p:to>
                                        <p:strVal val="visible"/>
                                      </p:to>
                                    </p:set>
                                    <p:animEffect transition="in" filter="dissolve">
                                      <p:cBhvr>
                                        <p:cTn id="25" dur="200"/>
                                        <p:tgtEl>
                                          <p:spTgt spid="2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1" build="p" bldLvl="5"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78" name="TextBox 3"/>
          <p:cNvSpPr txBox="1"/>
          <p:nvPr/>
        </p:nvSpPr>
        <p:spPr>
          <a:xfrm>
            <a:off x="934947" y="1913918"/>
            <a:ext cx="3903599"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4. Develops </a:t>
            </a:r>
          </a:p>
          <a:p>
            <a:pPr>
              <a:defRPr sz="4400" b="1">
                <a:solidFill>
                  <a:srgbClr val="FFFFFF"/>
                </a:solidFill>
              </a:defRPr>
            </a:pPr>
            <a:r>
              <a:t>Mature Givers </a:t>
            </a:r>
          </a:p>
        </p:txBody>
      </p:sp>
      <p:sp>
        <p:nvSpPr>
          <p:cNvPr id="279" name="TextBox 4"/>
          <p:cNvSpPr txBox="1"/>
          <p:nvPr/>
        </p:nvSpPr>
        <p:spPr>
          <a:xfrm>
            <a:off x="934946" y="3737228"/>
            <a:ext cx="4417891"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buSzPct val="100000"/>
              <a:buFont typeface="Arial"/>
              <a:buChar char="•"/>
              <a:defRPr sz="2000" i="1">
                <a:solidFill>
                  <a:srgbClr val="FFFFFF"/>
                </a:solidFill>
              </a:defRPr>
            </a:lvl1pPr>
          </a:lstStyle>
          <a:p>
            <a:r>
              <a:t>Focus: To worship God as regularly as His blessings are received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79"/>
                                        </p:tgtEl>
                                        <p:attrNameLst>
                                          <p:attrName>style.visibility</p:attrName>
                                        </p:attrNameLst>
                                      </p:cBhvr>
                                      <p:to>
                                        <p:strVal val="visible"/>
                                      </p:to>
                                    </p:set>
                                    <p:animEffect transition="in" filter="dissolve">
                                      <p:cBhvr>
                                        <p:cTn id="7" dur="2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1"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82" name="TextBox 3"/>
          <p:cNvSpPr txBox="1"/>
          <p:nvPr/>
        </p:nvSpPr>
        <p:spPr>
          <a:xfrm>
            <a:off x="934947" y="1913918"/>
            <a:ext cx="3903599"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t>4. Develops </a:t>
            </a:r>
          </a:p>
          <a:p>
            <a:pPr>
              <a:defRPr sz="4400" b="1">
                <a:solidFill>
                  <a:srgbClr val="FFFFFF"/>
                </a:solidFill>
              </a:defRPr>
            </a:pPr>
            <a:r>
              <a:t>Mature Givers </a:t>
            </a:r>
          </a:p>
        </p:txBody>
      </p:sp>
      <p:sp>
        <p:nvSpPr>
          <p:cNvPr id="283" name="TextBox 4"/>
          <p:cNvSpPr txBox="1"/>
          <p:nvPr/>
        </p:nvSpPr>
        <p:spPr>
          <a:xfrm>
            <a:off x="934946" y="3737228"/>
            <a:ext cx="4417891"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i="1">
                <a:solidFill>
                  <a:srgbClr val="FFFFFF"/>
                </a:solidFill>
              </a:defRPr>
            </a:pPr>
            <a:r>
              <a:rPr dirty="0"/>
              <a:t>Giving is no longer based on:</a:t>
            </a:r>
            <a:endParaRPr lang="pt-BR" dirty="0"/>
          </a:p>
          <a:p>
            <a:pPr>
              <a:defRPr sz="2000" i="1">
                <a:solidFill>
                  <a:srgbClr val="FFFFFF"/>
                </a:solidFill>
              </a:defRPr>
            </a:pPr>
            <a:endParaRPr dirty="0"/>
          </a:p>
          <a:p>
            <a:pPr marL="342900" indent="-342900">
              <a:buSzPct val="100000"/>
              <a:buFont typeface="Arial"/>
              <a:buChar char="•"/>
              <a:defRPr sz="2000" i="1">
                <a:solidFill>
                  <a:srgbClr val="FFFFFF"/>
                </a:solidFill>
              </a:defRPr>
            </a:pPr>
            <a:r>
              <a:rPr dirty="0"/>
              <a:t>Appeals</a:t>
            </a:r>
          </a:p>
          <a:p>
            <a:pPr marL="342900" indent="-342900">
              <a:buSzPct val="100000"/>
              <a:buFont typeface="Arial"/>
              <a:buChar char="•"/>
              <a:defRPr sz="2000" i="1">
                <a:solidFill>
                  <a:srgbClr val="FFFFFF"/>
                </a:solidFill>
              </a:defRPr>
            </a:pPr>
            <a:r>
              <a:rPr dirty="0"/>
              <a:t>Relevant projects</a:t>
            </a:r>
          </a:p>
          <a:p>
            <a:pPr marL="342900" indent="-342900">
              <a:buSzPct val="100000"/>
              <a:buFont typeface="Arial"/>
              <a:buChar char="•"/>
              <a:defRPr sz="2000" i="1">
                <a:solidFill>
                  <a:srgbClr val="FFFFFF"/>
                </a:solidFill>
              </a:defRPr>
            </a:pPr>
            <a:r>
              <a:rPr dirty="0"/>
              <a:t>Good feelings</a:t>
            </a:r>
          </a:p>
          <a:p>
            <a:pPr marL="342900" indent="-342900">
              <a:buSzPct val="100000"/>
              <a:buFont typeface="Arial"/>
              <a:buChar char="•"/>
              <a:defRPr sz="2000" i="1">
                <a:solidFill>
                  <a:srgbClr val="FFFFFF"/>
                </a:solidFill>
              </a:defRPr>
            </a:pPr>
            <a:r>
              <a:rPr dirty="0"/>
              <a:t>Sympathy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83">
                                            <p:bg/>
                                          </p:spTgt>
                                        </p:tgtEl>
                                        <p:attrNameLst>
                                          <p:attrName>style.visibility</p:attrName>
                                        </p:attrNameLst>
                                      </p:cBhvr>
                                      <p:to>
                                        <p:strVal val="visible"/>
                                      </p:to>
                                    </p:set>
                                    <p:animEffect transition="in" filter="dissolve">
                                      <p:cBhvr>
                                        <p:cTn id="7" dur="200"/>
                                        <p:tgtEl>
                                          <p:spTgt spid="283">
                                            <p:bg/>
                                          </p:spTgt>
                                        </p:tgtEl>
                                      </p:cBhvr>
                                    </p:animEffect>
                                  </p:childTnLst>
                                </p:cTn>
                              </p:par>
                              <p:par>
                                <p:cTn id="8" presetID="9" presetClass="entr" presetSubtype="0" fill="hold" grpId="1" nodeType="withEffect">
                                  <p:stCondLst>
                                    <p:cond delay="0"/>
                                  </p:stCondLst>
                                  <p:iterate>
                                    <p:tmAbs val="0"/>
                                  </p:iterate>
                                  <p:childTnLst>
                                    <p:set>
                                      <p:cBhvr>
                                        <p:cTn id="9" fill="hold"/>
                                        <p:tgtEl>
                                          <p:spTgt spid="283">
                                            <p:txEl>
                                              <p:pRg st="0" end="0"/>
                                            </p:txEl>
                                          </p:spTgt>
                                        </p:tgtEl>
                                        <p:attrNameLst>
                                          <p:attrName>style.visibility</p:attrName>
                                        </p:attrNameLst>
                                      </p:cBhvr>
                                      <p:to>
                                        <p:strVal val="visible"/>
                                      </p:to>
                                    </p:set>
                                    <p:animEffect transition="in" filter="dissolve">
                                      <p:cBhvr>
                                        <p:cTn id="10" dur="200"/>
                                        <p:tgtEl>
                                          <p:spTgt spid="28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83">
                                            <p:txEl>
                                              <p:pRg st="2" end="2"/>
                                            </p:txEl>
                                          </p:spTgt>
                                        </p:tgtEl>
                                        <p:attrNameLst>
                                          <p:attrName>style.visibility</p:attrName>
                                        </p:attrNameLst>
                                      </p:cBhvr>
                                      <p:to>
                                        <p:strVal val="visible"/>
                                      </p:to>
                                    </p:set>
                                    <p:animEffect transition="in" filter="dissolve">
                                      <p:cBhvr>
                                        <p:cTn id="15" dur="200"/>
                                        <p:tgtEl>
                                          <p:spTgt spid="28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83">
                                            <p:txEl>
                                              <p:pRg st="3" end="3"/>
                                            </p:txEl>
                                          </p:spTgt>
                                        </p:tgtEl>
                                        <p:attrNameLst>
                                          <p:attrName>style.visibility</p:attrName>
                                        </p:attrNameLst>
                                      </p:cBhvr>
                                      <p:to>
                                        <p:strVal val="visible"/>
                                      </p:to>
                                    </p:set>
                                    <p:animEffect transition="in" filter="dissolve">
                                      <p:cBhvr>
                                        <p:cTn id="20" dur="200"/>
                                        <p:tgtEl>
                                          <p:spTgt spid="28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283">
                                            <p:txEl>
                                              <p:pRg st="4" end="4"/>
                                            </p:txEl>
                                          </p:spTgt>
                                        </p:tgtEl>
                                        <p:attrNameLst>
                                          <p:attrName>style.visibility</p:attrName>
                                        </p:attrNameLst>
                                      </p:cBhvr>
                                      <p:to>
                                        <p:strVal val="visible"/>
                                      </p:to>
                                    </p:set>
                                    <p:animEffect transition="in" filter="dissolve">
                                      <p:cBhvr>
                                        <p:cTn id="25" dur="200"/>
                                        <p:tgtEl>
                                          <p:spTgt spid="28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1" nodeType="clickEffect">
                                  <p:stCondLst>
                                    <p:cond delay="0"/>
                                  </p:stCondLst>
                                  <p:iterate>
                                    <p:tmAbs val="0"/>
                                  </p:iterate>
                                  <p:childTnLst>
                                    <p:set>
                                      <p:cBhvr>
                                        <p:cTn id="29" fill="hold"/>
                                        <p:tgtEl>
                                          <p:spTgt spid="283">
                                            <p:txEl>
                                              <p:pRg st="5" end="5"/>
                                            </p:txEl>
                                          </p:spTgt>
                                        </p:tgtEl>
                                        <p:attrNameLst>
                                          <p:attrName>style.visibility</p:attrName>
                                        </p:attrNameLst>
                                      </p:cBhvr>
                                      <p:to>
                                        <p:strVal val="visible"/>
                                      </p:to>
                                    </p:set>
                                    <p:animEffect transition="in" filter="dissolve">
                                      <p:cBhvr>
                                        <p:cTn id="30" dur="200"/>
                                        <p:tgtEl>
                                          <p:spTgt spid="2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1"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07" name="TextBox 3"/>
          <p:cNvSpPr txBox="1"/>
          <p:nvPr/>
        </p:nvSpPr>
        <p:spPr>
          <a:xfrm>
            <a:off x="934947" y="1026430"/>
            <a:ext cx="4018086"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b="1">
                <a:solidFill>
                  <a:srgbClr val="FFFFFF"/>
                </a:solidFill>
              </a:defRPr>
            </a:lvl1pPr>
          </a:lstStyle>
          <a:p>
            <a:r>
              <a:rPr dirty="0"/>
              <a:t>What is </a:t>
            </a:r>
            <a:r>
              <a:rPr lang="pt-BR" dirty="0" err="1"/>
              <a:t>the</a:t>
            </a:r>
            <a:r>
              <a:rPr lang="pt-BR" dirty="0"/>
              <a:t> </a:t>
            </a:r>
            <a:r>
              <a:rPr dirty="0"/>
              <a:t>COP </a:t>
            </a:r>
          </a:p>
        </p:txBody>
      </p:sp>
      <p:sp>
        <p:nvSpPr>
          <p:cNvPr id="108" name="TextBox 4"/>
          <p:cNvSpPr txBox="1"/>
          <p:nvPr/>
        </p:nvSpPr>
        <p:spPr>
          <a:xfrm>
            <a:off x="934947" y="3477985"/>
            <a:ext cx="5161053" cy="1697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2900" indent="-342900">
              <a:spcBef>
                <a:spcPts val="1000"/>
              </a:spcBef>
              <a:buSzPct val="100000"/>
              <a:buFont typeface="Arial"/>
              <a:buChar char="•"/>
              <a:defRPr sz="2000" i="1">
                <a:solidFill>
                  <a:srgbClr val="FFFFFF"/>
                </a:solidFill>
              </a:defRPr>
            </a:pPr>
            <a:r>
              <a:rPr sz="2400" dirty="0"/>
              <a:t>A system of motivation, collection, and distribution of offerings</a:t>
            </a:r>
          </a:p>
          <a:p>
            <a:pPr marL="342900" indent="-342900">
              <a:spcBef>
                <a:spcPts val="1000"/>
              </a:spcBef>
              <a:buSzPct val="100000"/>
              <a:buFont typeface="Arial"/>
              <a:buChar char="•"/>
              <a:defRPr sz="2000" i="1">
                <a:solidFill>
                  <a:srgbClr val="FFFFFF"/>
                </a:solidFill>
              </a:defRPr>
            </a:pPr>
            <a:r>
              <a:rPr sz="2400" dirty="0"/>
              <a:t>It “combines” all non-assigned offerings in a single fund.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8">
                                            <p:bg/>
                                          </p:spTgt>
                                        </p:tgtEl>
                                        <p:attrNameLst>
                                          <p:attrName>style.visibility</p:attrName>
                                        </p:attrNameLst>
                                      </p:cBhvr>
                                      <p:to>
                                        <p:strVal val="visible"/>
                                      </p:to>
                                    </p:set>
                                    <p:animEffect transition="in" filter="dissolve">
                                      <p:cBhvr>
                                        <p:cTn id="7" dur="200"/>
                                        <p:tgtEl>
                                          <p:spTgt spid="108">
                                            <p:bg/>
                                          </p:spTgt>
                                        </p:tgtEl>
                                      </p:cBhvr>
                                    </p:animEffect>
                                  </p:childTnLst>
                                </p:cTn>
                              </p:par>
                              <p:par>
                                <p:cTn id="8" presetID="9" presetClass="entr" presetSubtype="0" fill="hold" grpId="1" nodeType="withEffect">
                                  <p:stCondLst>
                                    <p:cond delay="0"/>
                                  </p:stCondLst>
                                  <p:iterate>
                                    <p:tmAbs val="0"/>
                                  </p:iterate>
                                  <p:childTnLst>
                                    <p:set>
                                      <p:cBhvr>
                                        <p:cTn id="9" fill="hold"/>
                                        <p:tgtEl>
                                          <p:spTgt spid="108">
                                            <p:txEl>
                                              <p:pRg st="0" end="0"/>
                                            </p:txEl>
                                          </p:spTgt>
                                        </p:tgtEl>
                                        <p:attrNameLst>
                                          <p:attrName>style.visibility</p:attrName>
                                        </p:attrNameLst>
                                      </p:cBhvr>
                                      <p:to>
                                        <p:strVal val="visible"/>
                                      </p:to>
                                    </p:set>
                                    <p:animEffect transition="in" filter="dissolve">
                                      <p:cBhvr>
                                        <p:cTn id="10" dur="200"/>
                                        <p:tgtEl>
                                          <p:spTgt spid="10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08">
                                            <p:txEl>
                                              <p:pRg st="1" end="1"/>
                                            </p:txEl>
                                          </p:spTgt>
                                        </p:tgtEl>
                                        <p:attrNameLst>
                                          <p:attrName>style.visibility</p:attrName>
                                        </p:attrNameLst>
                                      </p:cBhvr>
                                      <p:to>
                                        <p:strVal val="visible"/>
                                      </p:to>
                                    </p:set>
                                    <p:animEffect transition="in" filter="dissolve">
                                      <p:cBhvr>
                                        <p:cTn id="15" dur="200"/>
                                        <p:tgtEl>
                                          <p:spTgt spid="1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1" build="p" bldLvl="5"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86" name="TextBox 3"/>
          <p:cNvSpPr txBox="1"/>
          <p:nvPr/>
        </p:nvSpPr>
        <p:spPr>
          <a:xfrm>
            <a:off x="934946" y="848403"/>
            <a:ext cx="3903599"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rPr dirty="0"/>
              <a:t>4. Develops </a:t>
            </a:r>
          </a:p>
          <a:p>
            <a:pPr>
              <a:defRPr sz="4400" b="1">
                <a:solidFill>
                  <a:srgbClr val="FFFFFF"/>
                </a:solidFill>
              </a:defRPr>
            </a:pPr>
            <a:r>
              <a:rPr dirty="0"/>
              <a:t>Mature Givers </a:t>
            </a:r>
          </a:p>
        </p:txBody>
      </p:sp>
      <p:sp>
        <p:nvSpPr>
          <p:cNvPr id="287" name="TextBox 4"/>
          <p:cNvSpPr txBox="1"/>
          <p:nvPr/>
        </p:nvSpPr>
        <p:spPr>
          <a:xfrm>
            <a:off x="934946" y="3101232"/>
            <a:ext cx="4867977" cy="3046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i="1">
                <a:solidFill>
                  <a:srgbClr val="FFFFFF"/>
                </a:solidFill>
              </a:defRPr>
            </a:lvl1pPr>
          </a:lstStyle>
          <a:p>
            <a:r>
              <a:rPr sz="2400" i="0" dirty="0"/>
              <a:t>“The followers of Christ should not wait for thrilling missionary appeals to arouse them to action. If spiritually awake, they would hear in the income of every week, whether much or little, the voice of God and of conscience with authority demanding the tithes and offerings due the Lord.” 4T, 474.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87"/>
                                        </p:tgtEl>
                                        <p:attrNameLst>
                                          <p:attrName>style.visibility</p:attrName>
                                        </p:attrNameLst>
                                      </p:cBhvr>
                                      <p:to>
                                        <p:strVal val="visible"/>
                                      </p:to>
                                    </p:set>
                                    <p:animEffect transition="in" filter="dissolve">
                                      <p:cBhvr>
                                        <p:cTn id="7" dur="2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1"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91" name="TextBox 4"/>
          <p:cNvSpPr txBox="1"/>
          <p:nvPr/>
        </p:nvSpPr>
        <p:spPr>
          <a:xfrm>
            <a:off x="934946" y="3099263"/>
            <a:ext cx="4692131" cy="3046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i="1">
                <a:solidFill>
                  <a:srgbClr val="FFFFFF"/>
                </a:solidFill>
              </a:defRPr>
            </a:lvl1pPr>
          </a:lstStyle>
          <a:p>
            <a:r>
              <a:rPr sz="2400" i="0" dirty="0"/>
              <a:t>“God has devised a plan by which all may give as He has prospered them, and which will make giving </a:t>
            </a:r>
            <a:r>
              <a:rPr sz="2400" b="1" i="0" dirty="0"/>
              <a:t>a habit </a:t>
            </a:r>
            <a:r>
              <a:rPr sz="2400" i="0" dirty="0"/>
              <a:t>without waiting for special calls.... Until all shall carry out the plan of systematic benevolence, there will be a failure in coming up to the apostolic rule.” 3T, 411.</a:t>
            </a:r>
          </a:p>
        </p:txBody>
      </p:sp>
      <p:sp>
        <p:nvSpPr>
          <p:cNvPr id="5" name="TextBox 3">
            <a:extLst>
              <a:ext uri="{FF2B5EF4-FFF2-40B4-BE49-F238E27FC236}">
                <a16:creationId xmlns:a16="http://schemas.microsoft.com/office/drawing/2014/main" id="{C9BBED0F-76C9-7744-ADEB-3BC1FDB84CD7}"/>
              </a:ext>
            </a:extLst>
          </p:cNvPr>
          <p:cNvSpPr txBox="1"/>
          <p:nvPr/>
        </p:nvSpPr>
        <p:spPr>
          <a:xfrm>
            <a:off x="934946" y="848403"/>
            <a:ext cx="3903599"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rPr dirty="0"/>
              <a:t>4. Develops </a:t>
            </a:r>
          </a:p>
          <a:p>
            <a:pPr>
              <a:defRPr sz="4400" b="1">
                <a:solidFill>
                  <a:srgbClr val="FFFFFF"/>
                </a:solidFill>
              </a:defRPr>
            </a:pPr>
            <a:r>
              <a:rPr dirty="0"/>
              <a:t>Mature Givers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91"/>
                                        </p:tgtEl>
                                        <p:attrNameLst>
                                          <p:attrName>style.visibility</p:attrName>
                                        </p:attrNameLst>
                                      </p:cBhvr>
                                      <p:to>
                                        <p:strVal val="visible"/>
                                      </p:to>
                                    </p:set>
                                    <p:animEffect transition="in" filter="dissolve">
                                      <p:cBhvr>
                                        <p:cTn id="7" dur="2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Group"/>
          <p:cNvGrpSpPr/>
          <p:nvPr/>
        </p:nvGrpSpPr>
        <p:grpSpPr>
          <a:xfrm>
            <a:off x="-24999" y="-37755"/>
            <a:ext cx="12193852" cy="6933510"/>
            <a:chOff x="0" y="0"/>
            <a:chExt cx="12193852" cy="6933509"/>
          </a:xfrm>
        </p:grpSpPr>
        <p:sp>
          <p:nvSpPr>
            <p:cNvPr id="110" name="Rectangle"/>
            <p:cNvSpPr/>
            <p:nvPr/>
          </p:nvSpPr>
          <p:spPr>
            <a:xfrm>
              <a:off x="342701" y="29287"/>
              <a:ext cx="11851152" cy="6874935"/>
            </a:xfrm>
            <a:prstGeom prst="rect">
              <a:avLst/>
            </a:prstGeom>
            <a:solidFill>
              <a:srgbClr val="535353"/>
            </a:solidFill>
            <a:ln w="12700" cap="flat">
              <a:noFill/>
              <a:miter lim="400000"/>
            </a:ln>
            <a:effectLst/>
          </p:spPr>
          <p:txBody>
            <a:bodyPr wrap="square" lIns="45719" tIns="45719" rIns="45719" bIns="45719" numCol="1" anchor="ctr">
              <a:noAutofit/>
            </a:bodyPr>
            <a:lstStyle/>
            <a:p>
              <a:endParaRPr/>
            </a:p>
          </p:txBody>
        </p:sp>
        <p:pic>
          <p:nvPicPr>
            <p:cNvPr id="111" name="Picture 2" descr="Picture 2"/>
            <p:cNvPicPr>
              <a:picLocks noChangeAspect="1"/>
            </p:cNvPicPr>
            <p:nvPr/>
          </p:nvPicPr>
          <p:blipFill>
            <a:blip r:embed="rId2"/>
            <a:srcRect r="96923"/>
            <a:stretch>
              <a:fillRect/>
            </a:stretch>
          </p:blipFill>
          <p:spPr>
            <a:xfrm>
              <a:off x="0" y="37754"/>
              <a:ext cx="375114" cy="6858001"/>
            </a:xfrm>
            <a:prstGeom prst="rect">
              <a:avLst/>
            </a:prstGeom>
            <a:ln w="12700" cap="flat">
              <a:noFill/>
              <a:miter lim="400000"/>
            </a:ln>
            <a:effectLst/>
          </p:spPr>
        </p:pic>
        <p:grpSp>
          <p:nvGrpSpPr>
            <p:cNvPr id="117" name="Group"/>
            <p:cNvGrpSpPr/>
            <p:nvPr/>
          </p:nvGrpSpPr>
          <p:grpSpPr>
            <a:xfrm>
              <a:off x="8077351" y="-1"/>
              <a:ext cx="4069347" cy="6933511"/>
              <a:chOff x="0" y="0"/>
              <a:chExt cx="4069345" cy="6933509"/>
            </a:xfrm>
          </p:grpSpPr>
          <p:grpSp>
            <p:nvGrpSpPr>
              <p:cNvPr id="115" name="Group"/>
              <p:cNvGrpSpPr/>
              <p:nvPr/>
            </p:nvGrpSpPr>
            <p:grpSpPr>
              <a:xfrm>
                <a:off x="17877" y="-1"/>
                <a:ext cx="4033591" cy="6933511"/>
                <a:chOff x="0" y="0"/>
                <a:chExt cx="4033589" cy="6933509"/>
              </a:xfrm>
            </p:grpSpPr>
            <p:pic>
              <p:nvPicPr>
                <p:cNvPr id="112" name="Screen Shot 2020-07-30 at 16.09.31.png" descr="Screen Shot 2020-07-30 at 16.09.31.png"/>
                <p:cNvPicPr>
                  <a:picLocks noChangeAspect="1"/>
                </p:cNvPicPr>
                <p:nvPr/>
              </p:nvPicPr>
              <p:blipFill>
                <a:blip r:embed="rId3"/>
                <a:srcRect l="5365" t="3439" r="11345"/>
                <a:stretch>
                  <a:fillRect/>
                </a:stretch>
              </p:blipFill>
              <p:spPr>
                <a:xfrm>
                  <a:off x="0" y="2308590"/>
                  <a:ext cx="4033590" cy="2322172"/>
                </a:xfrm>
                <a:prstGeom prst="rect">
                  <a:avLst/>
                </a:prstGeom>
                <a:ln w="12700" cap="flat">
                  <a:solidFill>
                    <a:schemeClr val="accent1"/>
                  </a:solidFill>
                  <a:prstDash val="solid"/>
                  <a:miter lim="800000"/>
                </a:ln>
                <a:effectLst/>
              </p:spPr>
            </p:pic>
            <p:pic>
              <p:nvPicPr>
                <p:cNvPr id="113" name="Screen Shot 2020-07-30 at 16.09.39.png" descr="Screen Shot 2020-07-30 at 16.09.39.png"/>
                <p:cNvPicPr>
                  <a:picLocks noChangeAspect="1"/>
                </p:cNvPicPr>
                <p:nvPr/>
              </p:nvPicPr>
              <p:blipFill>
                <a:blip r:embed="rId4"/>
                <a:srcRect l="7649" t="3796" r="9363"/>
                <a:stretch>
                  <a:fillRect/>
                </a:stretch>
              </p:blipFill>
              <p:spPr>
                <a:xfrm>
                  <a:off x="0" y="0"/>
                  <a:ext cx="4033449" cy="2324209"/>
                </a:xfrm>
                <a:prstGeom prst="rect">
                  <a:avLst/>
                </a:prstGeom>
                <a:ln w="12700" cap="flat">
                  <a:noFill/>
                  <a:miter lim="400000"/>
                </a:ln>
                <a:effectLst/>
              </p:spPr>
            </p:pic>
            <p:pic>
              <p:nvPicPr>
                <p:cNvPr id="114" name="Screen Shot 2020-07-30 at 16.09.47.png" descr="Screen Shot 2020-07-30 at 16.09.47.png"/>
                <p:cNvPicPr>
                  <a:picLocks noChangeAspect="1"/>
                </p:cNvPicPr>
                <p:nvPr/>
              </p:nvPicPr>
              <p:blipFill>
                <a:blip r:embed="rId5"/>
                <a:srcRect l="6809" r="6809"/>
                <a:stretch>
                  <a:fillRect/>
                </a:stretch>
              </p:blipFill>
              <p:spPr>
                <a:xfrm>
                  <a:off x="0" y="4617090"/>
                  <a:ext cx="4033406" cy="2316420"/>
                </a:xfrm>
                <a:prstGeom prst="rect">
                  <a:avLst/>
                </a:prstGeom>
                <a:ln w="12700" cap="flat">
                  <a:noFill/>
                  <a:miter lim="400000"/>
                </a:ln>
                <a:effectLst/>
              </p:spPr>
            </p:pic>
          </p:grpSp>
          <p:sp>
            <p:nvSpPr>
              <p:cNvPr id="116" name="Rectangle"/>
              <p:cNvSpPr/>
              <p:nvPr/>
            </p:nvSpPr>
            <p:spPr>
              <a:xfrm>
                <a:off x="0" y="74975"/>
                <a:ext cx="4069346" cy="6783559"/>
              </a:xfrm>
              <a:prstGeom prst="rect">
                <a:avLst/>
              </a:prstGeom>
              <a:noFill/>
              <a:ln w="76200" cap="flat">
                <a:solidFill>
                  <a:srgbClr val="FFFFFF"/>
                </a:solidFill>
                <a:prstDash val="solid"/>
                <a:miter lim="400000"/>
              </a:ln>
              <a:effectLst/>
            </p:spPr>
            <p:txBody>
              <a:bodyPr wrap="square" lIns="45719" tIns="45719" rIns="45719" bIns="45719" numCol="1" anchor="ctr">
                <a:noAutofit/>
              </a:bodyPr>
              <a:lstStyle/>
              <a:p>
                <a:endParaRPr/>
              </a:p>
            </p:txBody>
          </p:sp>
        </p:grpSp>
        <p:pic>
          <p:nvPicPr>
            <p:cNvPr id="118" name="adventist-symbol-circle--white.png" descr="adventist-symbol-circle--white.png"/>
            <p:cNvPicPr>
              <a:picLocks noChangeAspect="1"/>
            </p:cNvPicPr>
            <p:nvPr/>
          </p:nvPicPr>
          <p:blipFill>
            <a:blip r:embed="rId6"/>
            <a:stretch>
              <a:fillRect/>
            </a:stretch>
          </p:blipFill>
          <p:spPr>
            <a:xfrm>
              <a:off x="4721224" y="2564227"/>
              <a:ext cx="1805055" cy="1805055"/>
            </a:xfrm>
            <a:prstGeom prst="rect">
              <a:avLst/>
            </a:prstGeom>
            <a:ln w="12700" cap="flat">
              <a:noFill/>
              <a:miter lim="400000"/>
            </a:ln>
            <a:effectLst/>
          </p:spPr>
        </p:pic>
        <p:pic>
          <p:nvPicPr>
            <p:cNvPr id="119" name="money.png" descr="money.png"/>
            <p:cNvPicPr>
              <a:picLocks noChangeAspect="1"/>
            </p:cNvPicPr>
            <p:nvPr/>
          </p:nvPicPr>
          <p:blipFill>
            <a:blip r:embed="rId7"/>
            <a:stretch>
              <a:fillRect/>
            </a:stretch>
          </p:blipFill>
          <p:spPr>
            <a:xfrm>
              <a:off x="5370942" y="2089995"/>
              <a:ext cx="505620" cy="505619"/>
            </a:xfrm>
            <a:prstGeom prst="rect">
              <a:avLst/>
            </a:prstGeom>
            <a:ln w="12700" cap="flat">
              <a:noFill/>
              <a:miter lim="400000"/>
            </a:ln>
            <a:effectLst/>
          </p:spPr>
        </p:pic>
        <p:pic>
          <p:nvPicPr>
            <p:cNvPr id="120" name="money.png" descr="money.png"/>
            <p:cNvPicPr>
              <a:picLocks noChangeAspect="1"/>
            </p:cNvPicPr>
            <p:nvPr/>
          </p:nvPicPr>
          <p:blipFill>
            <a:blip r:embed="rId7"/>
            <a:stretch>
              <a:fillRect/>
            </a:stretch>
          </p:blipFill>
          <p:spPr>
            <a:xfrm>
              <a:off x="5370942" y="4401395"/>
              <a:ext cx="505620" cy="505619"/>
            </a:xfrm>
            <a:prstGeom prst="rect">
              <a:avLst/>
            </a:prstGeom>
            <a:ln w="12700" cap="flat">
              <a:noFill/>
              <a:miter lim="400000"/>
            </a:ln>
            <a:effectLst/>
          </p:spPr>
        </p:pic>
        <p:pic>
          <p:nvPicPr>
            <p:cNvPr id="121" name="money.png" descr="money.png"/>
            <p:cNvPicPr>
              <a:picLocks noChangeAspect="1"/>
            </p:cNvPicPr>
            <p:nvPr/>
          </p:nvPicPr>
          <p:blipFill>
            <a:blip r:embed="rId7"/>
            <a:stretch>
              <a:fillRect/>
            </a:stretch>
          </p:blipFill>
          <p:spPr>
            <a:xfrm>
              <a:off x="6446208" y="3213945"/>
              <a:ext cx="505620" cy="505619"/>
            </a:xfrm>
            <a:prstGeom prst="rect">
              <a:avLst/>
            </a:prstGeom>
            <a:ln w="12700" cap="flat">
              <a:noFill/>
              <a:miter lim="400000"/>
            </a:ln>
            <a:effectLst/>
          </p:spPr>
        </p:pic>
        <p:sp>
          <p:nvSpPr>
            <p:cNvPr id="122" name="Line"/>
            <p:cNvSpPr/>
            <p:nvPr/>
          </p:nvSpPr>
          <p:spPr>
            <a:xfrm>
              <a:off x="7042425" y="3466754"/>
              <a:ext cx="944331" cy="1"/>
            </a:xfrm>
            <a:prstGeom prst="line">
              <a:avLst/>
            </a:prstGeom>
            <a:noFill/>
            <a:ln w="63500" cap="flat">
              <a:solidFill>
                <a:srgbClr val="FFFFFF"/>
              </a:solidFill>
              <a:prstDash val="solid"/>
              <a:miter lim="800000"/>
              <a:tailEnd type="triangle" w="med" len="med"/>
            </a:ln>
            <a:effectLst/>
          </p:spPr>
          <p:txBody>
            <a:bodyPr wrap="square" lIns="45719" tIns="45719" rIns="45719" bIns="45719" numCol="1" anchor="t">
              <a:noAutofit/>
            </a:bodyPr>
            <a:lstStyle/>
            <a:p>
              <a:endParaRPr/>
            </a:p>
          </p:txBody>
        </p:sp>
        <p:sp>
          <p:nvSpPr>
            <p:cNvPr id="123" name="Line"/>
            <p:cNvSpPr/>
            <p:nvPr/>
          </p:nvSpPr>
          <p:spPr>
            <a:xfrm>
              <a:off x="5589885" y="1002966"/>
              <a:ext cx="2218267" cy="1"/>
            </a:xfrm>
            <a:prstGeom prst="line">
              <a:avLst/>
            </a:prstGeom>
            <a:noFill/>
            <a:ln w="63500" cap="flat">
              <a:solidFill>
                <a:srgbClr val="FFFFFF"/>
              </a:solidFill>
              <a:prstDash val="solid"/>
              <a:miter lim="800000"/>
              <a:tailEnd type="triangle" w="med" len="med"/>
            </a:ln>
            <a:effectLst/>
          </p:spPr>
          <p:txBody>
            <a:bodyPr wrap="square" lIns="45719" tIns="45719" rIns="45719" bIns="45719" numCol="1" anchor="t">
              <a:noAutofit/>
            </a:bodyPr>
            <a:lstStyle/>
            <a:p>
              <a:endParaRPr/>
            </a:p>
          </p:txBody>
        </p:sp>
        <p:sp>
          <p:nvSpPr>
            <p:cNvPr id="124" name="Line"/>
            <p:cNvSpPr/>
            <p:nvPr/>
          </p:nvSpPr>
          <p:spPr>
            <a:xfrm flipV="1">
              <a:off x="5623751" y="1028551"/>
              <a:ext cx="1" cy="948071"/>
            </a:xfrm>
            <a:prstGeom prst="line">
              <a:avLst/>
            </a:prstGeom>
            <a:noFill/>
            <a:ln w="76200" cap="flat">
              <a:solidFill>
                <a:srgbClr val="FFFFFF"/>
              </a:solidFill>
              <a:prstDash val="solid"/>
              <a:miter lim="800000"/>
            </a:ln>
            <a:effectLst/>
          </p:spPr>
          <p:txBody>
            <a:bodyPr wrap="square" lIns="45719" tIns="45719" rIns="45719" bIns="45719" numCol="1" anchor="t">
              <a:noAutofit/>
            </a:bodyPr>
            <a:lstStyle/>
            <a:p>
              <a:endParaRPr/>
            </a:p>
          </p:txBody>
        </p:sp>
        <p:sp>
          <p:nvSpPr>
            <p:cNvPr id="125" name="Line"/>
            <p:cNvSpPr/>
            <p:nvPr/>
          </p:nvSpPr>
          <p:spPr>
            <a:xfrm flipV="1">
              <a:off x="5623751" y="4956887"/>
              <a:ext cx="1" cy="948071"/>
            </a:xfrm>
            <a:prstGeom prst="line">
              <a:avLst/>
            </a:prstGeom>
            <a:noFill/>
            <a:ln w="76200" cap="flat">
              <a:solidFill>
                <a:srgbClr val="FFFFFF"/>
              </a:solidFill>
              <a:prstDash val="solid"/>
              <a:miter lim="800000"/>
            </a:ln>
            <a:effectLst/>
          </p:spPr>
          <p:txBody>
            <a:bodyPr wrap="square" lIns="45719" tIns="45719" rIns="45719" bIns="45719" numCol="1" anchor="t">
              <a:noAutofit/>
            </a:bodyPr>
            <a:lstStyle/>
            <a:p>
              <a:endParaRPr/>
            </a:p>
          </p:txBody>
        </p:sp>
        <p:sp>
          <p:nvSpPr>
            <p:cNvPr id="126" name="Line"/>
            <p:cNvSpPr/>
            <p:nvPr/>
          </p:nvSpPr>
          <p:spPr>
            <a:xfrm>
              <a:off x="5589885" y="5930542"/>
              <a:ext cx="2218267" cy="1"/>
            </a:xfrm>
            <a:prstGeom prst="line">
              <a:avLst/>
            </a:prstGeom>
            <a:noFill/>
            <a:ln w="63500" cap="flat">
              <a:solidFill>
                <a:srgbClr val="FFFFFF"/>
              </a:solidFill>
              <a:prstDash val="solid"/>
              <a:miter lim="800000"/>
              <a:tailEnd type="triangle" w="med" len="med"/>
            </a:ln>
            <a:effectLst/>
          </p:spPr>
          <p:txBody>
            <a:bodyPr wrap="square" lIns="45719" tIns="45719" rIns="45719" bIns="45719" numCol="1" anchor="t">
              <a:noAutofit/>
            </a:bodyPr>
            <a:lstStyle/>
            <a:p>
              <a:endParaRPr/>
            </a:p>
          </p:txBody>
        </p:sp>
      </p:grpSp>
      <p:sp>
        <p:nvSpPr>
          <p:cNvPr id="129" name="TextBox 4"/>
          <p:cNvSpPr txBox="1"/>
          <p:nvPr/>
        </p:nvSpPr>
        <p:spPr>
          <a:xfrm>
            <a:off x="785534" y="2990641"/>
            <a:ext cx="3333610" cy="27469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500"/>
              </a:spcBef>
              <a:buSzPct val="100000"/>
              <a:buFont typeface="Arial"/>
              <a:buChar char="•"/>
              <a:defRPr sz="2000" i="1">
                <a:solidFill>
                  <a:srgbClr val="FFFFFF"/>
                </a:solidFill>
              </a:defRPr>
            </a:pPr>
            <a:r>
              <a:rPr dirty="0"/>
              <a:t>From there, the resources are distributed, feeding equitably all non-tithe funded expenses of the local and institutional Church.</a:t>
            </a:r>
          </a:p>
          <a:p>
            <a:pPr marL="342900" indent="-342900">
              <a:spcBef>
                <a:spcPts val="1500"/>
              </a:spcBef>
              <a:buSzPct val="100000"/>
              <a:buFont typeface="Arial"/>
              <a:buChar char="•"/>
              <a:defRPr sz="2000" i="1">
                <a:solidFill>
                  <a:srgbClr val="FFFFFF"/>
                </a:solidFill>
              </a:defRPr>
            </a:pPr>
            <a:r>
              <a:rPr dirty="0"/>
              <a:t>In all levels and geographic regions.</a:t>
            </a:r>
          </a:p>
        </p:txBody>
      </p:sp>
      <p:sp>
        <p:nvSpPr>
          <p:cNvPr id="22" name="TextBox 3">
            <a:extLst>
              <a:ext uri="{FF2B5EF4-FFF2-40B4-BE49-F238E27FC236}">
                <a16:creationId xmlns:a16="http://schemas.microsoft.com/office/drawing/2014/main" id="{C9D4DE03-ED38-9443-80B4-22FB4E51678E}"/>
              </a:ext>
            </a:extLst>
          </p:cNvPr>
          <p:cNvSpPr txBox="1"/>
          <p:nvPr/>
        </p:nvSpPr>
        <p:spPr>
          <a:xfrm>
            <a:off x="643387" y="960584"/>
            <a:ext cx="4018086"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b="1">
                <a:solidFill>
                  <a:srgbClr val="FFFFFF"/>
                </a:solidFill>
              </a:defRPr>
            </a:lvl1pPr>
          </a:lstStyle>
          <a:p>
            <a:r>
              <a:rPr dirty="0"/>
              <a:t>What is </a:t>
            </a:r>
            <a:r>
              <a:rPr lang="pt-BR" dirty="0" err="1"/>
              <a:t>the</a:t>
            </a:r>
            <a:r>
              <a:rPr lang="pt-BR" dirty="0"/>
              <a:t> </a:t>
            </a:r>
            <a:r>
              <a:rPr dirty="0"/>
              <a:t>COP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9">
                                            <p:bg/>
                                          </p:spTgt>
                                        </p:tgtEl>
                                        <p:attrNameLst>
                                          <p:attrName>style.visibility</p:attrName>
                                        </p:attrNameLst>
                                      </p:cBhvr>
                                      <p:to>
                                        <p:strVal val="visible"/>
                                      </p:to>
                                    </p:set>
                                    <p:animEffect transition="in" filter="dissolve">
                                      <p:cBhvr>
                                        <p:cTn id="7" dur="200"/>
                                        <p:tgtEl>
                                          <p:spTgt spid="129">
                                            <p:bg/>
                                          </p:spTgt>
                                        </p:tgtEl>
                                      </p:cBhvr>
                                    </p:animEffect>
                                  </p:childTnLst>
                                </p:cTn>
                              </p:par>
                              <p:par>
                                <p:cTn id="8" presetID="9" presetClass="entr" presetSubtype="0" fill="hold" grpId="1" nodeType="withEffect">
                                  <p:stCondLst>
                                    <p:cond delay="0"/>
                                  </p:stCondLst>
                                  <p:iterate>
                                    <p:tmAbs val="0"/>
                                  </p:iterate>
                                  <p:childTnLst>
                                    <p:set>
                                      <p:cBhvr>
                                        <p:cTn id="9" fill="hold"/>
                                        <p:tgtEl>
                                          <p:spTgt spid="129">
                                            <p:txEl>
                                              <p:pRg st="0" end="0"/>
                                            </p:txEl>
                                          </p:spTgt>
                                        </p:tgtEl>
                                        <p:attrNameLst>
                                          <p:attrName>style.visibility</p:attrName>
                                        </p:attrNameLst>
                                      </p:cBhvr>
                                      <p:to>
                                        <p:strVal val="visible"/>
                                      </p:to>
                                    </p:set>
                                    <p:animEffect transition="in" filter="dissolve">
                                      <p:cBhvr>
                                        <p:cTn id="10" dur="200"/>
                                        <p:tgtEl>
                                          <p:spTgt spid="12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29">
                                            <p:txEl>
                                              <p:pRg st="1" end="1"/>
                                            </p:txEl>
                                          </p:spTgt>
                                        </p:tgtEl>
                                        <p:attrNameLst>
                                          <p:attrName>style.visibility</p:attrName>
                                        </p:attrNameLst>
                                      </p:cBhvr>
                                      <p:to>
                                        <p:strVal val="visible"/>
                                      </p:to>
                                    </p:set>
                                    <p:animEffect transition="in" filter="dissolve">
                                      <p:cBhvr>
                                        <p:cTn id="15" dur="200"/>
                                        <p:tgtEl>
                                          <p:spTgt spid="1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32" name="TextBox 3"/>
          <p:cNvSpPr txBox="1"/>
          <p:nvPr/>
        </p:nvSpPr>
        <p:spPr>
          <a:xfrm>
            <a:off x="934947" y="941250"/>
            <a:ext cx="4309057"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rPr dirty="0"/>
              <a:t>The COP </a:t>
            </a:r>
          </a:p>
          <a:p>
            <a:pPr>
              <a:defRPr sz="4400" b="1">
                <a:solidFill>
                  <a:srgbClr val="FFFFFF"/>
                </a:solidFill>
              </a:defRPr>
            </a:pPr>
            <a:r>
              <a:rPr dirty="0"/>
              <a:t>recognizes that </a:t>
            </a:r>
          </a:p>
        </p:txBody>
      </p:sp>
      <p:sp>
        <p:nvSpPr>
          <p:cNvPr id="133" name="TextBox 4"/>
          <p:cNvSpPr txBox="1"/>
          <p:nvPr/>
        </p:nvSpPr>
        <p:spPr>
          <a:xfrm>
            <a:off x="934947" y="3212719"/>
            <a:ext cx="4840820" cy="2436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2900" indent="-342900">
              <a:spcBef>
                <a:spcPts val="1000"/>
              </a:spcBef>
              <a:buSzPct val="100000"/>
              <a:buFont typeface="Arial"/>
              <a:buChar char="•"/>
              <a:defRPr sz="2000" i="1">
                <a:solidFill>
                  <a:srgbClr val="FFFFFF"/>
                </a:solidFill>
              </a:defRPr>
            </a:pPr>
            <a:r>
              <a:rPr sz="2400" dirty="0"/>
              <a:t>Tithes and Regular &amp; Systematic Offerings are the most basic and initial expression of worship.</a:t>
            </a:r>
          </a:p>
          <a:p>
            <a:pPr marL="342900" indent="-342900">
              <a:spcBef>
                <a:spcPts val="1000"/>
              </a:spcBef>
              <a:buSzPct val="100000"/>
              <a:buFont typeface="Arial"/>
              <a:buChar char="•"/>
              <a:defRPr sz="2000" i="1">
                <a:solidFill>
                  <a:srgbClr val="FFFFFF"/>
                </a:solidFill>
              </a:defRPr>
            </a:pPr>
            <a:r>
              <a:rPr sz="2400" dirty="0"/>
              <a:t>Tithes and Regular &amp; Systematic Offerings are to be brought to the Storehouse.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33">
                                            <p:bg/>
                                          </p:spTgt>
                                        </p:tgtEl>
                                        <p:attrNameLst>
                                          <p:attrName>style.visibility</p:attrName>
                                        </p:attrNameLst>
                                      </p:cBhvr>
                                      <p:to>
                                        <p:strVal val="visible"/>
                                      </p:to>
                                    </p:set>
                                    <p:animEffect transition="in" filter="dissolve">
                                      <p:cBhvr>
                                        <p:cTn id="7" dur="1000"/>
                                        <p:tgtEl>
                                          <p:spTgt spid="133">
                                            <p:bg/>
                                          </p:spTgt>
                                        </p:tgtEl>
                                      </p:cBhvr>
                                    </p:animEffect>
                                  </p:childTnLst>
                                </p:cTn>
                              </p:par>
                              <p:par>
                                <p:cTn id="8" presetID="9" presetClass="entr" presetSubtype="0" fill="hold" grpId="1" nodeType="withEffect">
                                  <p:stCondLst>
                                    <p:cond delay="0"/>
                                  </p:stCondLst>
                                  <p:iterate>
                                    <p:tmAbs val="0"/>
                                  </p:iterate>
                                  <p:childTnLst>
                                    <p:set>
                                      <p:cBhvr>
                                        <p:cTn id="9" fill="hold"/>
                                        <p:tgtEl>
                                          <p:spTgt spid="133">
                                            <p:txEl>
                                              <p:pRg st="0" end="0"/>
                                            </p:txEl>
                                          </p:spTgt>
                                        </p:tgtEl>
                                        <p:attrNameLst>
                                          <p:attrName>style.visibility</p:attrName>
                                        </p:attrNameLst>
                                      </p:cBhvr>
                                      <p:to>
                                        <p:strVal val="visible"/>
                                      </p:to>
                                    </p:set>
                                    <p:animEffect transition="in" filter="dissolve">
                                      <p:cBhvr>
                                        <p:cTn id="10" dur="1000"/>
                                        <p:tgtEl>
                                          <p:spTgt spid="13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33">
                                            <p:txEl>
                                              <p:pRg st="1" end="1"/>
                                            </p:txEl>
                                          </p:spTgt>
                                        </p:tgtEl>
                                        <p:attrNameLst>
                                          <p:attrName>style.visibility</p:attrName>
                                        </p:attrNameLst>
                                      </p:cBhvr>
                                      <p:to>
                                        <p:strVal val="visible"/>
                                      </p:to>
                                    </p:set>
                                    <p:animEffect transition="in" filter="dissolve">
                                      <p:cBhvr>
                                        <p:cTn id="15" dur="1000"/>
                                        <p:tgtEl>
                                          <p:spTgt spid="1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 name="Group"/>
          <p:cNvGrpSpPr/>
          <p:nvPr/>
        </p:nvGrpSpPr>
        <p:grpSpPr>
          <a:xfrm>
            <a:off x="-1" y="-29171"/>
            <a:ext cx="12326051" cy="6931522"/>
            <a:chOff x="0" y="0"/>
            <a:chExt cx="12326049" cy="6931521"/>
          </a:xfrm>
        </p:grpSpPr>
        <p:grpSp>
          <p:nvGrpSpPr>
            <p:cNvPr id="138" name="Group"/>
            <p:cNvGrpSpPr/>
            <p:nvPr/>
          </p:nvGrpSpPr>
          <p:grpSpPr>
            <a:xfrm>
              <a:off x="-1" y="0"/>
              <a:ext cx="12326051" cy="6931522"/>
              <a:chOff x="0" y="0"/>
              <a:chExt cx="12326048" cy="6931521"/>
            </a:xfrm>
          </p:grpSpPr>
          <p:pic>
            <p:nvPicPr>
              <p:cNvPr id="135" name="globe-global-sphere-world-cartography-earth-concep-P663QHH.jpg" descr="globe-global-sphere-world-cartography-earth-concep-P663QHH.jpg"/>
              <p:cNvPicPr>
                <a:picLocks noChangeAspect="1"/>
              </p:cNvPicPr>
              <p:nvPr/>
            </p:nvPicPr>
            <p:blipFill>
              <a:blip r:embed="rId2"/>
              <a:srcRect l="13960" t="1011" r="17942" b="22106"/>
              <a:stretch>
                <a:fillRect/>
              </a:stretch>
            </p:blipFill>
            <p:spPr>
              <a:xfrm>
                <a:off x="19745" y="0"/>
                <a:ext cx="12210057" cy="6892628"/>
              </a:xfrm>
              <a:prstGeom prst="rect">
                <a:avLst/>
              </a:prstGeom>
              <a:ln w="12700" cap="flat">
                <a:noFill/>
                <a:miter lim="400000"/>
              </a:ln>
              <a:effectLst/>
            </p:spPr>
          </p:pic>
          <p:pic>
            <p:nvPicPr>
              <p:cNvPr id="136" name="Picture 2" descr="Picture 2"/>
              <p:cNvPicPr>
                <a:picLocks noChangeAspect="1"/>
              </p:cNvPicPr>
              <p:nvPr/>
            </p:nvPicPr>
            <p:blipFill>
              <a:blip r:embed="rId3"/>
              <a:srcRect r="96969"/>
              <a:stretch>
                <a:fillRect/>
              </a:stretch>
            </p:blipFill>
            <p:spPr>
              <a:xfrm>
                <a:off x="0" y="29170"/>
                <a:ext cx="369425" cy="6858001"/>
              </a:xfrm>
              <a:prstGeom prst="rect">
                <a:avLst/>
              </a:prstGeom>
              <a:ln w="12700" cap="flat">
                <a:noFill/>
                <a:miter lim="400000"/>
              </a:ln>
              <a:effectLst/>
            </p:spPr>
          </p:pic>
          <p:sp>
            <p:nvSpPr>
              <p:cNvPr id="137" name="Rectangle"/>
              <p:cNvSpPr/>
              <p:nvPr/>
            </p:nvSpPr>
            <p:spPr>
              <a:xfrm>
                <a:off x="370288" y="16470"/>
                <a:ext cx="11955761" cy="6915052"/>
              </a:xfrm>
              <a:prstGeom prst="rect">
                <a:avLst/>
              </a:prstGeom>
              <a:solidFill>
                <a:srgbClr val="000000">
                  <a:alpha val="38488"/>
                </a:srgbClr>
              </a:solidFill>
              <a:ln w="12700" cap="flat">
                <a:noFill/>
                <a:miter lim="400000"/>
              </a:ln>
              <a:effectLst/>
            </p:spPr>
            <p:txBody>
              <a:bodyPr wrap="square" lIns="45719" tIns="45719" rIns="45719" bIns="45719" numCol="1" anchor="ctr">
                <a:noAutofit/>
              </a:bodyPr>
              <a:lstStyle/>
              <a:p>
                <a:endParaRPr/>
              </a:p>
            </p:txBody>
          </p:sp>
        </p:grpSp>
        <p:pic>
          <p:nvPicPr>
            <p:cNvPr id="139" name="adventist-symbol-circle--white.png" descr="adventist-symbol-circle--white.png"/>
            <p:cNvPicPr>
              <a:picLocks noChangeAspect="1"/>
            </p:cNvPicPr>
            <p:nvPr/>
          </p:nvPicPr>
          <p:blipFill>
            <a:blip r:embed="rId4"/>
            <a:stretch>
              <a:fillRect/>
            </a:stretch>
          </p:blipFill>
          <p:spPr>
            <a:xfrm>
              <a:off x="10877913" y="5827977"/>
              <a:ext cx="869356" cy="869355"/>
            </a:xfrm>
            <a:prstGeom prst="rect">
              <a:avLst/>
            </a:prstGeom>
            <a:ln w="12700" cap="flat">
              <a:noFill/>
              <a:miter lim="400000"/>
            </a:ln>
            <a:effectLst/>
          </p:spPr>
        </p:pic>
      </p:grpSp>
      <p:sp>
        <p:nvSpPr>
          <p:cNvPr id="141" name="TextBox 3"/>
          <p:cNvSpPr txBox="1"/>
          <p:nvPr/>
        </p:nvSpPr>
        <p:spPr>
          <a:xfrm>
            <a:off x="934947" y="536314"/>
            <a:ext cx="5556968"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4400" b="1">
                <a:solidFill>
                  <a:srgbClr val="FFFFFF"/>
                </a:solidFill>
              </a:defRPr>
            </a:pPr>
            <a:r>
              <a:rPr dirty="0"/>
              <a:t>The COP </a:t>
            </a:r>
            <a:r>
              <a:rPr lang="pt-BR" dirty="0" err="1"/>
              <a:t>is</a:t>
            </a:r>
            <a:r>
              <a:rPr lang="pt-BR" dirty="0"/>
              <a:t> </a:t>
            </a:r>
            <a:r>
              <a:rPr lang="pt-BR" dirty="0" err="1"/>
              <a:t>practiced</a:t>
            </a:r>
            <a:r>
              <a:rPr dirty="0"/>
              <a:t> by</a:t>
            </a:r>
          </a:p>
        </p:txBody>
      </p:sp>
      <p:sp>
        <p:nvSpPr>
          <p:cNvPr id="142" name="TextBox 4"/>
          <p:cNvSpPr txBox="1"/>
          <p:nvPr/>
        </p:nvSpPr>
        <p:spPr>
          <a:xfrm>
            <a:off x="934948" y="2370888"/>
            <a:ext cx="5659284" cy="3703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2900" indent="-342900">
              <a:spcBef>
                <a:spcPts val="1000"/>
              </a:spcBef>
              <a:buSzPct val="100000"/>
              <a:buFont typeface="Arial"/>
              <a:buChar char="•"/>
              <a:defRPr sz="2000" i="1">
                <a:solidFill>
                  <a:srgbClr val="FFFFFF"/>
                </a:solidFill>
              </a:defRPr>
            </a:pPr>
            <a:r>
              <a:rPr dirty="0"/>
              <a:t>9 Divisions – ECD, ESD, IAD, NSD, SAD, SID, SUD, SSD, and WAD.</a:t>
            </a:r>
            <a:endParaRPr lang="pt-BR" dirty="0"/>
          </a:p>
          <a:p>
            <a:pPr marL="342900" indent="-342900">
              <a:spcBef>
                <a:spcPts val="1000"/>
              </a:spcBef>
              <a:buSzPct val="100000"/>
              <a:buFont typeface="Arial"/>
              <a:buChar char="•"/>
              <a:defRPr sz="2000" i="1">
                <a:solidFill>
                  <a:srgbClr val="FFFFFF"/>
                </a:solidFill>
              </a:defRPr>
            </a:pPr>
            <a:endParaRPr lang="pt-BR" dirty="0"/>
          </a:p>
          <a:p>
            <a:pPr marL="342900" indent="-342900">
              <a:buFont typeface="Arial" panose="020B0604020202020204" pitchFamily="34" charset="0"/>
              <a:buChar char="•"/>
            </a:pPr>
            <a:r>
              <a:rPr lang="en-US" sz="2000" dirty="0">
                <a:solidFill>
                  <a:schemeClr val="bg1"/>
                </a:solidFill>
              </a:rPr>
              <a:t>1 GC Attached Field - MENAU.</a:t>
            </a:r>
          </a:p>
          <a:p>
            <a:pPr marL="342900"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2 Divisions adopted it in part of their territories: EUD (Spain and Portugal), and SPD (PNG and Islands).</a:t>
            </a:r>
          </a:p>
          <a:p>
            <a:pPr marL="342900" indent="-342900">
              <a:buFont typeface="Arial" panose="020B0604020202020204" pitchFamily="34" charset="0"/>
              <a:buChar char="•"/>
            </a:pPr>
            <a:endParaRPr dirty="0"/>
          </a:p>
          <a:p>
            <a:pPr marL="342900" indent="-342900">
              <a:spcBef>
                <a:spcPts val="1000"/>
              </a:spcBef>
              <a:buSzPct val="100000"/>
              <a:buFont typeface="Arial"/>
              <a:buChar char="•"/>
              <a:defRPr sz="2000" i="1">
                <a:solidFill>
                  <a:srgbClr val="FFFFFF"/>
                </a:solidFill>
              </a:defRPr>
            </a:pPr>
            <a:r>
              <a:rPr dirty="0"/>
              <a:t>More than 90 percent of the Adventist world membership</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42">
                                            <p:bg/>
                                          </p:spTgt>
                                        </p:tgtEl>
                                        <p:attrNameLst>
                                          <p:attrName>style.visibility</p:attrName>
                                        </p:attrNameLst>
                                      </p:cBhvr>
                                      <p:to>
                                        <p:strVal val="visible"/>
                                      </p:to>
                                    </p:set>
                                    <p:animEffect transition="in" filter="dissolve">
                                      <p:cBhvr>
                                        <p:cTn id="7" dur="200"/>
                                        <p:tgtEl>
                                          <p:spTgt spid="142">
                                            <p:bg/>
                                          </p:spTgt>
                                        </p:tgtEl>
                                      </p:cBhvr>
                                    </p:animEffect>
                                  </p:childTnLst>
                                </p:cTn>
                              </p:par>
                              <p:par>
                                <p:cTn id="8" presetID="9" presetClass="entr" presetSubtype="0" fill="hold" grpId="1" nodeType="withEffect">
                                  <p:stCondLst>
                                    <p:cond delay="0"/>
                                  </p:stCondLst>
                                  <p:iterate>
                                    <p:tmAbs val="0"/>
                                  </p:iterate>
                                  <p:childTnLst>
                                    <p:set>
                                      <p:cBhvr>
                                        <p:cTn id="9" fill="hold"/>
                                        <p:tgtEl>
                                          <p:spTgt spid="142">
                                            <p:txEl>
                                              <p:pRg st="0" end="0"/>
                                            </p:txEl>
                                          </p:spTgt>
                                        </p:tgtEl>
                                        <p:attrNameLst>
                                          <p:attrName>style.visibility</p:attrName>
                                        </p:attrNameLst>
                                      </p:cBhvr>
                                      <p:to>
                                        <p:strVal val="visible"/>
                                      </p:to>
                                    </p:set>
                                    <p:animEffect transition="in" filter="dissolve">
                                      <p:cBhvr>
                                        <p:cTn id="10" dur="200"/>
                                        <p:tgtEl>
                                          <p:spTgt spid="142">
                                            <p:txEl>
                                              <p:pRg st="0" end="0"/>
                                            </p:txEl>
                                          </p:spTgt>
                                        </p:tgtEl>
                                      </p:cBhvr>
                                    </p:animEffect>
                                  </p:childTnLst>
                                </p:cTn>
                              </p:par>
                            </p:childTnLst>
                          </p:cTn>
                        </p:par>
                        <p:par>
                          <p:cTn id="11" fill="hold">
                            <p:stCondLst>
                              <p:cond delay="200"/>
                            </p:stCondLst>
                            <p:childTnLst>
                              <p:par>
                                <p:cTn id="12" presetID="9" presetClass="entr" presetSubtype="0" fill="hold" grpId="1" nodeType="afterEffect">
                                  <p:stCondLst>
                                    <p:cond delay="0"/>
                                  </p:stCondLst>
                                  <p:iterate>
                                    <p:tmAbs val="0"/>
                                  </p:iterate>
                                  <p:childTnLst>
                                    <p:set>
                                      <p:cBhvr>
                                        <p:cTn id="13" fill="hold"/>
                                        <p:tgtEl>
                                          <p:spTgt spid="142">
                                            <p:txEl>
                                              <p:pRg st="2" end="2"/>
                                            </p:txEl>
                                          </p:spTgt>
                                        </p:tgtEl>
                                        <p:attrNameLst>
                                          <p:attrName>style.visibility</p:attrName>
                                        </p:attrNameLst>
                                      </p:cBhvr>
                                      <p:to>
                                        <p:strVal val="visible"/>
                                      </p:to>
                                    </p:set>
                                    <p:animEffect transition="in" filter="dissolve">
                                      <p:cBhvr>
                                        <p:cTn id="14" dur="200"/>
                                        <p:tgtEl>
                                          <p:spTgt spid="142">
                                            <p:txEl>
                                              <p:pRg st="2" end="2"/>
                                            </p:txEl>
                                          </p:spTgt>
                                        </p:tgtEl>
                                      </p:cBhvr>
                                    </p:animEffect>
                                  </p:childTnLst>
                                </p:cTn>
                              </p:par>
                            </p:childTnLst>
                          </p:cTn>
                        </p:par>
                        <p:par>
                          <p:cTn id="15" fill="hold">
                            <p:stCondLst>
                              <p:cond delay="400"/>
                            </p:stCondLst>
                            <p:childTnLst>
                              <p:par>
                                <p:cTn id="16" presetID="9" presetClass="entr" presetSubtype="0" fill="hold" grpId="1" nodeType="afterEffect">
                                  <p:stCondLst>
                                    <p:cond delay="0"/>
                                  </p:stCondLst>
                                  <p:iterate>
                                    <p:tmAbs val="0"/>
                                  </p:iterate>
                                  <p:childTnLst>
                                    <p:set>
                                      <p:cBhvr>
                                        <p:cTn id="17" fill="hold"/>
                                        <p:tgtEl>
                                          <p:spTgt spid="142">
                                            <p:txEl>
                                              <p:pRg st="4" end="4"/>
                                            </p:txEl>
                                          </p:spTgt>
                                        </p:tgtEl>
                                        <p:attrNameLst>
                                          <p:attrName>style.visibility</p:attrName>
                                        </p:attrNameLst>
                                      </p:cBhvr>
                                      <p:to>
                                        <p:strVal val="visible"/>
                                      </p:to>
                                    </p:set>
                                    <p:animEffect transition="in" filter="dissolve">
                                      <p:cBhvr>
                                        <p:cTn id="18" dur="200"/>
                                        <p:tgtEl>
                                          <p:spTgt spid="14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fill="hold" grpId="1" nodeType="clickEffect">
                                  <p:stCondLst>
                                    <p:cond delay="0"/>
                                  </p:stCondLst>
                                  <p:iterate>
                                    <p:tmAbs val="0"/>
                                  </p:iterate>
                                  <p:childTnLst>
                                    <p:set>
                                      <p:cBhvr>
                                        <p:cTn id="22" fill="hold"/>
                                        <p:tgtEl>
                                          <p:spTgt spid="142">
                                            <p:txEl>
                                              <p:pRg st="6" end="6"/>
                                            </p:txEl>
                                          </p:spTgt>
                                        </p:tgtEl>
                                        <p:attrNameLst>
                                          <p:attrName>style.visibility</p:attrName>
                                        </p:attrNameLst>
                                      </p:cBhvr>
                                      <p:to>
                                        <p:strVal val="visible"/>
                                      </p:to>
                                    </p:set>
                                    <p:animEffect transition="in" filter="dissolve">
                                      <p:cBhvr>
                                        <p:cTn id="23" dur="200"/>
                                        <p:tgtEl>
                                          <p:spTgt spid="14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45" name="TextBox 3"/>
          <p:cNvSpPr txBox="1"/>
          <p:nvPr/>
        </p:nvSpPr>
        <p:spPr>
          <a:xfrm>
            <a:off x="934947" y="649546"/>
            <a:ext cx="3064035" cy="73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b="1">
                <a:solidFill>
                  <a:srgbClr val="FFFFFF"/>
                </a:solidFill>
              </a:defRPr>
            </a:lvl1pPr>
          </a:lstStyle>
          <a:p>
            <a:r>
              <a:rPr dirty="0"/>
              <a:t>COP’s Goal </a:t>
            </a:r>
          </a:p>
        </p:txBody>
      </p:sp>
      <p:sp>
        <p:nvSpPr>
          <p:cNvPr id="146" name="TextBox 4"/>
          <p:cNvSpPr txBox="1"/>
          <p:nvPr/>
        </p:nvSpPr>
        <p:spPr>
          <a:xfrm>
            <a:off x="934947" y="2315903"/>
            <a:ext cx="4397341" cy="1451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000"/>
              </a:spcBef>
              <a:buSzPct val="100000"/>
              <a:defRPr sz="2000" i="1">
                <a:solidFill>
                  <a:srgbClr val="FFFFFF"/>
                </a:solidFill>
              </a:defRPr>
            </a:pPr>
            <a:r>
              <a:rPr dirty="0"/>
              <a:t>To provide growth in at least three aspects:</a:t>
            </a:r>
          </a:p>
          <a:p>
            <a:pPr marL="342900" indent="-342900">
              <a:spcBef>
                <a:spcPts val="1000"/>
              </a:spcBef>
              <a:buSzPct val="100000"/>
              <a:buFont typeface="Arial"/>
              <a:buChar char="•"/>
              <a:defRPr sz="2000" i="1">
                <a:solidFill>
                  <a:srgbClr val="FFFFFF"/>
                </a:solidFill>
              </a:defRPr>
            </a:pPr>
            <a:r>
              <a:rPr dirty="0"/>
              <a:t>Theological, Institutional and Individual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46">
                                            <p:bg/>
                                          </p:spTgt>
                                        </p:tgtEl>
                                        <p:attrNameLst>
                                          <p:attrName>style.visibility</p:attrName>
                                        </p:attrNameLst>
                                      </p:cBhvr>
                                      <p:to>
                                        <p:strVal val="visible"/>
                                      </p:to>
                                    </p:set>
                                    <p:animEffect transition="in" filter="dissolve">
                                      <p:cBhvr>
                                        <p:cTn id="7" dur="200"/>
                                        <p:tgtEl>
                                          <p:spTgt spid="146">
                                            <p:bg/>
                                          </p:spTgt>
                                        </p:tgtEl>
                                      </p:cBhvr>
                                    </p:animEffect>
                                  </p:childTnLst>
                                </p:cTn>
                              </p:par>
                              <p:par>
                                <p:cTn id="8" presetID="9" presetClass="entr" presetSubtype="0" fill="hold" grpId="1" nodeType="withEffect">
                                  <p:stCondLst>
                                    <p:cond delay="0"/>
                                  </p:stCondLst>
                                  <p:iterate>
                                    <p:tmAbs val="0"/>
                                  </p:iterate>
                                  <p:childTnLst>
                                    <p:set>
                                      <p:cBhvr>
                                        <p:cTn id="9" fill="hold"/>
                                        <p:tgtEl>
                                          <p:spTgt spid="146">
                                            <p:txEl>
                                              <p:pRg st="0" end="0"/>
                                            </p:txEl>
                                          </p:spTgt>
                                        </p:tgtEl>
                                        <p:attrNameLst>
                                          <p:attrName>style.visibility</p:attrName>
                                        </p:attrNameLst>
                                      </p:cBhvr>
                                      <p:to>
                                        <p:strVal val="visible"/>
                                      </p:to>
                                    </p:set>
                                    <p:animEffect transition="in" filter="dissolve">
                                      <p:cBhvr>
                                        <p:cTn id="10" dur="200"/>
                                        <p:tgtEl>
                                          <p:spTgt spid="14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46">
                                            <p:txEl>
                                              <p:pRg st="1" end="1"/>
                                            </p:txEl>
                                          </p:spTgt>
                                        </p:tgtEl>
                                        <p:attrNameLst>
                                          <p:attrName>style.visibility</p:attrName>
                                        </p:attrNameLst>
                                      </p:cBhvr>
                                      <p:to>
                                        <p:strVal val="visible"/>
                                      </p:to>
                                    </p:set>
                                    <p:animEffect transition="in" filter="dissolve">
                                      <p:cBhvr>
                                        <p:cTn id="15" dur="200"/>
                                        <p:tgtEl>
                                          <p:spTgt spid="1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1"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49" name="TextBox 3"/>
          <p:cNvSpPr txBox="1"/>
          <p:nvPr/>
        </p:nvSpPr>
        <p:spPr>
          <a:xfrm>
            <a:off x="934948" y="2367171"/>
            <a:ext cx="5833205" cy="204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6600" b="1">
                <a:solidFill>
                  <a:srgbClr val="FFFFFF"/>
                </a:solidFill>
              </a:defRPr>
            </a:pPr>
            <a:r>
              <a:t>THEOLOGICAL </a:t>
            </a:r>
          </a:p>
          <a:p>
            <a:pPr>
              <a:defRPr sz="6600" b="1">
                <a:solidFill>
                  <a:srgbClr val="FFFFFF"/>
                </a:solidFill>
              </a:defRPr>
            </a:pPr>
            <a:r>
              <a:t>GROWTH</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60</TotalTime>
  <Words>1526</Words>
  <Application>Microsoft Macintosh PowerPoint</Application>
  <PresentationFormat>Widescreen</PresentationFormat>
  <Paragraphs>183</Paragraphs>
  <Slides>41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Bomfim, Marcos</cp:lastModifiedBy>
  <cp:revision>7</cp:revision>
  <dcterms:modified xsi:type="dcterms:W3CDTF">2020-07-31T02:06:26Z</dcterms:modified>
</cp:coreProperties>
</file>