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3" r:id="rId15"/>
    <p:sldId id="292" r:id="rId16"/>
    <p:sldId id="269" r:id="rId17"/>
    <p:sldId id="270" r:id="rId18"/>
    <p:sldId id="271" r:id="rId19"/>
    <p:sldId id="272" r:id="rId20"/>
    <p:sldId id="273" r:id="rId21"/>
    <p:sldId id="274" r:id="rId22"/>
    <p:sldId id="294" r:id="rId23"/>
    <p:sldId id="275" r:id="rId24"/>
    <p:sldId id="295" r:id="rId25"/>
    <p:sldId id="276" r:id="rId26"/>
    <p:sldId id="296" r:id="rId27"/>
    <p:sldId id="277" r:id="rId28"/>
    <p:sldId id="278" r:id="rId29"/>
    <p:sldId id="279" r:id="rId30"/>
    <p:sldId id="280" r:id="rId31"/>
    <p:sldId id="281" r:id="rId32"/>
    <p:sldId id="282" r:id="rId33"/>
    <p:sldId id="291" r:id="rId34"/>
    <p:sldId id="283" r:id="rId35"/>
    <p:sldId id="284" r:id="rId36"/>
    <p:sldId id="285" r:id="rId37"/>
    <p:sldId id="286" r:id="rId38"/>
    <p:sldId id="287" r:id="rId39"/>
    <p:sldId id="288" r:id="rId40"/>
    <p:sldId id="290" r:id="rId41"/>
    <p:sldId id="289"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0"/>
    <p:restoredTop sz="94348"/>
  </p:normalViewPr>
  <p:slideViewPr>
    <p:cSldViewPr snapToGrid="0" snapToObjects="1">
      <p:cViewPr varScale="1">
        <p:scale>
          <a:sx n="60" d="100"/>
          <a:sy n="60" d="100"/>
        </p:scale>
        <p:origin x="208" y="125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8851"/>
          <c:y val="4.5449200000000002E-2"/>
          <c:w val="0.87614899999999996"/>
          <c:h val="0.79731300000000005"/>
        </c:manualLayout>
      </c:layout>
      <c:barChart>
        <c:barDir val="col"/>
        <c:grouping val="clustered"/>
        <c:varyColors val="0"/>
        <c:ser>
          <c:idx val="0"/>
          <c:order val="0"/>
          <c:tx>
            <c:strRef>
              <c:f>Sheet1!$A$2</c:f>
              <c:strCache>
                <c:ptCount val="1"/>
                <c:pt idx="0">
                  <c:v>2015</c:v>
                </c:pt>
              </c:strCache>
            </c:strRef>
          </c:tx>
          <c:spPr>
            <a:gradFill flip="none" rotWithShape="1">
              <a:gsLst>
                <a:gs pos="0">
                  <a:srgbClr val="5F82CB"/>
                </a:gs>
                <a:gs pos="50000">
                  <a:srgbClr val="3E70CA"/>
                </a:gs>
                <a:gs pos="100000">
                  <a:srgbClr val="2F61BA"/>
                </a:gs>
              </a:gsLst>
              <a:lin ang="5400000" scaled="0"/>
            </a:gradFill>
            <a:ln w="12700" cap="flat">
              <a:noFill/>
              <a:miter lim="400000"/>
            </a:ln>
            <a:effectLst>
              <a:outerShdw blurRad="63500" dist="19050" dir="5400000" algn="tl">
                <a:srgbClr val="000000">
                  <a:alpha val="63000"/>
                </a:srgbClr>
              </a:outerShdw>
            </a:effectLst>
          </c:spPr>
          <c:invertIfNegative val="0"/>
          <c:dLbls>
            <c:numFmt formatCode="0.00%" sourceLinked="0"/>
            <c:spPr>
              <a:noFill/>
              <a:ln>
                <a:noFill/>
              </a:ln>
              <a:effectLst/>
            </c:spPr>
            <c:txPr>
              <a:bodyPr/>
              <a:lstStyle/>
              <a:p>
                <a:pPr>
                  <a:defRPr sz="1100" b="0" i="0" u="none" strike="noStrike">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Tithe pattern: 36 months before being removed from membership.</c:v>
                </c:pt>
              </c:strCache>
            </c:strRef>
          </c:cat>
          <c:val>
            <c:numRef>
              <c:f>Sheet1!$B$2:$B$2</c:f>
              <c:numCache>
                <c:formatCode>General</c:formatCode>
                <c:ptCount val="1"/>
                <c:pt idx="0">
                  <c:v>0.9083</c:v>
                </c:pt>
              </c:numCache>
            </c:numRef>
          </c:val>
          <c:extLst>
            <c:ext xmlns:c16="http://schemas.microsoft.com/office/drawing/2014/chart" uri="{C3380CC4-5D6E-409C-BE32-E72D297353CC}">
              <c16:uniqueId val="{00000000-77A8-D146-BA6F-277719720127}"/>
            </c:ext>
          </c:extLst>
        </c:ser>
        <c:ser>
          <c:idx val="1"/>
          <c:order val="1"/>
          <c:tx>
            <c:strRef>
              <c:f>Sheet1!$A$3</c:f>
              <c:strCache>
                <c:ptCount val="1"/>
                <c:pt idx="0">
                  <c:v>2016</c:v>
                </c:pt>
              </c:strCache>
            </c:strRef>
          </c:tx>
          <c:spPr>
            <a:gradFill flip="none" rotWithShape="1">
              <a:gsLst>
                <a:gs pos="0">
                  <a:srgbClr val="F18C54"/>
                </a:gs>
                <a:gs pos="50000">
                  <a:srgbClr val="F67B28"/>
                </a:gs>
                <a:gs pos="100000">
                  <a:srgbClr val="E46B19"/>
                </a:gs>
              </a:gsLst>
              <a:lin ang="5400000" scaled="0"/>
            </a:gradFill>
            <a:ln w="12700" cap="flat">
              <a:noFill/>
              <a:miter lim="400000"/>
            </a:ln>
            <a:effectLst>
              <a:outerShdw blurRad="63500" dist="19050" dir="5400000" algn="tl">
                <a:srgbClr val="000000">
                  <a:alpha val="63000"/>
                </a:srgbClr>
              </a:outerShdw>
            </a:effectLst>
          </c:spPr>
          <c:invertIfNegative val="0"/>
          <c:dLbls>
            <c:numFmt formatCode="0.00%" sourceLinked="0"/>
            <c:spPr>
              <a:noFill/>
              <a:ln>
                <a:noFill/>
              </a:ln>
              <a:effectLst/>
            </c:spPr>
            <c:txPr>
              <a:bodyPr/>
              <a:lstStyle/>
              <a:p>
                <a:pPr>
                  <a:defRPr sz="1100" b="0" i="0" u="none" strike="noStrike">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Tithe pattern: 36 months before being removed from membership.</c:v>
                </c:pt>
              </c:strCache>
            </c:strRef>
          </c:cat>
          <c:val>
            <c:numRef>
              <c:f>Sheet1!$B$3:$B$3</c:f>
              <c:numCache>
                <c:formatCode>General</c:formatCode>
                <c:ptCount val="1"/>
                <c:pt idx="0">
                  <c:v>0.85489999999999999</c:v>
                </c:pt>
              </c:numCache>
            </c:numRef>
          </c:val>
          <c:extLst>
            <c:ext xmlns:c16="http://schemas.microsoft.com/office/drawing/2014/chart" uri="{C3380CC4-5D6E-409C-BE32-E72D297353CC}">
              <c16:uniqueId val="{00000001-77A8-D146-BA6F-277719720127}"/>
            </c:ext>
          </c:extLst>
        </c:ser>
        <c:ser>
          <c:idx val="2"/>
          <c:order val="2"/>
          <c:tx>
            <c:strRef>
              <c:f>Sheet1!$A$4</c:f>
              <c:strCache>
                <c:ptCount val="1"/>
                <c:pt idx="0">
                  <c:v>2017</c:v>
                </c:pt>
              </c:strCache>
            </c:strRef>
          </c:tx>
          <c:spPr>
            <a:gradFill flip="none" rotWithShape="1">
              <a:gsLst>
                <a:gs pos="0">
                  <a:srgbClr val="AFAFAF"/>
                </a:gs>
                <a:gs pos="50000">
                  <a:schemeClr val="accent3"/>
                </a:gs>
                <a:gs pos="100000">
                  <a:srgbClr val="929292"/>
                </a:gs>
              </a:gsLst>
              <a:lin ang="5400000" scaled="0"/>
            </a:gradFill>
            <a:ln w="12700" cap="flat">
              <a:noFill/>
              <a:miter lim="400000"/>
            </a:ln>
            <a:effectLst>
              <a:outerShdw blurRad="63500" dist="19050" dir="5400000" algn="tl">
                <a:srgbClr val="000000">
                  <a:alpha val="63000"/>
                </a:srgbClr>
              </a:outerShdw>
            </a:effectLst>
          </c:spPr>
          <c:invertIfNegative val="0"/>
          <c:dLbls>
            <c:numFmt formatCode="0.00%" sourceLinked="0"/>
            <c:spPr>
              <a:noFill/>
              <a:ln>
                <a:noFill/>
              </a:ln>
              <a:effectLst/>
            </c:spPr>
            <c:txPr>
              <a:bodyPr/>
              <a:lstStyle/>
              <a:p>
                <a:pPr>
                  <a:defRPr sz="1100" b="0" i="0" u="none" strike="noStrike">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Tithe pattern: 36 months before being removed from membership.</c:v>
                </c:pt>
              </c:strCache>
            </c:strRef>
          </c:cat>
          <c:val>
            <c:numRef>
              <c:f>Sheet1!$B$4:$B$4</c:f>
              <c:numCache>
                <c:formatCode>General</c:formatCode>
                <c:ptCount val="1"/>
                <c:pt idx="0">
                  <c:v>0.83260000000000001</c:v>
                </c:pt>
              </c:numCache>
            </c:numRef>
          </c:val>
          <c:extLst>
            <c:ext xmlns:c16="http://schemas.microsoft.com/office/drawing/2014/chart" uri="{C3380CC4-5D6E-409C-BE32-E72D297353CC}">
              <c16:uniqueId val="{00000002-77A8-D146-BA6F-277719720127}"/>
            </c:ext>
          </c:extLst>
        </c:ser>
        <c:dLbls>
          <c:showLegendKey val="0"/>
          <c:showVal val="0"/>
          <c:showCatName val="0"/>
          <c:showSerName val="0"/>
          <c:showPercent val="0"/>
          <c:showBubbleSize val="0"/>
        </c:dLbls>
        <c:gapWidth val="100"/>
        <c:overlap val="-24"/>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100" b="0" i="0" u="none" strike="noStrike">
                <a:solidFill>
                  <a:srgbClr val="FFFFFF"/>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00%" sourceLinked="0"/>
        <c:majorTickMark val="none"/>
        <c:minorTickMark val="none"/>
        <c:tickLblPos val="nextTo"/>
        <c:spPr>
          <a:ln w="12700" cap="flat">
            <a:noFill/>
            <a:prstDash val="solid"/>
            <a:round/>
          </a:ln>
        </c:spPr>
        <c:txPr>
          <a:bodyPr rot="0"/>
          <a:lstStyle/>
          <a:p>
            <a:pPr>
              <a:defRPr sz="1100" b="0" i="0" u="none" strike="noStrike">
                <a:solidFill>
                  <a:srgbClr val="FFFFFF"/>
                </a:solidFill>
                <a:latin typeface="Calibri"/>
              </a:defRPr>
            </a:pPr>
            <a:endParaRPr lang="en-US"/>
          </a:p>
        </c:txPr>
        <c:crossAx val="2094734552"/>
        <c:crosses val="autoZero"/>
        <c:crossBetween val="between"/>
        <c:majorUnit val="2.2499999999999999E-2"/>
        <c:minorUnit val="1.125E-2"/>
      </c:valAx>
      <c:spPr>
        <a:noFill/>
        <a:ln w="12700" cap="flat">
          <a:noFill/>
          <a:miter lim="400000"/>
        </a:ln>
        <a:effectLst/>
      </c:spPr>
    </c:plotArea>
    <c:legend>
      <c:legendPos val="b"/>
      <c:layout>
        <c:manualLayout>
          <c:xMode val="edge"/>
          <c:yMode val="edge"/>
          <c:x val="0.31393700000000002"/>
          <c:y val="0.94205099999999997"/>
          <c:w val="0.40857199999999999"/>
          <c:h val="5.7949199999999999E-2"/>
        </c:manualLayout>
      </c:layout>
      <c:overlay val="1"/>
      <c:spPr>
        <a:noFill/>
        <a:ln w="12700" cap="flat">
          <a:noFill/>
          <a:miter lim="400000"/>
        </a:ln>
        <a:effectLst/>
      </c:spPr>
      <c:txPr>
        <a:bodyPr rot="0"/>
        <a:lstStyle/>
        <a:p>
          <a:pPr>
            <a:defRPr sz="1100" b="0" i="0" u="none" strike="noStrike">
              <a:solidFill>
                <a:srgbClr val="FFFFFF"/>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238099999999999"/>
          <c:y val="4.5449200000000002E-2"/>
          <c:w val="0.88261900000000004"/>
          <c:h val="0.79731300000000005"/>
        </c:manualLayout>
      </c:layout>
      <c:barChart>
        <c:barDir val="col"/>
        <c:grouping val="clustered"/>
        <c:varyColors val="0"/>
        <c:ser>
          <c:idx val="0"/>
          <c:order val="0"/>
          <c:tx>
            <c:strRef>
              <c:f>Sheet1!$A$2</c:f>
              <c:strCache>
                <c:ptCount val="1"/>
                <c:pt idx="0">
                  <c:v>2015</c:v>
                </c:pt>
              </c:strCache>
            </c:strRef>
          </c:tx>
          <c:spPr>
            <a:gradFill flip="none" rotWithShape="1">
              <a:gsLst>
                <a:gs pos="0">
                  <a:srgbClr val="5F82CB"/>
                </a:gs>
                <a:gs pos="50000">
                  <a:srgbClr val="3E70CA"/>
                </a:gs>
                <a:gs pos="100000">
                  <a:srgbClr val="2F61BA"/>
                </a:gs>
              </a:gsLst>
              <a:lin ang="5400000" scaled="0"/>
            </a:gradFill>
            <a:ln w="12700" cap="flat">
              <a:noFill/>
              <a:miter lim="400000"/>
            </a:ln>
            <a:effectLst>
              <a:outerShdw blurRad="63500" dist="19050" dir="5400000" algn="tl">
                <a:srgbClr val="000000">
                  <a:alpha val="63000"/>
                </a:srgbClr>
              </a:outerShdw>
            </a:effectLst>
          </c:spPr>
          <c:invertIfNegative val="0"/>
          <c:dLbls>
            <c:numFmt formatCode="0.00%" sourceLinked="0"/>
            <c:spPr>
              <a:noFill/>
              <a:ln>
                <a:noFill/>
              </a:ln>
              <a:effectLst/>
            </c:spPr>
            <c:txPr>
              <a:bodyPr/>
              <a:lstStyle/>
              <a:p>
                <a:pPr>
                  <a:defRPr sz="1100" b="0" i="0" u="none" strike="noStrike">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Offering pattern: 36 months before being removed from membership.</c:v>
                </c:pt>
              </c:strCache>
            </c:strRef>
          </c:cat>
          <c:val>
            <c:numRef>
              <c:f>Sheet1!$B$2:$B$2</c:f>
              <c:numCache>
                <c:formatCode>General</c:formatCode>
                <c:ptCount val="1"/>
                <c:pt idx="0">
                  <c:v>0.94010000000000005</c:v>
                </c:pt>
              </c:numCache>
            </c:numRef>
          </c:val>
          <c:extLst>
            <c:ext xmlns:c16="http://schemas.microsoft.com/office/drawing/2014/chart" uri="{C3380CC4-5D6E-409C-BE32-E72D297353CC}">
              <c16:uniqueId val="{00000000-9D77-EB44-8F15-3ED1D01C0A02}"/>
            </c:ext>
          </c:extLst>
        </c:ser>
        <c:ser>
          <c:idx val="1"/>
          <c:order val="1"/>
          <c:tx>
            <c:strRef>
              <c:f>Sheet1!$A$3</c:f>
              <c:strCache>
                <c:ptCount val="1"/>
                <c:pt idx="0">
                  <c:v>2016</c:v>
                </c:pt>
              </c:strCache>
            </c:strRef>
          </c:tx>
          <c:spPr>
            <a:gradFill flip="none" rotWithShape="1">
              <a:gsLst>
                <a:gs pos="0">
                  <a:srgbClr val="F18C54"/>
                </a:gs>
                <a:gs pos="50000">
                  <a:srgbClr val="F67B28"/>
                </a:gs>
                <a:gs pos="100000">
                  <a:srgbClr val="E46B19"/>
                </a:gs>
              </a:gsLst>
              <a:lin ang="5400000" scaled="0"/>
            </a:gradFill>
            <a:ln w="12700" cap="flat">
              <a:noFill/>
              <a:miter lim="400000"/>
            </a:ln>
            <a:effectLst>
              <a:outerShdw blurRad="63500" dist="19050" dir="5400000" algn="tl">
                <a:srgbClr val="000000">
                  <a:alpha val="63000"/>
                </a:srgbClr>
              </a:outerShdw>
            </a:effectLst>
          </c:spPr>
          <c:invertIfNegative val="0"/>
          <c:dLbls>
            <c:numFmt formatCode="0.00%" sourceLinked="0"/>
            <c:spPr>
              <a:noFill/>
              <a:ln>
                <a:noFill/>
              </a:ln>
              <a:effectLst/>
            </c:spPr>
            <c:txPr>
              <a:bodyPr/>
              <a:lstStyle/>
              <a:p>
                <a:pPr>
                  <a:defRPr sz="1100" b="0" i="0" u="none" strike="noStrike">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Offering pattern: 36 months before being removed from membership.</c:v>
                </c:pt>
              </c:strCache>
            </c:strRef>
          </c:cat>
          <c:val>
            <c:numRef>
              <c:f>Sheet1!$B$3:$B$3</c:f>
              <c:numCache>
                <c:formatCode>General</c:formatCode>
                <c:ptCount val="1"/>
                <c:pt idx="0">
                  <c:v>0.90359999999999996</c:v>
                </c:pt>
              </c:numCache>
            </c:numRef>
          </c:val>
          <c:extLst>
            <c:ext xmlns:c16="http://schemas.microsoft.com/office/drawing/2014/chart" uri="{C3380CC4-5D6E-409C-BE32-E72D297353CC}">
              <c16:uniqueId val="{00000001-9D77-EB44-8F15-3ED1D01C0A02}"/>
            </c:ext>
          </c:extLst>
        </c:ser>
        <c:ser>
          <c:idx val="2"/>
          <c:order val="2"/>
          <c:tx>
            <c:strRef>
              <c:f>Sheet1!$A$4</c:f>
              <c:strCache>
                <c:ptCount val="1"/>
                <c:pt idx="0">
                  <c:v>2017</c:v>
                </c:pt>
              </c:strCache>
            </c:strRef>
          </c:tx>
          <c:spPr>
            <a:gradFill flip="none" rotWithShape="1">
              <a:gsLst>
                <a:gs pos="0">
                  <a:srgbClr val="AFAFAF"/>
                </a:gs>
                <a:gs pos="50000">
                  <a:schemeClr val="accent3"/>
                </a:gs>
                <a:gs pos="100000">
                  <a:srgbClr val="929292"/>
                </a:gs>
              </a:gsLst>
              <a:lin ang="5400000" scaled="0"/>
            </a:gradFill>
            <a:ln w="12700" cap="flat">
              <a:noFill/>
              <a:miter lim="400000"/>
            </a:ln>
            <a:effectLst>
              <a:outerShdw blurRad="63500" dist="19050" dir="5400000" algn="tl">
                <a:srgbClr val="000000">
                  <a:alpha val="63000"/>
                </a:srgbClr>
              </a:outerShdw>
            </a:effectLst>
          </c:spPr>
          <c:invertIfNegative val="0"/>
          <c:dLbls>
            <c:numFmt formatCode="0.00%" sourceLinked="0"/>
            <c:spPr>
              <a:noFill/>
              <a:ln>
                <a:noFill/>
              </a:ln>
              <a:effectLst/>
            </c:spPr>
            <c:txPr>
              <a:bodyPr/>
              <a:lstStyle/>
              <a:p>
                <a:pPr>
                  <a:defRPr sz="1100" b="0" i="0" u="none" strike="noStrike">
                    <a:solidFill>
                      <a:srgbClr val="FFFFFF"/>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Offering pattern: 36 months before being removed from membership.</c:v>
                </c:pt>
              </c:strCache>
            </c:strRef>
          </c:cat>
          <c:val>
            <c:numRef>
              <c:f>Sheet1!$B$4:$B$4</c:f>
              <c:numCache>
                <c:formatCode>General</c:formatCode>
                <c:ptCount val="1"/>
                <c:pt idx="0">
                  <c:v>0.88759999999999994</c:v>
                </c:pt>
              </c:numCache>
            </c:numRef>
          </c:val>
          <c:extLst>
            <c:ext xmlns:c16="http://schemas.microsoft.com/office/drawing/2014/chart" uri="{C3380CC4-5D6E-409C-BE32-E72D297353CC}">
              <c16:uniqueId val="{00000002-9D77-EB44-8F15-3ED1D01C0A02}"/>
            </c:ext>
          </c:extLst>
        </c:ser>
        <c:dLbls>
          <c:showLegendKey val="0"/>
          <c:showVal val="0"/>
          <c:showCatName val="0"/>
          <c:showSerName val="0"/>
          <c:showPercent val="0"/>
          <c:showBubbleSize val="0"/>
        </c:dLbls>
        <c:gapWidth val="100"/>
        <c:overlap val="-24"/>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100" b="0" i="0" u="none" strike="noStrike">
                <a:solidFill>
                  <a:srgbClr val="FFFFFF"/>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00%" sourceLinked="0"/>
        <c:majorTickMark val="none"/>
        <c:minorTickMark val="none"/>
        <c:tickLblPos val="nextTo"/>
        <c:spPr>
          <a:ln w="12700" cap="flat">
            <a:noFill/>
            <a:prstDash val="solid"/>
            <a:round/>
          </a:ln>
        </c:spPr>
        <c:txPr>
          <a:bodyPr rot="0"/>
          <a:lstStyle/>
          <a:p>
            <a:pPr>
              <a:defRPr sz="1100" b="0" i="0" u="none" strike="noStrike">
                <a:solidFill>
                  <a:srgbClr val="FFFFFF"/>
                </a:solidFill>
                <a:latin typeface="Calibri"/>
              </a:defRPr>
            </a:pPr>
            <a:endParaRPr lang="en-US"/>
          </a:p>
        </c:txPr>
        <c:crossAx val="2094734552"/>
        <c:crosses val="autoZero"/>
        <c:crossBetween val="between"/>
        <c:majorUnit val="0.02"/>
        <c:minorUnit val="0.01"/>
      </c:valAx>
      <c:spPr>
        <a:noFill/>
        <a:ln w="12700" cap="flat">
          <a:noFill/>
          <a:miter lim="400000"/>
        </a:ln>
        <a:effectLst/>
      </c:spPr>
    </c:plotArea>
    <c:legend>
      <c:legendPos val="b"/>
      <c:layout>
        <c:manualLayout>
          <c:xMode val="edge"/>
          <c:yMode val="edge"/>
          <c:x val="0.32406600000000002"/>
          <c:y val="0.94205099999999997"/>
          <c:w val="0.38632899999999998"/>
          <c:h val="5.7949199999999999E-2"/>
        </c:manualLayout>
      </c:layout>
      <c:overlay val="1"/>
      <c:spPr>
        <a:noFill/>
        <a:ln w="12700" cap="flat">
          <a:noFill/>
          <a:miter lim="400000"/>
        </a:ln>
        <a:effectLst/>
      </c:spPr>
      <c:txPr>
        <a:bodyPr rot="0"/>
        <a:lstStyle/>
        <a:p>
          <a:pPr>
            <a:defRPr sz="1100" b="0" i="0" u="none" strike="noStrike">
              <a:solidFill>
                <a:srgbClr val="FFFFFF"/>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tewardship.adventista.or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3" name="TextBox 3"/>
          <p:cNvSpPr txBox="1"/>
          <p:nvPr/>
        </p:nvSpPr>
        <p:spPr>
          <a:xfrm>
            <a:off x="836580" y="1698424"/>
            <a:ext cx="6201629" cy="250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6000" b="1">
                <a:solidFill>
                  <a:srgbClr val="FFFFFF"/>
                </a:solidFill>
              </a:defRPr>
            </a:pPr>
            <a:r>
              <a:t>NURTURE AND </a:t>
            </a:r>
          </a:p>
          <a:p>
            <a:pPr>
              <a:defRPr sz="6000" b="1">
                <a:solidFill>
                  <a:srgbClr val="FFFFFF"/>
                </a:solidFill>
              </a:defRPr>
            </a:pPr>
            <a:r>
              <a:t>HEART RETENTION</a:t>
            </a:r>
          </a:p>
          <a:p>
            <a:pPr>
              <a:defRPr sz="3600">
                <a:solidFill>
                  <a:srgbClr val="FFFFFF"/>
                </a:solidFill>
              </a:defRPr>
            </a:pPr>
            <a:r>
              <a:t>Preventing Church Evasion</a:t>
            </a:r>
          </a:p>
        </p:txBody>
      </p:sp>
      <p:pic>
        <p:nvPicPr>
          <p:cNvPr id="114" name="Picture 9" descr="Picture 9"/>
          <p:cNvPicPr>
            <a:picLocks noChangeAspect="1"/>
          </p:cNvPicPr>
          <p:nvPr/>
        </p:nvPicPr>
        <p:blipFill>
          <a:blip r:embed="rId3"/>
          <a:stretch>
            <a:fillRect/>
          </a:stretch>
        </p:blipFill>
        <p:spPr>
          <a:xfrm>
            <a:off x="967838" y="5438528"/>
            <a:ext cx="3057897" cy="6370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8" descr="Picture 8"/>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7" name="Title 1"/>
          <p:cNvSpPr txBox="1">
            <a:spLocks noGrp="1"/>
          </p:cNvSpPr>
          <p:nvPr>
            <p:ph type="title"/>
          </p:nvPr>
        </p:nvSpPr>
        <p:spPr>
          <a:xfrm>
            <a:off x="803029" y="2434593"/>
            <a:ext cx="6406663" cy="1634284"/>
          </a:xfrm>
          <a:prstGeom prst="rect">
            <a:avLst/>
          </a:prstGeom>
        </p:spPr>
        <p:txBody>
          <a:bodyPr>
            <a:normAutofit/>
          </a:bodyPr>
          <a:lstStyle>
            <a:lvl1pPr defTabSz="640079">
              <a:defRPr sz="4200" b="1">
                <a:solidFill>
                  <a:srgbClr val="FFFFFF"/>
                </a:solidFill>
              </a:defRPr>
            </a:lvl1pPr>
          </a:lstStyle>
          <a:p>
            <a:r>
              <a:rPr lang="pt-BR" dirty="0"/>
              <a:t>A SURPRISING WAY</a:t>
            </a:r>
            <a:r>
              <a:rPr dirty="0"/>
              <a:t> TO DEVELOP THAT AFFECTION</a:t>
            </a:r>
          </a:p>
        </p:txBody>
      </p:sp>
      <p:pic>
        <p:nvPicPr>
          <p:cNvPr id="158" name="Picture 9" descr="Picture 9"/>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1" name="Title 1"/>
          <p:cNvSpPr txBox="1">
            <a:spLocks noGrp="1"/>
          </p:cNvSpPr>
          <p:nvPr>
            <p:ph type="title"/>
          </p:nvPr>
        </p:nvSpPr>
        <p:spPr>
          <a:xfrm>
            <a:off x="838200" y="377825"/>
            <a:ext cx="10515600" cy="1325563"/>
          </a:xfrm>
          <a:prstGeom prst="rect">
            <a:avLst/>
          </a:prstGeom>
        </p:spPr>
        <p:txBody>
          <a:bodyPr>
            <a:normAutofit/>
          </a:bodyPr>
          <a:lstStyle/>
          <a:p>
            <a:pPr>
              <a:defRPr sz="5400" b="1">
                <a:solidFill>
                  <a:srgbClr val="FFFFFF"/>
                </a:solidFill>
              </a:defRPr>
            </a:pPr>
            <a:r>
              <a:rPr dirty="0"/>
              <a:t>POSSESSIONS</a:t>
            </a:r>
            <a:r>
              <a:rPr lang="pt-BR" dirty="0"/>
              <a:t> </a:t>
            </a:r>
            <a:r>
              <a:rPr lang="pt-BR" dirty="0" err="1"/>
              <a:t>X</a:t>
            </a:r>
            <a:r>
              <a:rPr lang="pt-BR" dirty="0"/>
              <a:t> AFFECTIONS</a:t>
            </a:r>
            <a:r>
              <a:rPr dirty="0"/>
              <a:t> </a:t>
            </a:r>
            <a:br>
              <a:rPr dirty="0"/>
            </a:br>
            <a:r>
              <a:rPr lang="pt-BR" sz="2400" dirty="0" err="1">
                <a:solidFill>
                  <a:srgbClr val="FFFFFF"/>
                </a:solidFill>
              </a:rPr>
              <a:t>Possessions</a:t>
            </a:r>
            <a:r>
              <a:rPr lang="pt-BR" sz="2400" dirty="0">
                <a:solidFill>
                  <a:srgbClr val="FFFFFF"/>
                </a:solidFill>
              </a:rPr>
              <a:t> are </a:t>
            </a:r>
            <a:r>
              <a:rPr lang="pt-BR" sz="2400" dirty="0" err="1">
                <a:solidFill>
                  <a:srgbClr val="FFFFFF"/>
                </a:solidFill>
              </a:rPr>
              <a:t>c</a:t>
            </a:r>
            <a:r>
              <a:rPr sz="2400" dirty="0" err="1">
                <a:solidFill>
                  <a:srgbClr val="FFFFFF"/>
                </a:solidFill>
              </a:rPr>
              <a:t>arriers</a:t>
            </a:r>
            <a:r>
              <a:rPr sz="2400" dirty="0">
                <a:solidFill>
                  <a:srgbClr val="FFFFFF"/>
                </a:solidFill>
              </a:rPr>
              <a:t> of Affections </a:t>
            </a:r>
            <a:r>
              <a:rPr sz="2400" b="0" dirty="0"/>
              <a:t>(Matt. 6:19-21)</a:t>
            </a:r>
          </a:p>
        </p:txBody>
      </p:sp>
      <p:sp>
        <p:nvSpPr>
          <p:cNvPr id="162" name="Content Placeholder 2"/>
          <p:cNvSpPr txBox="1">
            <a:spLocks noGrp="1"/>
          </p:cNvSpPr>
          <p:nvPr>
            <p:ph type="body" sz="half" idx="1"/>
          </p:nvPr>
        </p:nvSpPr>
        <p:spPr>
          <a:xfrm>
            <a:off x="838199" y="2140085"/>
            <a:ext cx="6096992" cy="3310690"/>
          </a:xfrm>
          <a:prstGeom prst="rect">
            <a:avLst/>
          </a:prstGeom>
        </p:spPr>
        <p:txBody>
          <a:bodyPr/>
          <a:lstStyle>
            <a:lvl1pPr marL="0" indent="0" defTabSz="905255">
              <a:spcBef>
                <a:spcPts val="900"/>
              </a:spcBef>
              <a:buSzTx/>
              <a:buNone/>
              <a:defRPr sz="2772">
                <a:solidFill>
                  <a:srgbClr val="FFFFFF"/>
                </a:solidFill>
              </a:defRPr>
            </a:lvl1pPr>
          </a:lstStyle>
          <a:p>
            <a:r>
              <a:rPr dirty="0"/>
              <a:t>“Do not lay up for yourselves treasures on earth, where moth and rust destroy and where thieves break in and steal; but lay up for yourselves treasures in heaven, where neither moth nor rust destroys and where thieves do not break in and steal. </a:t>
            </a:r>
            <a:r>
              <a:rPr b="1" dirty="0"/>
              <a:t>For where your treasure is, there your heart will be also</a:t>
            </a:r>
            <a:r>
              <a:rPr dirty="0"/>
              <a:t>.”</a:t>
            </a:r>
          </a:p>
        </p:txBody>
      </p:sp>
      <p:pic>
        <p:nvPicPr>
          <p:cNvPr id="163" name="Picture 5" descr="Picture 5"/>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6" name="Title 1"/>
          <p:cNvSpPr txBox="1">
            <a:spLocks noGrp="1"/>
          </p:cNvSpPr>
          <p:nvPr>
            <p:ph type="title"/>
          </p:nvPr>
        </p:nvSpPr>
        <p:spPr>
          <a:xfrm>
            <a:off x="838199" y="1683666"/>
            <a:ext cx="6322622" cy="2125156"/>
          </a:xfrm>
          <a:prstGeom prst="rect">
            <a:avLst/>
          </a:prstGeom>
        </p:spPr>
        <p:txBody>
          <a:bodyPr/>
          <a:lstStyle/>
          <a:p>
            <a:pPr>
              <a:defRPr sz="6000" b="1">
                <a:solidFill>
                  <a:srgbClr val="FFFFFF"/>
                </a:solidFill>
              </a:defRPr>
            </a:pPr>
            <a:r>
              <a:t>FINANCIAL</a:t>
            </a:r>
            <a:r>
              <a:rPr sz="5400"/>
              <a:t> </a:t>
            </a:r>
            <a:br>
              <a:rPr sz="5400"/>
            </a:br>
            <a:r>
              <a:rPr sz="5400"/>
              <a:t>SPIRITUAL GIVING</a:t>
            </a:r>
          </a:p>
        </p:txBody>
      </p:sp>
      <p:sp>
        <p:nvSpPr>
          <p:cNvPr id="167" name="Content Placeholder 2"/>
          <p:cNvSpPr txBox="1">
            <a:spLocks noGrp="1"/>
          </p:cNvSpPr>
          <p:nvPr>
            <p:ph type="body" sz="quarter" idx="1"/>
          </p:nvPr>
        </p:nvSpPr>
        <p:spPr>
          <a:xfrm>
            <a:off x="838200" y="3725695"/>
            <a:ext cx="4968835" cy="1052726"/>
          </a:xfrm>
          <a:prstGeom prst="rect">
            <a:avLst/>
          </a:prstGeom>
        </p:spPr>
        <p:txBody>
          <a:bodyPr/>
          <a:lstStyle>
            <a:lvl1pPr marL="0" indent="0">
              <a:buSzTx/>
              <a:buNone/>
              <a:defRPr>
                <a:solidFill>
                  <a:srgbClr val="FFFFFF"/>
                </a:solidFill>
              </a:defRPr>
            </a:lvl1pPr>
          </a:lstStyle>
          <a:p>
            <a:r>
              <a:t>Will place the heart in heaven/God’s dwelling place</a:t>
            </a:r>
          </a:p>
        </p:txBody>
      </p:sp>
      <p:pic>
        <p:nvPicPr>
          <p:cNvPr id="168" name="Picture 5" descr="Picture 5"/>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1" name="Title 1"/>
          <p:cNvSpPr txBox="1">
            <a:spLocks noGrp="1"/>
          </p:cNvSpPr>
          <p:nvPr>
            <p:ph type="title"/>
          </p:nvPr>
        </p:nvSpPr>
        <p:spPr>
          <a:xfrm>
            <a:off x="838199" y="590755"/>
            <a:ext cx="7391401" cy="1325564"/>
          </a:xfrm>
          <a:prstGeom prst="rect">
            <a:avLst/>
          </a:prstGeom>
        </p:spPr>
        <p:txBody>
          <a:bodyPr>
            <a:normAutofit fontScale="90000"/>
          </a:bodyPr>
          <a:lstStyle>
            <a:lvl1pPr>
              <a:defRPr sz="5400" b="1">
                <a:solidFill>
                  <a:srgbClr val="FFFFFF"/>
                </a:solidFill>
              </a:defRPr>
            </a:lvl1pPr>
          </a:lstStyle>
          <a:p>
            <a:r>
              <a:rPr lang="pt-BR" dirty="0"/>
              <a:t>IT DRAWS THE AFFECTIONS</a:t>
            </a:r>
            <a:endParaRPr dirty="0"/>
          </a:p>
        </p:txBody>
      </p:sp>
      <p:sp>
        <p:nvSpPr>
          <p:cNvPr id="172" name="Content Placeholder 2"/>
          <p:cNvSpPr txBox="1">
            <a:spLocks noGrp="1"/>
          </p:cNvSpPr>
          <p:nvPr>
            <p:ph type="body" sz="half" idx="1"/>
          </p:nvPr>
        </p:nvSpPr>
        <p:spPr>
          <a:xfrm>
            <a:off x="838199" y="2502531"/>
            <a:ext cx="6114105" cy="2393004"/>
          </a:xfrm>
          <a:prstGeom prst="rect">
            <a:avLst/>
          </a:prstGeom>
        </p:spPr>
        <p:txBody>
          <a:bodyPr/>
          <a:lstStyle/>
          <a:p>
            <a:pPr marL="0" indent="0" defTabSz="905255">
              <a:spcBef>
                <a:spcPts val="900"/>
              </a:spcBef>
              <a:buSzTx/>
              <a:buNone/>
              <a:defRPr sz="2772">
                <a:solidFill>
                  <a:srgbClr val="FFFFFF"/>
                </a:solidFill>
              </a:defRPr>
            </a:pPr>
            <a:r>
              <a:rPr dirty="0"/>
              <a:t>“</a:t>
            </a:r>
            <a:r>
              <a:rPr lang="pt-BR" dirty="0" err="1"/>
              <a:t>Hoarded</a:t>
            </a:r>
            <a:r>
              <a:rPr lang="pt-BR" dirty="0"/>
              <a:t> </a:t>
            </a:r>
            <a:r>
              <a:rPr lang="pt-BR" dirty="0" err="1"/>
              <a:t>wealth</a:t>
            </a:r>
            <a:r>
              <a:rPr lang="pt-BR" dirty="0"/>
              <a:t> </a:t>
            </a:r>
            <a:r>
              <a:rPr lang="pt-BR" dirty="0" err="1"/>
              <a:t>is</a:t>
            </a:r>
            <a:r>
              <a:rPr lang="pt-BR" dirty="0"/>
              <a:t> </a:t>
            </a:r>
            <a:r>
              <a:rPr lang="pt-BR" dirty="0" err="1"/>
              <a:t>not</a:t>
            </a:r>
            <a:r>
              <a:rPr lang="pt-BR" dirty="0"/>
              <a:t> </a:t>
            </a:r>
            <a:r>
              <a:rPr lang="pt-BR" dirty="0" err="1"/>
              <a:t>merely</a:t>
            </a:r>
            <a:r>
              <a:rPr lang="pt-BR" dirty="0"/>
              <a:t> </a:t>
            </a:r>
            <a:r>
              <a:rPr lang="pt-BR" dirty="0" err="1"/>
              <a:t>useless</a:t>
            </a:r>
            <a:r>
              <a:rPr lang="pt-BR" dirty="0"/>
              <a:t>; it </a:t>
            </a:r>
            <a:r>
              <a:rPr lang="pt-BR" dirty="0" err="1"/>
              <a:t>is</a:t>
            </a:r>
            <a:r>
              <a:rPr lang="pt-BR" dirty="0"/>
              <a:t> a curse. In </a:t>
            </a:r>
            <a:r>
              <a:rPr lang="pt-BR" dirty="0" err="1"/>
              <a:t>this</a:t>
            </a:r>
            <a:r>
              <a:rPr lang="pt-BR" dirty="0"/>
              <a:t> </a:t>
            </a:r>
            <a:r>
              <a:rPr lang="pt-BR" dirty="0" err="1"/>
              <a:t>life</a:t>
            </a:r>
            <a:r>
              <a:rPr lang="pt-BR" dirty="0"/>
              <a:t> it </a:t>
            </a:r>
            <a:r>
              <a:rPr lang="pt-BR" dirty="0" err="1"/>
              <a:t>is</a:t>
            </a:r>
            <a:r>
              <a:rPr lang="pt-BR" dirty="0"/>
              <a:t> a </a:t>
            </a:r>
            <a:r>
              <a:rPr lang="pt-BR" dirty="0" err="1"/>
              <a:t>snare</a:t>
            </a:r>
            <a:r>
              <a:rPr lang="pt-BR" dirty="0"/>
              <a:t> </a:t>
            </a:r>
            <a:r>
              <a:rPr lang="pt-BR" dirty="0" err="1"/>
              <a:t>to</a:t>
            </a:r>
            <a:r>
              <a:rPr lang="pt-BR" dirty="0"/>
              <a:t> </a:t>
            </a:r>
            <a:r>
              <a:rPr lang="pt-BR" dirty="0" err="1"/>
              <a:t>the</a:t>
            </a:r>
            <a:r>
              <a:rPr lang="pt-BR" dirty="0"/>
              <a:t> soul, </a:t>
            </a:r>
            <a:r>
              <a:rPr lang="pt-BR" dirty="0" err="1"/>
              <a:t>drawing</a:t>
            </a:r>
            <a:r>
              <a:rPr lang="pt-BR" dirty="0"/>
              <a:t> </a:t>
            </a:r>
            <a:r>
              <a:rPr lang="pt-BR" dirty="0" err="1"/>
              <a:t>the</a:t>
            </a:r>
            <a:r>
              <a:rPr lang="pt-BR" dirty="0"/>
              <a:t> </a:t>
            </a:r>
            <a:r>
              <a:rPr lang="pt-BR" dirty="0" err="1"/>
              <a:t>affections</a:t>
            </a:r>
            <a:r>
              <a:rPr lang="pt-BR" dirty="0"/>
              <a:t> </a:t>
            </a:r>
            <a:r>
              <a:rPr lang="pt-BR" dirty="0" err="1"/>
              <a:t>away</a:t>
            </a:r>
            <a:r>
              <a:rPr lang="pt-BR" dirty="0"/>
              <a:t> </a:t>
            </a:r>
            <a:r>
              <a:rPr lang="pt-BR" dirty="0" err="1"/>
              <a:t>from</a:t>
            </a:r>
            <a:r>
              <a:rPr lang="pt-BR" dirty="0"/>
              <a:t> </a:t>
            </a:r>
            <a:r>
              <a:rPr lang="pt-BR" dirty="0" err="1"/>
              <a:t>the</a:t>
            </a:r>
            <a:r>
              <a:rPr lang="pt-BR" dirty="0"/>
              <a:t> </a:t>
            </a:r>
            <a:r>
              <a:rPr lang="pt-BR" dirty="0" err="1"/>
              <a:t>heavenly</a:t>
            </a:r>
            <a:r>
              <a:rPr lang="pt-BR" dirty="0"/>
              <a:t> </a:t>
            </a:r>
            <a:r>
              <a:rPr lang="pt-BR" dirty="0" err="1"/>
              <a:t>treasure</a:t>
            </a:r>
            <a:r>
              <a:rPr lang="pt-BR" dirty="0"/>
              <a:t>...</a:t>
            </a:r>
            <a:r>
              <a:rPr dirty="0"/>
              <a:t>.” </a:t>
            </a:r>
          </a:p>
          <a:p>
            <a:pPr marL="0" indent="0" defTabSz="905255">
              <a:spcBef>
                <a:spcPts val="900"/>
              </a:spcBef>
              <a:buSzTx/>
              <a:buNone/>
              <a:defRPr sz="1584">
                <a:solidFill>
                  <a:srgbClr val="FFFFFF"/>
                </a:solidFill>
              </a:defRPr>
            </a:pPr>
            <a:endParaRPr dirty="0"/>
          </a:p>
          <a:p>
            <a:pPr marL="0" indent="0" defTabSz="905255">
              <a:spcBef>
                <a:spcPts val="900"/>
              </a:spcBef>
              <a:buSzTx/>
              <a:buNone/>
              <a:defRPr sz="1584">
                <a:solidFill>
                  <a:srgbClr val="FFFFFF"/>
                </a:solidFill>
              </a:defRPr>
            </a:pPr>
            <a:r>
              <a:rPr dirty="0"/>
              <a:t>Ellen G. White, Counsels on Stewardship, page </a:t>
            </a:r>
            <a:r>
              <a:rPr lang="pt-BR" dirty="0"/>
              <a:t>157</a:t>
            </a:r>
            <a:r>
              <a:rPr dirty="0"/>
              <a:t>.</a:t>
            </a:r>
          </a:p>
        </p:txBody>
      </p:sp>
      <p:pic>
        <p:nvPicPr>
          <p:cNvPr id="17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500" fill="hold"/>
                                        <p:tgtEl>
                                          <p:spTgt spid="172"/>
                                        </p:tgtEl>
                                        <p:attrNameLst>
                                          <p:attrName>ppt_x</p:attrName>
                                        </p:attrNameLst>
                                      </p:cBhvr>
                                      <p:tavLst>
                                        <p:tav tm="0">
                                          <p:val>
                                            <p:strVal val="#ppt_x"/>
                                          </p:val>
                                        </p:tav>
                                        <p:tav tm="100000">
                                          <p:val>
                                            <p:strVal val="#ppt_x"/>
                                          </p:val>
                                        </p:tav>
                                      </p:tavLst>
                                    </p:anim>
                                    <p:anim calcmode="lin" valueType="num">
                                      <p:cBhvr>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249" name="Title 1"/>
          <p:cNvSpPr txBox="1">
            <a:spLocks noGrp="1"/>
          </p:cNvSpPr>
          <p:nvPr>
            <p:ph type="title"/>
          </p:nvPr>
        </p:nvSpPr>
        <p:spPr>
          <a:xfrm>
            <a:off x="6065815" y="488351"/>
            <a:ext cx="5821385" cy="2378077"/>
          </a:xfrm>
          <a:prstGeom prst="rect">
            <a:avLst/>
          </a:prstGeom>
        </p:spPr>
        <p:txBody>
          <a:bodyPr/>
          <a:lstStyle>
            <a:lvl1pPr defTabSz="896111">
              <a:defRPr sz="5292" b="1">
                <a:solidFill>
                  <a:srgbClr val="FFFFFF"/>
                </a:solidFill>
              </a:defRPr>
            </a:lvl1pPr>
          </a:lstStyle>
          <a:p>
            <a:r>
              <a:rPr lang="pt-BR" dirty="0"/>
              <a:t>TO AVOID A SPIRITUAL DANGER</a:t>
            </a:r>
            <a:endParaRPr dirty="0"/>
          </a:p>
        </p:txBody>
      </p:sp>
      <p:sp>
        <p:nvSpPr>
          <p:cNvPr id="250" name="Content Placeholder 2"/>
          <p:cNvSpPr txBox="1">
            <a:spLocks noGrp="1"/>
          </p:cNvSpPr>
          <p:nvPr>
            <p:ph type="body" sz="quarter" idx="1"/>
          </p:nvPr>
        </p:nvSpPr>
        <p:spPr>
          <a:xfrm>
            <a:off x="6096000" y="2829510"/>
            <a:ext cx="5791200" cy="2032704"/>
          </a:xfrm>
          <a:prstGeom prst="rect">
            <a:avLst/>
          </a:prstGeom>
        </p:spPr>
        <p:txBody>
          <a:bodyPr>
            <a:noAutofit/>
          </a:bodyPr>
          <a:lstStyle>
            <a:lvl1pPr marL="0" indent="0" defTabSz="905255">
              <a:spcBef>
                <a:spcPts val="900"/>
              </a:spcBef>
              <a:buSzTx/>
              <a:buNone/>
              <a:defRPr sz="2772">
                <a:solidFill>
                  <a:srgbClr val="FFFFFF"/>
                </a:solidFill>
              </a:defRPr>
            </a:lvl1pPr>
          </a:lstStyle>
          <a:p>
            <a:r>
              <a:rPr lang="en-US" dirty="0"/>
              <a:t>“</a:t>
            </a:r>
            <a:r>
              <a:rPr lang="pt-BR" dirty="0" err="1"/>
              <a:t>If</a:t>
            </a:r>
            <a:r>
              <a:rPr lang="pt-BR" dirty="0"/>
              <a:t> </a:t>
            </a:r>
            <a:r>
              <a:rPr lang="pt-BR" dirty="0" err="1"/>
              <a:t>the</a:t>
            </a:r>
            <a:r>
              <a:rPr lang="pt-BR" dirty="0"/>
              <a:t> stewards </a:t>
            </a:r>
            <a:r>
              <a:rPr lang="pt-BR" dirty="0" err="1"/>
              <a:t>of</a:t>
            </a:r>
            <a:r>
              <a:rPr lang="pt-BR" dirty="0"/>
              <a:t> </a:t>
            </a:r>
            <a:r>
              <a:rPr lang="pt-BR" dirty="0" err="1"/>
              <a:t>God</a:t>
            </a:r>
            <a:r>
              <a:rPr lang="pt-BR" dirty="0"/>
              <a:t> do </a:t>
            </a:r>
            <a:r>
              <a:rPr lang="pt-BR" dirty="0" err="1"/>
              <a:t>their</a:t>
            </a:r>
            <a:r>
              <a:rPr lang="pt-BR" dirty="0"/>
              <a:t> </a:t>
            </a:r>
            <a:r>
              <a:rPr lang="pt-BR" dirty="0" err="1"/>
              <a:t>duty</a:t>
            </a:r>
            <a:r>
              <a:rPr lang="pt-BR" dirty="0"/>
              <a:t>, </a:t>
            </a:r>
            <a:r>
              <a:rPr lang="pt-BR" dirty="0" err="1"/>
              <a:t>there</a:t>
            </a:r>
            <a:r>
              <a:rPr lang="pt-BR" dirty="0"/>
              <a:t> </a:t>
            </a:r>
            <a:r>
              <a:rPr lang="pt-BR" dirty="0" err="1"/>
              <a:t>is</a:t>
            </a:r>
            <a:r>
              <a:rPr lang="pt-BR" dirty="0"/>
              <a:t> no </a:t>
            </a:r>
            <a:r>
              <a:rPr lang="pt-BR" dirty="0" err="1"/>
              <a:t>danger</a:t>
            </a:r>
            <a:r>
              <a:rPr lang="pt-BR" dirty="0"/>
              <a:t> </a:t>
            </a:r>
            <a:r>
              <a:rPr lang="pt-BR" dirty="0" err="1"/>
              <a:t>that</a:t>
            </a:r>
            <a:r>
              <a:rPr lang="pt-BR" dirty="0"/>
              <a:t> </a:t>
            </a:r>
            <a:r>
              <a:rPr lang="pt-BR" dirty="0" err="1"/>
              <a:t>wealth</a:t>
            </a:r>
            <a:r>
              <a:rPr lang="pt-BR" dirty="0"/>
              <a:t> </a:t>
            </a:r>
            <a:r>
              <a:rPr lang="pt-BR" dirty="0" err="1"/>
              <a:t>will</a:t>
            </a:r>
            <a:r>
              <a:rPr lang="pt-BR" dirty="0"/>
              <a:t> </a:t>
            </a:r>
            <a:r>
              <a:rPr lang="pt-BR" dirty="0" err="1"/>
              <a:t>increase</a:t>
            </a:r>
            <a:r>
              <a:rPr lang="pt-BR" dirty="0"/>
              <a:t> </a:t>
            </a:r>
            <a:r>
              <a:rPr lang="pt-BR" dirty="0" err="1"/>
              <a:t>so</a:t>
            </a:r>
            <a:r>
              <a:rPr lang="pt-BR" dirty="0"/>
              <a:t> </a:t>
            </a:r>
            <a:r>
              <a:rPr lang="pt-BR" dirty="0" err="1"/>
              <a:t>rapidly</a:t>
            </a:r>
            <a:r>
              <a:rPr lang="pt-BR" dirty="0"/>
              <a:t> as </a:t>
            </a:r>
            <a:r>
              <a:rPr lang="pt-BR" dirty="0" err="1"/>
              <a:t>to</a:t>
            </a:r>
            <a:r>
              <a:rPr lang="pt-BR" dirty="0"/>
              <a:t> prove a </a:t>
            </a:r>
            <a:r>
              <a:rPr lang="pt-BR" dirty="0" err="1"/>
              <a:t>snare</a:t>
            </a:r>
            <a:r>
              <a:rPr lang="pt-BR" dirty="0"/>
              <a:t>; for it </a:t>
            </a:r>
            <a:r>
              <a:rPr lang="pt-BR" dirty="0" err="1"/>
              <a:t>will</a:t>
            </a:r>
            <a:r>
              <a:rPr lang="pt-BR" dirty="0"/>
              <a:t> </a:t>
            </a:r>
            <a:r>
              <a:rPr lang="pt-BR" dirty="0" err="1"/>
              <a:t>be</a:t>
            </a:r>
            <a:r>
              <a:rPr lang="pt-BR" dirty="0"/>
              <a:t> </a:t>
            </a:r>
            <a:r>
              <a:rPr lang="pt-BR" dirty="0" err="1"/>
              <a:t>used</a:t>
            </a:r>
            <a:r>
              <a:rPr lang="pt-BR" dirty="0"/>
              <a:t> </a:t>
            </a:r>
            <a:r>
              <a:rPr lang="pt-BR" dirty="0" err="1"/>
              <a:t>with</a:t>
            </a:r>
            <a:r>
              <a:rPr lang="pt-BR" dirty="0"/>
              <a:t> </a:t>
            </a:r>
            <a:r>
              <a:rPr lang="pt-BR" dirty="0" err="1"/>
              <a:t>practical</a:t>
            </a:r>
            <a:r>
              <a:rPr lang="pt-BR" dirty="0"/>
              <a:t> </a:t>
            </a:r>
            <a:r>
              <a:rPr lang="pt-BR" dirty="0" err="1"/>
              <a:t>wisdom</a:t>
            </a:r>
            <a:r>
              <a:rPr lang="pt-BR" dirty="0"/>
              <a:t> </a:t>
            </a:r>
            <a:r>
              <a:rPr lang="pt-BR" dirty="0" err="1"/>
              <a:t>and</a:t>
            </a:r>
            <a:r>
              <a:rPr lang="pt-BR" dirty="0"/>
              <a:t> </a:t>
            </a:r>
            <a:r>
              <a:rPr lang="pt-BR" dirty="0" err="1"/>
              <a:t>Christlike</a:t>
            </a:r>
            <a:r>
              <a:rPr lang="pt-BR" dirty="0"/>
              <a:t> </a:t>
            </a:r>
            <a:r>
              <a:rPr lang="pt-BR" dirty="0" err="1"/>
              <a:t>liberality</a:t>
            </a:r>
            <a:r>
              <a:rPr dirty="0"/>
              <a:t>…” CS </a:t>
            </a:r>
            <a:r>
              <a:rPr lang="pt-BR" dirty="0"/>
              <a:t>158</a:t>
            </a:r>
            <a:r>
              <a:rPr dirty="0"/>
              <a:t>.</a:t>
            </a:r>
          </a:p>
        </p:txBody>
      </p:sp>
      <p:pic>
        <p:nvPicPr>
          <p:cNvPr id="251" name="Picture 3" descr="Picture 3"/>
          <p:cNvPicPr>
            <a:picLocks noChangeAspect="1"/>
          </p:cNvPicPr>
          <p:nvPr/>
        </p:nvPicPr>
        <p:blipFill>
          <a:blip r:embed="rId3"/>
          <a:stretch>
            <a:fillRect/>
          </a:stretch>
        </p:blipFill>
        <p:spPr>
          <a:xfrm>
            <a:off x="6096000" y="6007203"/>
            <a:ext cx="1739736" cy="362446"/>
          </a:xfrm>
          <a:prstGeom prst="rect">
            <a:avLst/>
          </a:prstGeom>
          <a:ln w="12700">
            <a:miter lim="400000"/>
          </a:ln>
        </p:spPr>
      </p:pic>
    </p:spTree>
    <p:extLst>
      <p:ext uri="{BB962C8B-B14F-4D97-AF65-F5344CB8AC3E}">
        <p14:creationId xmlns:p14="http://schemas.microsoft.com/office/powerpoint/2010/main" val="385633927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50">
                                            <p:bg/>
                                          </p:spTgt>
                                        </p:tgtEl>
                                        <p:attrNameLst>
                                          <p:attrName>style.visibility</p:attrName>
                                        </p:attrNameLst>
                                      </p:cBhvr>
                                      <p:to>
                                        <p:strVal val="visible"/>
                                      </p:to>
                                    </p:set>
                                    <p:anim calcmode="lin" valueType="num">
                                      <p:cBhvr>
                                        <p:cTn id="7" dur="500" fill="hold"/>
                                        <p:tgtEl>
                                          <p:spTgt spid="250">
                                            <p:bg/>
                                          </p:spTgt>
                                        </p:tgtEl>
                                        <p:attrNameLst>
                                          <p:attrName>ppt_x</p:attrName>
                                        </p:attrNameLst>
                                      </p:cBhvr>
                                      <p:tavLst>
                                        <p:tav tm="0">
                                          <p:val>
                                            <p:strVal val="#ppt_x"/>
                                          </p:val>
                                        </p:tav>
                                        <p:tav tm="100000">
                                          <p:val>
                                            <p:strVal val="#ppt_x"/>
                                          </p:val>
                                        </p:tav>
                                      </p:tavLst>
                                    </p:anim>
                                    <p:anim calcmode="lin" valueType="num">
                                      <p:cBhvr>
                                        <p:cTn id="8" dur="500" fill="hold"/>
                                        <p:tgtEl>
                                          <p:spTgt spid="25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50">
                                            <p:txEl>
                                              <p:pRg st="0" end="0"/>
                                            </p:txEl>
                                          </p:spTgt>
                                        </p:tgtEl>
                                        <p:attrNameLst>
                                          <p:attrName>style.visibility</p:attrName>
                                        </p:attrNameLst>
                                      </p:cBhvr>
                                      <p:to>
                                        <p:strVal val="visible"/>
                                      </p:to>
                                    </p:set>
                                    <p:anim calcmode="lin" valueType="num">
                                      <p:cBhvr>
                                        <p:cTn id="11" dur="500" fill="hold"/>
                                        <p:tgtEl>
                                          <p:spTgt spid="25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1" name="Title 1"/>
          <p:cNvSpPr txBox="1">
            <a:spLocks noGrp="1"/>
          </p:cNvSpPr>
          <p:nvPr>
            <p:ph type="title"/>
          </p:nvPr>
        </p:nvSpPr>
        <p:spPr>
          <a:xfrm>
            <a:off x="838199" y="590755"/>
            <a:ext cx="6358249" cy="1325564"/>
          </a:xfrm>
          <a:prstGeom prst="rect">
            <a:avLst/>
          </a:prstGeom>
        </p:spPr>
        <p:txBody>
          <a:bodyPr/>
          <a:lstStyle>
            <a:lvl1pPr>
              <a:defRPr sz="5400" b="1">
                <a:solidFill>
                  <a:srgbClr val="FFFFFF"/>
                </a:solidFill>
              </a:defRPr>
            </a:lvl1pPr>
          </a:lstStyle>
          <a:p>
            <a:r>
              <a:t>ONLY TWO OPTIONS</a:t>
            </a:r>
          </a:p>
        </p:txBody>
      </p:sp>
      <p:sp>
        <p:nvSpPr>
          <p:cNvPr id="172" name="Content Placeholder 2"/>
          <p:cNvSpPr txBox="1">
            <a:spLocks noGrp="1"/>
          </p:cNvSpPr>
          <p:nvPr>
            <p:ph type="body" sz="half" idx="1"/>
          </p:nvPr>
        </p:nvSpPr>
        <p:spPr>
          <a:xfrm>
            <a:off x="850899" y="2140085"/>
            <a:ext cx="6061366" cy="3168186"/>
          </a:xfrm>
          <a:prstGeom prst="rect">
            <a:avLst/>
          </a:prstGeom>
        </p:spPr>
        <p:txBody>
          <a:bodyPr/>
          <a:lstStyle/>
          <a:p>
            <a:pPr marL="0" indent="0" defTabSz="905255">
              <a:spcBef>
                <a:spcPts val="900"/>
              </a:spcBef>
              <a:buSzTx/>
              <a:buNone/>
              <a:defRPr sz="2772">
                <a:solidFill>
                  <a:srgbClr val="FFFFFF"/>
                </a:solidFill>
              </a:defRPr>
            </a:pPr>
            <a:r>
              <a:rPr dirty="0"/>
              <a:t>“There are only two places in the universe where we can place our treasures, - in God’s storehouse or in Satan’s; and all that is not devoted to God’s service is counted on Satan’s side, and goes to strengthen his cause.” </a:t>
            </a:r>
          </a:p>
          <a:p>
            <a:pPr marL="0" indent="0" defTabSz="905255">
              <a:spcBef>
                <a:spcPts val="900"/>
              </a:spcBef>
              <a:buSzTx/>
              <a:buNone/>
              <a:defRPr sz="1584">
                <a:solidFill>
                  <a:srgbClr val="FFFFFF"/>
                </a:solidFill>
              </a:defRPr>
            </a:pPr>
            <a:endParaRPr dirty="0"/>
          </a:p>
          <a:p>
            <a:pPr marL="0" indent="0" defTabSz="905255">
              <a:spcBef>
                <a:spcPts val="900"/>
              </a:spcBef>
              <a:buSzTx/>
              <a:buNone/>
              <a:defRPr sz="1584">
                <a:solidFill>
                  <a:srgbClr val="FFFFFF"/>
                </a:solidFill>
              </a:defRPr>
            </a:pPr>
            <a:r>
              <a:rPr dirty="0"/>
              <a:t>Ellen G. White, Counsels on Stewardship, page 35.</a:t>
            </a:r>
          </a:p>
        </p:txBody>
      </p:sp>
      <p:pic>
        <p:nvPicPr>
          <p:cNvPr id="17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extLst>
      <p:ext uri="{BB962C8B-B14F-4D97-AF65-F5344CB8AC3E}">
        <p14:creationId xmlns:p14="http://schemas.microsoft.com/office/powerpoint/2010/main" val="1097893786"/>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500" fill="hold"/>
                                        <p:tgtEl>
                                          <p:spTgt spid="172"/>
                                        </p:tgtEl>
                                        <p:attrNameLst>
                                          <p:attrName>ppt_x</p:attrName>
                                        </p:attrNameLst>
                                      </p:cBhvr>
                                      <p:tavLst>
                                        <p:tav tm="0">
                                          <p:val>
                                            <p:strVal val="#ppt_x"/>
                                          </p:val>
                                        </p:tav>
                                        <p:tav tm="100000">
                                          <p:val>
                                            <p:strVal val="#ppt_x"/>
                                          </p:val>
                                        </p:tav>
                                      </p:tavLst>
                                    </p:anim>
                                    <p:anim calcmode="lin" valueType="num">
                                      <p:cBhvr>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6" name="Title 1"/>
          <p:cNvSpPr txBox="1">
            <a:spLocks noGrp="1"/>
          </p:cNvSpPr>
          <p:nvPr>
            <p:ph type="title"/>
          </p:nvPr>
        </p:nvSpPr>
        <p:spPr>
          <a:xfrm>
            <a:off x="821870" y="574423"/>
            <a:ext cx="6558644" cy="1325564"/>
          </a:xfrm>
          <a:prstGeom prst="rect">
            <a:avLst/>
          </a:prstGeom>
        </p:spPr>
        <p:txBody>
          <a:bodyPr>
            <a:normAutofit fontScale="90000"/>
          </a:bodyPr>
          <a:lstStyle>
            <a:lvl1pPr>
              <a:defRPr sz="5400" b="1">
                <a:solidFill>
                  <a:srgbClr val="FFFFFF"/>
                </a:solidFill>
              </a:defRPr>
            </a:lvl1pPr>
          </a:lstStyle>
          <a:p>
            <a:r>
              <a:rPr lang="pt-BR" dirty="0"/>
              <a:t>GROWING AFFECTIONS TOWARD </a:t>
            </a:r>
            <a:r>
              <a:rPr dirty="0"/>
              <a:t>GOD</a:t>
            </a:r>
          </a:p>
        </p:txBody>
      </p:sp>
      <p:sp>
        <p:nvSpPr>
          <p:cNvPr id="177" name="Content Placeholder 2"/>
          <p:cNvSpPr txBox="1">
            <a:spLocks noGrp="1"/>
          </p:cNvSpPr>
          <p:nvPr>
            <p:ph type="body" sz="quarter" idx="1"/>
          </p:nvPr>
        </p:nvSpPr>
        <p:spPr>
          <a:xfrm>
            <a:off x="838199" y="2140085"/>
            <a:ext cx="4517573" cy="3096934"/>
          </a:xfrm>
          <a:prstGeom prst="rect">
            <a:avLst/>
          </a:prstGeom>
        </p:spPr>
        <p:txBody>
          <a:bodyPr/>
          <a:lstStyle/>
          <a:p>
            <a:pPr marL="226313" indent="-226313" defTabSz="905255">
              <a:spcBef>
                <a:spcPts val="900"/>
              </a:spcBef>
              <a:defRPr sz="2772">
                <a:solidFill>
                  <a:srgbClr val="FFFFFF"/>
                </a:solidFill>
              </a:defRPr>
            </a:pPr>
            <a:r>
              <a:rPr dirty="0"/>
              <a:t>The most important choice for eternal life</a:t>
            </a:r>
          </a:p>
          <a:p>
            <a:pPr marL="226313" indent="-226313" defTabSz="905255">
              <a:spcBef>
                <a:spcPts val="900"/>
              </a:spcBef>
              <a:defRPr sz="2772">
                <a:solidFill>
                  <a:srgbClr val="FFFFFF"/>
                </a:solidFill>
              </a:defRPr>
            </a:pPr>
            <a:r>
              <a:rPr dirty="0"/>
              <a:t>May be started and increased </a:t>
            </a:r>
            <a:r>
              <a:rPr lang="pt-BR" dirty="0" err="1"/>
              <a:t>also</a:t>
            </a:r>
            <a:r>
              <a:rPr lang="pt-BR" dirty="0"/>
              <a:t> </a:t>
            </a:r>
            <a:r>
              <a:rPr dirty="0"/>
              <a:t>by financial spiritual giving</a:t>
            </a:r>
          </a:p>
          <a:p>
            <a:pPr marL="226313" indent="-226313" defTabSz="905255">
              <a:spcBef>
                <a:spcPts val="900"/>
              </a:spcBef>
              <a:defRPr sz="2772">
                <a:solidFill>
                  <a:srgbClr val="FFFFFF"/>
                </a:solidFill>
              </a:defRPr>
            </a:pPr>
            <a:r>
              <a:rPr dirty="0"/>
              <a:t>Financial spiritual giving is related to eternal life</a:t>
            </a:r>
          </a:p>
        </p:txBody>
      </p:sp>
      <p:pic>
        <p:nvPicPr>
          <p:cNvPr id="178"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7">
                                            <p:bg/>
                                          </p:spTgt>
                                        </p:tgtEl>
                                        <p:attrNameLst>
                                          <p:attrName>style.visibility</p:attrName>
                                        </p:attrNameLst>
                                      </p:cBhvr>
                                      <p:to>
                                        <p:strVal val="visible"/>
                                      </p:to>
                                    </p:set>
                                    <p:anim calcmode="lin" valueType="num">
                                      <p:cBhvr>
                                        <p:cTn id="7" dur="500" fill="hold"/>
                                        <p:tgtEl>
                                          <p:spTgt spid="177">
                                            <p:bg/>
                                          </p:spTgt>
                                        </p:tgtEl>
                                        <p:attrNameLst>
                                          <p:attrName>ppt_x</p:attrName>
                                        </p:attrNameLst>
                                      </p:cBhvr>
                                      <p:tavLst>
                                        <p:tav tm="0">
                                          <p:val>
                                            <p:strVal val="#ppt_x"/>
                                          </p:val>
                                        </p:tav>
                                        <p:tav tm="100000">
                                          <p:val>
                                            <p:strVal val="#ppt_x"/>
                                          </p:val>
                                        </p:tav>
                                      </p:tavLst>
                                    </p:anim>
                                    <p:anim calcmode="lin" valueType="num">
                                      <p:cBhvr>
                                        <p:cTn id="8" dur="500" fill="hold"/>
                                        <p:tgtEl>
                                          <p:spTgt spid="17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77">
                                            <p:txEl>
                                              <p:pRg st="0" end="0"/>
                                            </p:txEl>
                                          </p:spTgt>
                                        </p:tgtEl>
                                        <p:attrNameLst>
                                          <p:attrName>style.visibility</p:attrName>
                                        </p:attrNameLst>
                                      </p:cBhvr>
                                      <p:to>
                                        <p:strVal val="visible"/>
                                      </p:to>
                                    </p:set>
                                    <p:anim calcmode="lin" valueType="num">
                                      <p:cBhvr>
                                        <p:cTn id="11"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77">
                                            <p:txEl>
                                              <p:pRg st="1" end="1"/>
                                            </p:txEl>
                                          </p:spTgt>
                                        </p:tgtEl>
                                        <p:attrNameLst>
                                          <p:attrName>style.visibility</p:attrName>
                                        </p:attrNameLst>
                                      </p:cBhvr>
                                      <p:to>
                                        <p:strVal val="visible"/>
                                      </p:to>
                                    </p:set>
                                    <p:anim calcmode="lin" valueType="num">
                                      <p:cBhvr>
                                        <p:cTn id="17" dur="500" fill="hold"/>
                                        <p:tgtEl>
                                          <p:spTgt spid="17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77">
                                            <p:txEl>
                                              <p:pRg st="2" end="2"/>
                                            </p:txEl>
                                          </p:spTgt>
                                        </p:tgtEl>
                                        <p:attrNameLst>
                                          <p:attrName>style.visibility</p:attrName>
                                        </p:attrNameLst>
                                      </p:cBhvr>
                                      <p:to>
                                        <p:strVal val="visible"/>
                                      </p:to>
                                    </p:set>
                                    <p:anim calcmode="lin" valueType="num">
                                      <p:cBhvr>
                                        <p:cTn id="23" dur="500" fill="hold"/>
                                        <p:tgtEl>
                                          <p:spTgt spid="17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7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181" name="Title 1"/>
          <p:cNvSpPr txBox="1">
            <a:spLocks noGrp="1"/>
          </p:cNvSpPr>
          <p:nvPr>
            <p:ph type="title"/>
          </p:nvPr>
        </p:nvSpPr>
        <p:spPr>
          <a:xfrm>
            <a:off x="6372101" y="519503"/>
            <a:ext cx="5336969" cy="2342451"/>
          </a:xfrm>
          <a:prstGeom prst="rect">
            <a:avLst/>
          </a:prstGeom>
        </p:spPr>
        <p:txBody>
          <a:bodyPr/>
          <a:lstStyle>
            <a:lvl1pPr defTabSz="877823">
              <a:defRPr sz="5184" b="1">
                <a:solidFill>
                  <a:srgbClr val="FFFFFF"/>
                </a:solidFill>
              </a:defRPr>
            </a:lvl1pPr>
          </a:lstStyle>
          <a:p>
            <a:r>
              <a:t>JESUS’S HEART RETENTION PROGRAM</a:t>
            </a:r>
          </a:p>
        </p:txBody>
      </p:sp>
      <p:sp>
        <p:nvSpPr>
          <p:cNvPr id="182" name="Content Placeholder 2"/>
          <p:cNvSpPr txBox="1">
            <a:spLocks noGrp="1"/>
          </p:cNvSpPr>
          <p:nvPr>
            <p:ph type="body" sz="quarter" idx="1"/>
          </p:nvPr>
        </p:nvSpPr>
        <p:spPr>
          <a:xfrm>
            <a:off x="6372099" y="3173238"/>
            <a:ext cx="4101936" cy="2230036"/>
          </a:xfrm>
          <a:prstGeom prst="rect">
            <a:avLst/>
          </a:prstGeom>
        </p:spPr>
        <p:txBody>
          <a:bodyPr/>
          <a:lstStyle/>
          <a:p>
            <a:pPr marL="226313" indent="-226313" defTabSz="905255">
              <a:spcBef>
                <a:spcPts val="900"/>
              </a:spcBef>
              <a:defRPr sz="2772">
                <a:solidFill>
                  <a:srgbClr val="FFFFFF"/>
                </a:solidFill>
              </a:defRPr>
            </a:pPr>
            <a:r>
              <a:t>A divine strategy to keep the </a:t>
            </a:r>
            <a:r>
              <a:rPr i="1"/>
              <a:t>heart</a:t>
            </a:r>
            <a:r>
              <a:t> in His kingdom</a:t>
            </a:r>
          </a:p>
          <a:p>
            <a:pPr marL="226313" indent="-226313" defTabSz="905255">
              <a:spcBef>
                <a:spcPts val="900"/>
              </a:spcBef>
              <a:defRPr sz="2772">
                <a:solidFill>
                  <a:srgbClr val="FFFFFF"/>
                </a:solidFill>
              </a:defRPr>
            </a:pPr>
            <a:r>
              <a:t>Means much more than simply to keep the </a:t>
            </a:r>
            <a:r>
              <a:rPr i="1"/>
              <a:t>body </a:t>
            </a:r>
            <a:r>
              <a:t>in the church</a:t>
            </a:r>
          </a:p>
        </p:txBody>
      </p:sp>
      <p:pic>
        <p:nvPicPr>
          <p:cNvPr id="183" name="Picture 3" descr="Picture 3"/>
          <p:cNvPicPr>
            <a:picLocks noChangeAspect="1"/>
          </p:cNvPicPr>
          <p:nvPr/>
        </p:nvPicPr>
        <p:blipFill>
          <a:blip r:embed="rId3"/>
          <a:stretch>
            <a:fillRect/>
          </a:stretch>
        </p:blipFill>
        <p:spPr>
          <a:xfrm>
            <a:off x="6584866"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2">
                                            <p:bg/>
                                          </p:spTgt>
                                        </p:tgtEl>
                                        <p:attrNameLst>
                                          <p:attrName>style.visibility</p:attrName>
                                        </p:attrNameLst>
                                      </p:cBhvr>
                                      <p:to>
                                        <p:strVal val="visible"/>
                                      </p:to>
                                    </p:set>
                                    <p:anim calcmode="lin" valueType="num">
                                      <p:cBhvr>
                                        <p:cTn id="7" dur="500" fill="hold"/>
                                        <p:tgtEl>
                                          <p:spTgt spid="182">
                                            <p:bg/>
                                          </p:spTgt>
                                        </p:tgtEl>
                                        <p:attrNameLst>
                                          <p:attrName>ppt_x</p:attrName>
                                        </p:attrNameLst>
                                      </p:cBhvr>
                                      <p:tavLst>
                                        <p:tav tm="0">
                                          <p:val>
                                            <p:strVal val="#ppt_x"/>
                                          </p:val>
                                        </p:tav>
                                        <p:tav tm="100000">
                                          <p:val>
                                            <p:strVal val="#ppt_x"/>
                                          </p:val>
                                        </p:tav>
                                      </p:tavLst>
                                    </p:anim>
                                    <p:anim calcmode="lin" valueType="num">
                                      <p:cBhvr>
                                        <p:cTn id="8" dur="500" fill="hold"/>
                                        <p:tgtEl>
                                          <p:spTgt spid="18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82">
                                            <p:txEl>
                                              <p:pRg st="0" end="0"/>
                                            </p:txEl>
                                          </p:spTgt>
                                        </p:tgtEl>
                                        <p:attrNameLst>
                                          <p:attrName>style.visibility</p:attrName>
                                        </p:attrNameLst>
                                      </p:cBhvr>
                                      <p:to>
                                        <p:strVal val="visible"/>
                                      </p:to>
                                    </p:set>
                                    <p:anim calcmode="lin" valueType="num">
                                      <p:cBhvr>
                                        <p:cTn id="11"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82">
                                            <p:txEl>
                                              <p:pRg st="1" end="1"/>
                                            </p:txEl>
                                          </p:spTgt>
                                        </p:tgtEl>
                                        <p:attrNameLst>
                                          <p:attrName>style.visibility</p:attrName>
                                        </p:attrNameLst>
                                      </p:cBhvr>
                                      <p:to>
                                        <p:strVal val="visible"/>
                                      </p:to>
                                    </p:set>
                                    <p:anim calcmode="lin" valueType="num">
                                      <p:cBhvr>
                                        <p:cTn id="17" dur="500" fill="hold"/>
                                        <p:tgtEl>
                                          <p:spTgt spid="18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86" name="Title 1"/>
          <p:cNvSpPr txBox="1">
            <a:spLocks noGrp="1"/>
          </p:cNvSpPr>
          <p:nvPr>
            <p:ph type="title"/>
          </p:nvPr>
        </p:nvSpPr>
        <p:spPr>
          <a:xfrm>
            <a:off x="838199" y="866416"/>
            <a:ext cx="5740732" cy="1736807"/>
          </a:xfrm>
          <a:prstGeom prst="rect">
            <a:avLst/>
          </a:prstGeom>
        </p:spPr>
        <p:txBody>
          <a:bodyPr/>
          <a:lstStyle>
            <a:lvl1pPr>
              <a:defRPr sz="5400" b="1">
                <a:solidFill>
                  <a:srgbClr val="FFFFFF"/>
                </a:solidFill>
              </a:defRPr>
            </a:lvl1pPr>
          </a:lstStyle>
          <a:p>
            <a:r>
              <a:t>FINANCIAL SPIRITUAL GIVING</a:t>
            </a:r>
          </a:p>
        </p:txBody>
      </p:sp>
      <p:sp>
        <p:nvSpPr>
          <p:cNvPr id="187" name="Content Placeholder 2"/>
          <p:cNvSpPr txBox="1">
            <a:spLocks noGrp="1"/>
          </p:cNvSpPr>
          <p:nvPr>
            <p:ph type="body" sz="quarter" idx="1"/>
          </p:nvPr>
        </p:nvSpPr>
        <p:spPr>
          <a:xfrm>
            <a:off x="838199" y="3013622"/>
            <a:ext cx="5257800" cy="2482311"/>
          </a:xfrm>
          <a:prstGeom prst="rect">
            <a:avLst/>
          </a:prstGeom>
        </p:spPr>
        <p:txBody>
          <a:bodyPr>
            <a:normAutofit/>
          </a:bodyPr>
          <a:lstStyle/>
          <a:p>
            <a:pPr marL="226313" indent="-226313" defTabSz="905255">
              <a:spcBef>
                <a:spcPts val="900"/>
              </a:spcBef>
              <a:defRPr sz="2772">
                <a:solidFill>
                  <a:srgbClr val="FFFFFF"/>
                </a:solidFill>
              </a:defRPr>
            </a:pPr>
            <a:r>
              <a:rPr lang="pt-BR" dirty="0"/>
              <a:t>Must </a:t>
            </a:r>
            <a:r>
              <a:rPr lang="pt-BR" dirty="0" err="1"/>
              <a:t>be</a:t>
            </a:r>
            <a:r>
              <a:rPr lang="pt-BR" dirty="0"/>
              <a:t> </a:t>
            </a:r>
            <a:r>
              <a:rPr lang="pt-BR" dirty="0" err="1"/>
              <a:t>considered</a:t>
            </a:r>
            <a:r>
              <a:rPr lang="pt-BR" dirty="0"/>
              <a:t> as </a:t>
            </a:r>
            <a:r>
              <a:rPr lang="pt-BR" dirty="0" err="1"/>
              <a:t>an</a:t>
            </a:r>
            <a:r>
              <a:rPr lang="pt-BR" dirty="0"/>
              <a:t> </a:t>
            </a:r>
            <a:r>
              <a:rPr lang="pt-BR" dirty="0" err="1"/>
              <a:t>i</a:t>
            </a:r>
            <a:r>
              <a:rPr dirty="0" err="1"/>
              <a:t>ntegral</a:t>
            </a:r>
            <a:r>
              <a:rPr dirty="0"/>
              <a:t> part of the list of Adventist Personal Piety practices </a:t>
            </a:r>
            <a:r>
              <a:rPr sz="1782" dirty="0"/>
              <a:t>(McIver, 2015)</a:t>
            </a:r>
          </a:p>
          <a:p>
            <a:pPr marL="226313" indent="-226313" defTabSz="905255">
              <a:spcBef>
                <a:spcPts val="900"/>
              </a:spcBef>
              <a:defRPr sz="2772">
                <a:solidFill>
                  <a:srgbClr val="FFFFFF"/>
                </a:solidFill>
              </a:defRPr>
            </a:pPr>
            <a:r>
              <a:rPr dirty="0"/>
              <a:t>Must be assessed and studied for Nurture and Retention purposes</a:t>
            </a:r>
          </a:p>
        </p:txBody>
      </p:sp>
      <p:pic>
        <p:nvPicPr>
          <p:cNvPr id="188"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anim calcmode="lin" valueType="num">
                                      <p:cBhvr>
                                        <p:cTn id="7" dur="500" fill="hold"/>
                                        <p:tgtEl>
                                          <p:spTgt spid="187">
                                            <p:bg/>
                                          </p:spTgt>
                                        </p:tgtEl>
                                        <p:attrNameLst>
                                          <p:attrName>ppt_x</p:attrName>
                                        </p:attrNameLst>
                                      </p:cBhvr>
                                      <p:tavLst>
                                        <p:tav tm="0">
                                          <p:val>
                                            <p:strVal val="#ppt_x"/>
                                          </p:val>
                                        </p:tav>
                                        <p:tav tm="100000">
                                          <p:val>
                                            <p:strVal val="#ppt_x"/>
                                          </p:val>
                                        </p:tav>
                                      </p:tavLst>
                                    </p:anim>
                                    <p:anim calcmode="lin" valueType="num">
                                      <p:cBhvr>
                                        <p:cTn id="8" dur="500" fill="hold"/>
                                        <p:tgtEl>
                                          <p:spTgt spid="18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87">
                                            <p:txEl>
                                              <p:pRg st="0" end="0"/>
                                            </p:txEl>
                                          </p:spTgt>
                                        </p:tgtEl>
                                        <p:attrNameLst>
                                          <p:attrName>style.visibility</p:attrName>
                                        </p:attrNameLst>
                                      </p:cBhvr>
                                      <p:to>
                                        <p:strVal val="visible"/>
                                      </p:to>
                                    </p:set>
                                    <p:anim calcmode="lin" valueType="num">
                                      <p:cBhvr>
                                        <p:cTn id="11" dur="500" fill="hold"/>
                                        <p:tgtEl>
                                          <p:spTgt spid="18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87">
                                            <p:txEl>
                                              <p:pRg st="1" end="1"/>
                                            </p:txEl>
                                          </p:spTgt>
                                        </p:tgtEl>
                                        <p:attrNameLst>
                                          <p:attrName>style.visibility</p:attrName>
                                        </p:attrNameLst>
                                      </p:cBhvr>
                                      <p:to>
                                        <p:strVal val="visible"/>
                                      </p:to>
                                    </p:set>
                                    <p:anim calcmode="lin" valueType="num">
                                      <p:cBhvr>
                                        <p:cTn id="17" dur="500" fill="hold"/>
                                        <p:tgtEl>
                                          <p:spTgt spid="18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191" name="Title 1"/>
          <p:cNvSpPr txBox="1">
            <a:spLocks noGrp="1"/>
          </p:cNvSpPr>
          <p:nvPr>
            <p:ph type="title"/>
          </p:nvPr>
        </p:nvSpPr>
        <p:spPr>
          <a:xfrm>
            <a:off x="5707083" y="354837"/>
            <a:ext cx="5170715" cy="2188070"/>
          </a:xfrm>
          <a:prstGeom prst="rect">
            <a:avLst/>
          </a:prstGeom>
        </p:spPr>
        <p:txBody>
          <a:bodyPr/>
          <a:lstStyle/>
          <a:p>
            <a:pPr>
              <a:defRPr sz="4000" b="1">
                <a:solidFill>
                  <a:srgbClr val="FFFFFF"/>
                </a:solidFill>
              </a:defRPr>
            </a:pPr>
            <a:r>
              <a:t>PRACTICES POSITIVELY CORRELATED TO TITHING </a:t>
            </a:r>
            <a:r>
              <a:rPr sz="2000" b="0"/>
              <a:t>(MCIVER, 2015)</a:t>
            </a:r>
          </a:p>
        </p:txBody>
      </p:sp>
      <p:sp>
        <p:nvSpPr>
          <p:cNvPr id="192" name="Content Placeholder 2"/>
          <p:cNvSpPr txBox="1">
            <a:spLocks noGrp="1"/>
          </p:cNvSpPr>
          <p:nvPr>
            <p:ph type="body" sz="quarter" idx="1"/>
          </p:nvPr>
        </p:nvSpPr>
        <p:spPr>
          <a:xfrm>
            <a:off x="5707083" y="2821121"/>
            <a:ext cx="6078167" cy="2629654"/>
          </a:xfrm>
          <a:prstGeom prst="rect">
            <a:avLst/>
          </a:prstGeom>
        </p:spPr>
        <p:txBody>
          <a:bodyPr/>
          <a:lstStyle/>
          <a:p>
            <a:pPr marL="226313" indent="-226313" defTabSz="905255">
              <a:spcBef>
                <a:spcPts val="900"/>
              </a:spcBef>
              <a:defRPr sz="2772">
                <a:solidFill>
                  <a:srgbClr val="FFFFFF"/>
                </a:solidFill>
              </a:defRPr>
            </a:pPr>
            <a:r>
              <a:t>Sabbath School attendance</a:t>
            </a:r>
          </a:p>
          <a:p>
            <a:pPr marL="226313" indent="-226313" defTabSz="905255">
              <a:spcBef>
                <a:spcPts val="900"/>
              </a:spcBef>
              <a:defRPr sz="2772">
                <a:solidFill>
                  <a:srgbClr val="FFFFFF"/>
                </a:solidFill>
              </a:defRPr>
            </a:pPr>
            <a:r>
              <a:t>Open and close the Sabbath</a:t>
            </a:r>
          </a:p>
          <a:p>
            <a:pPr marL="226313" indent="-226313" defTabSz="905255">
              <a:spcBef>
                <a:spcPts val="900"/>
              </a:spcBef>
              <a:defRPr sz="2772">
                <a:solidFill>
                  <a:srgbClr val="FFFFFF"/>
                </a:solidFill>
              </a:defRPr>
            </a:pPr>
            <a:r>
              <a:t>Study Sabbath School quarterly</a:t>
            </a:r>
          </a:p>
          <a:p>
            <a:pPr marL="226313" indent="-226313" defTabSz="905255">
              <a:spcBef>
                <a:spcPts val="900"/>
              </a:spcBef>
              <a:defRPr sz="2772">
                <a:solidFill>
                  <a:srgbClr val="FFFFFF"/>
                </a:solidFill>
              </a:defRPr>
            </a:pPr>
            <a:r>
              <a:t>Read and reflect on the Bible each day</a:t>
            </a:r>
          </a:p>
          <a:p>
            <a:pPr marL="226313" indent="-226313" defTabSz="905255">
              <a:spcBef>
                <a:spcPts val="900"/>
              </a:spcBef>
              <a:defRPr sz="2772">
                <a:solidFill>
                  <a:srgbClr val="FFFFFF"/>
                </a:solidFill>
              </a:defRPr>
            </a:pPr>
            <a:r>
              <a:t>Pray often during the day</a:t>
            </a:r>
          </a:p>
        </p:txBody>
      </p:sp>
      <p:pic>
        <p:nvPicPr>
          <p:cNvPr id="193" name="Picture 3" descr="Picture 3"/>
          <p:cNvPicPr>
            <a:picLocks noChangeAspect="1"/>
          </p:cNvPicPr>
          <p:nvPr/>
        </p:nvPicPr>
        <p:blipFill>
          <a:blip r:embed="rId3"/>
          <a:stretch>
            <a:fillRect/>
          </a:stretch>
        </p:blipFill>
        <p:spPr>
          <a:xfrm>
            <a:off x="5919847" y="6007203"/>
            <a:ext cx="1739737"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anim calcmode="lin" valueType="num">
                                      <p:cBhvr>
                                        <p:cTn id="7" dur="500" fill="hold"/>
                                        <p:tgtEl>
                                          <p:spTgt spid="192">
                                            <p:bg/>
                                          </p:spTgt>
                                        </p:tgtEl>
                                        <p:attrNameLst>
                                          <p:attrName>ppt_x</p:attrName>
                                        </p:attrNameLst>
                                      </p:cBhvr>
                                      <p:tavLst>
                                        <p:tav tm="0">
                                          <p:val>
                                            <p:strVal val="#ppt_x"/>
                                          </p:val>
                                        </p:tav>
                                        <p:tav tm="100000">
                                          <p:val>
                                            <p:strVal val="#ppt_x"/>
                                          </p:val>
                                        </p:tav>
                                      </p:tavLst>
                                    </p:anim>
                                    <p:anim calcmode="lin" valueType="num">
                                      <p:cBhvr>
                                        <p:cTn id="8" dur="500" fill="hold"/>
                                        <p:tgtEl>
                                          <p:spTgt spid="19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92">
                                            <p:txEl>
                                              <p:pRg st="0" end="0"/>
                                            </p:txEl>
                                          </p:spTgt>
                                        </p:tgtEl>
                                        <p:attrNameLst>
                                          <p:attrName>style.visibility</p:attrName>
                                        </p:attrNameLst>
                                      </p:cBhvr>
                                      <p:to>
                                        <p:strVal val="visible"/>
                                      </p:to>
                                    </p:set>
                                    <p:anim calcmode="lin" valueType="num">
                                      <p:cBhvr>
                                        <p:cTn id="11" dur="5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92">
                                            <p:txEl>
                                              <p:pRg st="1" end="1"/>
                                            </p:txEl>
                                          </p:spTgt>
                                        </p:tgtEl>
                                        <p:attrNameLst>
                                          <p:attrName>style.visibility</p:attrName>
                                        </p:attrNameLst>
                                      </p:cBhvr>
                                      <p:to>
                                        <p:strVal val="visible"/>
                                      </p:to>
                                    </p:set>
                                    <p:anim calcmode="lin" valueType="num">
                                      <p:cBhvr>
                                        <p:cTn id="17" dur="500" fill="hold"/>
                                        <p:tgtEl>
                                          <p:spTgt spid="19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92">
                                            <p:txEl>
                                              <p:pRg st="2" end="2"/>
                                            </p:txEl>
                                          </p:spTgt>
                                        </p:tgtEl>
                                        <p:attrNameLst>
                                          <p:attrName>style.visibility</p:attrName>
                                        </p:attrNameLst>
                                      </p:cBhvr>
                                      <p:to>
                                        <p:strVal val="visible"/>
                                      </p:to>
                                    </p:set>
                                    <p:anim calcmode="lin" valueType="num">
                                      <p:cBhvr>
                                        <p:cTn id="23" dur="50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92">
                                            <p:txEl>
                                              <p:pRg st="3" end="3"/>
                                            </p:txEl>
                                          </p:spTgt>
                                        </p:tgtEl>
                                        <p:attrNameLst>
                                          <p:attrName>style.visibility</p:attrName>
                                        </p:attrNameLst>
                                      </p:cBhvr>
                                      <p:to>
                                        <p:strVal val="visible"/>
                                      </p:to>
                                    </p:set>
                                    <p:anim calcmode="lin" valueType="num">
                                      <p:cBhvr>
                                        <p:cTn id="29" dur="500" fill="hold"/>
                                        <p:tgtEl>
                                          <p:spTgt spid="19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192">
                                            <p:txEl>
                                              <p:pRg st="4" end="4"/>
                                            </p:txEl>
                                          </p:spTgt>
                                        </p:tgtEl>
                                        <p:attrNameLst>
                                          <p:attrName>style.visibility</p:attrName>
                                        </p:attrNameLst>
                                      </p:cBhvr>
                                      <p:to>
                                        <p:strVal val="visible"/>
                                      </p:to>
                                    </p:set>
                                    <p:anim calcmode="lin" valueType="num">
                                      <p:cBhvr>
                                        <p:cTn id="35" dur="50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17" name="Title 1"/>
          <p:cNvSpPr txBox="1">
            <a:spLocks noGrp="1"/>
          </p:cNvSpPr>
          <p:nvPr>
            <p:ph type="title"/>
          </p:nvPr>
        </p:nvSpPr>
        <p:spPr>
          <a:xfrm>
            <a:off x="838200" y="947014"/>
            <a:ext cx="3840678" cy="3066845"/>
          </a:xfrm>
          <a:prstGeom prst="rect">
            <a:avLst/>
          </a:prstGeom>
        </p:spPr>
        <p:txBody>
          <a:bodyPr/>
          <a:lstStyle/>
          <a:p>
            <a:pPr>
              <a:defRPr sz="5400" b="1">
                <a:solidFill>
                  <a:srgbClr val="FFFFFF"/>
                </a:solidFill>
              </a:defRPr>
            </a:pPr>
            <a:r>
              <a:t>A RELIABLE EVASION PREDICTOR</a:t>
            </a:r>
            <a:br/>
            <a:r>
              <a:rPr sz="2800" b="0"/>
              <a:t>Would help leaders to</a:t>
            </a:r>
          </a:p>
        </p:txBody>
      </p:sp>
      <p:sp>
        <p:nvSpPr>
          <p:cNvPr id="118" name="Content Placeholder 2"/>
          <p:cNvSpPr txBox="1">
            <a:spLocks noGrp="1"/>
          </p:cNvSpPr>
          <p:nvPr>
            <p:ph type="body" sz="quarter" idx="1"/>
          </p:nvPr>
        </p:nvSpPr>
        <p:spPr>
          <a:xfrm>
            <a:off x="838199" y="4266210"/>
            <a:ext cx="3425044" cy="1947554"/>
          </a:xfrm>
          <a:prstGeom prst="rect">
            <a:avLst/>
          </a:prstGeom>
        </p:spPr>
        <p:txBody>
          <a:bodyPr/>
          <a:lstStyle/>
          <a:p>
            <a:pPr>
              <a:defRPr>
                <a:solidFill>
                  <a:srgbClr val="FFFFFF"/>
                </a:solidFill>
              </a:defRPr>
            </a:pPr>
            <a:r>
              <a:t>Identify those in greater risk</a:t>
            </a:r>
          </a:p>
          <a:p>
            <a:pPr>
              <a:defRPr>
                <a:solidFill>
                  <a:srgbClr val="FFFFFF"/>
                </a:solidFill>
              </a:defRPr>
            </a:pPr>
            <a:r>
              <a:t>Provide priority ministerial support</a:t>
            </a:r>
          </a:p>
        </p:txBody>
      </p:sp>
      <p:pic>
        <p:nvPicPr>
          <p:cNvPr id="119" name="Picture 5" descr="Picture 5"/>
          <p:cNvPicPr>
            <a:picLocks noChangeAspect="1"/>
          </p:cNvPicPr>
          <p:nvPr/>
        </p:nvPicPr>
        <p:blipFill>
          <a:blip r:embed="rId3"/>
          <a:stretch>
            <a:fillRect/>
          </a:stretch>
        </p:blipFill>
        <p:spPr>
          <a:xfrm>
            <a:off x="9886206" y="6109604"/>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8">
                                            <p:bg/>
                                          </p:spTgt>
                                        </p:tgtEl>
                                        <p:attrNameLst>
                                          <p:attrName>style.visibility</p:attrName>
                                        </p:attrNameLst>
                                      </p:cBhvr>
                                      <p:to>
                                        <p:strVal val="visible"/>
                                      </p:to>
                                    </p:set>
                                    <p:anim calcmode="lin" valueType="num">
                                      <p:cBhvr>
                                        <p:cTn id="7" dur="500" fill="hold"/>
                                        <p:tgtEl>
                                          <p:spTgt spid="118">
                                            <p:bg/>
                                          </p:spTgt>
                                        </p:tgtEl>
                                        <p:attrNameLst>
                                          <p:attrName>ppt_x</p:attrName>
                                        </p:attrNameLst>
                                      </p:cBhvr>
                                      <p:tavLst>
                                        <p:tav tm="0">
                                          <p:val>
                                            <p:strVal val="#ppt_x"/>
                                          </p:val>
                                        </p:tav>
                                        <p:tav tm="100000">
                                          <p:val>
                                            <p:strVal val="#ppt_x"/>
                                          </p:val>
                                        </p:tav>
                                      </p:tavLst>
                                    </p:anim>
                                    <p:anim calcmode="lin" valueType="num">
                                      <p:cBhvr>
                                        <p:cTn id="8" dur="500" fill="hold"/>
                                        <p:tgtEl>
                                          <p:spTgt spid="11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18">
                                            <p:txEl>
                                              <p:pRg st="0" end="0"/>
                                            </p:txEl>
                                          </p:spTgt>
                                        </p:tgtEl>
                                        <p:attrNameLst>
                                          <p:attrName>style.visibility</p:attrName>
                                        </p:attrNameLst>
                                      </p:cBhvr>
                                      <p:to>
                                        <p:strVal val="visible"/>
                                      </p:to>
                                    </p:set>
                                    <p:anim calcmode="lin" valueType="num">
                                      <p:cBhvr>
                                        <p:cTn id="11"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18">
                                            <p:txEl>
                                              <p:pRg st="1" end="1"/>
                                            </p:txEl>
                                          </p:spTgt>
                                        </p:tgtEl>
                                        <p:attrNameLst>
                                          <p:attrName>style.visibility</p:attrName>
                                        </p:attrNameLst>
                                      </p:cBhvr>
                                      <p:to>
                                        <p:strVal val="visible"/>
                                      </p:to>
                                    </p:set>
                                    <p:anim calcmode="lin" valueType="num">
                                      <p:cBhvr>
                                        <p:cTn id="17" dur="5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6" name="Title 1"/>
          <p:cNvSpPr txBox="1">
            <a:spLocks noGrp="1"/>
          </p:cNvSpPr>
          <p:nvPr>
            <p:ph type="title"/>
          </p:nvPr>
        </p:nvSpPr>
        <p:spPr>
          <a:xfrm>
            <a:off x="838200" y="1663429"/>
            <a:ext cx="5786336" cy="2303531"/>
          </a:xfrm>
          <a:prstGeom prst="rect">
            <a:avLst/>
          </a:prstGeom>
        </p:spPr>
        <p:txBody>
          <a:bodyPr/>
          <a:lstStyle>
            <a:lvl1pPr defTabSz="859536">
              <a:defRPr sz="5076" b="1">
                <a:solidFill>
                  <a:srgbClr val="FFFFFF"/>
                </a:solidFill>
              </a:defRPr>
            </a:lvl1pPr>
          </a:lstStyle>
          <a:p>
            <a:r>
              <a:rPr dirty="0"/>
              <a:t>ARE THEY RELATED TO </a:t>
            </a:r>
            <a:r>
              <a:rPr lang="pt-BR" dirty="0"/>
              <a:t>SPIRITUAL GIVING </a:t>
            </a:r>
            <a:r>
              <a:rPr lang="en-US" dirty="0"/>
              <a:t>BY CHANCE</a:t>
            </a:r>
            <a:r>
              <a:rPr dirty="0"/>
              <a:t>?</a:t>
            </a:r>
          </a:p>
        </p:txBody>
      </p:sp>
      <p:sp>
        <p:nvSpPr>
          <p:cNvPr id="197" name="Content Placeholder 2"/>
          <p:cNvSpPr txBox="1">
            <a:spLocks noGrp="1"/>
          </p:cNvSpPr>
          <p:nvPr>
            <p:ph type="body" sz="quarter" idx="1"/>
          </p:nvPr>
        </p:nvSpPr>
        <p:spPr>
          <a:xfrm>
            <a:off x="838199" y="4095344"/>
            <a:ext cx="3675436" cy="2081620"/>
          </a:xfrm>
          <a:prstGeom prst="rect">
            <a:avLst/>
          </a:prstGeom>
        </p:spPr>
        <p:txBody>
          <a:bodyPr/>
          <a:lstStyle>
            <a:lvl1pPr marL="0" indent="0">
              <a:buSzTx/>
              <a:buNone/>
              <a:defRPr>
                <a:solidFill>
                  <a:srgbClr val="FFFFFF"/>
                </a:solidFill>
              </a:defRPr>
            </a:lvl1pPr>
          </a:lstStyle>
          <a:p>
            <a:r>
              <a:t>Or are they all integral parts of a same system?</a:t>
            </a:r>
          </a:p>
        </p:txBody>
      </p:sp>
      <p:pic>
        <p:nvPicPr>
          <p:cNvPr id="198"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7">
                                            <p:bg/>
                                          </p:spTgt>
                                        </p:tgtEl>
                                        <p:attrNameLst>
                                          <p:attrName>style.visibility</p:attrName>
                                        </p:attrNameLst>
                                      </p:cBhvr>
                                      <p:to>
                                        <p:strVal val="visible"/>
                                      </p:to>
                                    </p:set>
                                    <p:anim calcmode="lin" valueType="num">
                                      <p:cBhvr>
                                        <p:cTn id="7" dur="500" fill="hold"/>
                                        <p:tgtEl>
                                          <p:spTgt spid="197">
                                            <p:bg/>
                                          </p:spTgt>
                                        </p:tgtEl>
                                        <p:attrNameLst>
                                          <p:attrName>ppt_x</p:attrName>
                                        </p:attrNameLst>
                                      </p:cBhvr>
                                      <p:tavLst>
                                        <p:tav tm="0">
                                          <p:val>
                                            <p:strVal val="#ppt_x"/>
                                          </p:val>
                                        </p:tav>
                                        <p:tav tm="100000">
                                          <p:val>
                                            <p:strVal val="#ppt_x"/>
                                          </p:val>
                                        </p:tav>
                                      </p:tavLst>
                                    </p:anim>
                                    <p:anim calcmode="lin" valueType="num">
                                      <p:cBhvr>
                                        <p:cTn id="8" dur="500" fill="hold"/>
                                        <p:tgtEl>
                                          <p:spTgt spid="19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97">
                                            <p:txEl>
                                              <p:pRg st="0" end="0"/>
                                            </p:txEl>
                                          </p:spTgt>
                                        </p:tgtEl>
                                        <p:attrNameLst>
                                          <p:attrName>style.visibility</p:attrName>
                                        </p:attrNameLst>
                                      </p:cBhvr>
                                      <p:to>
                                        <p:strVal val="visible"/>
                                      </p:to>
                                    </p:set>
                                    <p:anim calcmode="lin" valueType="num">
                                      <p:cBhvr>
                                        <p:cTn id="11" dur="500" fill="hold"/>
                                        <p:tgtEl>
                                          <p:spTgt spid="1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01" name="Title 1"/>
          <p:cNvSpPr txBox="1">
            <a:spLocks noGrp="1"/>
          </p:cNvSpPr>
          <p:nvPr>
            <p:ph type="title"/>
          </p:nvPr>
        </p:nvSpPr>
        <p:spPr>
          <a:xfrm>
            <a:off x="838199" y="780761"/>
            <a:ext cx="4980711" cy="1774962"/>
          </a:xfrm>
          <a:prstGeom prst="rect">
            <a:avLst/>
          </a:prstGeom>
        </p:spPr>
        <p:txBody>
          <a:bodyPr>
            <a:normAutofit fontScale="90000"/>
          </a:bodyPr>
          <a:lstStyle/>
          <a:p>
            <a:pPr defTabSz="795527">
              <a:defRPr sz="3480" b="1">
                <a:solidFill>
                  <a:srgbClr val="FFFFFF"/>
                </a:solidFill>
              </a:defRPr>
            </a:pPr>
            <a:r>
              <a:rPr dirty="0"/>
              <a:t>WHEN INVESTMENTS </a:t>
            </a:r>
            <a:br>
              <a:rPr dirty="0"/>
            </a:br>
            <a:r>
              <a:rPr dirty="0"/>
              <a:t>AND HEART ARE ON THE EARTH</a:t>
            </a:r>
            <a:r>
              <a:rPr sz="3828" dirty="0"/>
              <a:t> </a:t>
            </a:r>
            <a:br>
              <a:rPr sz="3828" dirty="0"/>
            </a:br>
            <a:r>
              <a:rPr sz="2000" b="0" dirty="0"/>
              <a:t>(</a:t>
            </a:r>
            <a:r>
              <a:rPr lang="pt-BR" sz="2000" b="0" dirty="0" err="1"/>
              <a:t>Parable</a:t>
            </a:r>
            <a:r>
              <a:rPr lang="pt-BR" sz="2000" b="0" dirty="0"/>
              <a:t> </a:t>
            </a:r>
            <a:r>
              <a:rPr lang="pt-BR" sz="2000" b="0" dirty="0" err="1"/>
              <a:t>of</a:t>
            </a:r>
            <a:r>
              <a:rPr lang="pt-BR" sz="2000" b="0" dirty="0"/>
              <a:t> </a:t>
            </a:r>
            <a:r>
              <a:rPr lang="pt-BR" sz="2000" b="0" dirty="0" err="1"/>
              <a:t>the</a:t>
            </a:r>
            <a:r>
              <a:rPr lang="pt-BR" sz="2000" b="0" dirty="0"/>
              <a:t> </a:t>
            </a:r>
            <a:r>
              <a:rPr lang="pt-BR" sz="2000" b="0" dirty="0" err="1"/>
              <a:t>Sower</a:t>
            </a:r>
            <a:r>
              <a:rPr lang="pt-BR" sz="2000" b="0" dirty="0"/>
              <a:t> - </a:t>
            </a:r>
            <a:r>
              <a:rPr sz="2000" b="0" dirty="0"/>
              <a:t>Matt. 13:22)</a:t>
            </a:r>
            <a:endParaRPr sz="1218" b="0" dirty="0"/>
          </a:p>
        </p:txBody>
      </p:sp>
      <p:sp>
        <p:nvSpPr>
          <p:cNvPr id="202" name="Content Placeholder 2"/>
          <p:cNvSpPr txBox="1">
            <a:spLocks noGrp="1"/>
          </p:cNvSpPr>
          <p:nvPr>
            <p:ph type="body" sz="quarter" idx="1"/>
          </p:nvPr>
        </p:nvSpPr>
        <p:spPr>
          <a:xfrm>
            <a:off x="838198" y="3068492"/>
            <a:ext cx="4657931" cy="2450362"/>
          </a:xfrm>
          <a:prstGeom prst="rect">
            <a:avLst/>
          </a:prstGeom>
        </p:spPr>
        <p:txBody>
          <a:bodyPr>
            <a:normAutofit fontScale="92500"/>
          </a:bodyPr>
          <a:lstStyle/>
          <a:p>
            <a:pPr marL="0" indent="0">
              <a:buNone/>
              <a:defRPr>
                <a:solidFill>
                  <a:srgbClr val="FFFFFF"/>
                </a:solidFill>
              </a:defRPr>
            </a:pPr>
            <a:r>
              <a:rPr lang="en-US" dirty="0"/>
              <a:t>“Now he who received seed among the thorns is he who hears the word, and the cares of this world and the deceitfulness of riches choke the word, and he becomes unfruitful.”</a:t>
            </a:r>
            <a:endParaRPr dirty="0"/>
          </a:p>
        </p:txBody>
      </p:sp>
      <p:pic>
        <p:nvPicPr>
          <p:cNvPr id="20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2">
                                            <p:bg/>
                                          </p:spTgt>
                                        </p:tgtEl>
                                        <p:attrNameLst>
                                          <p:attrName>style.visibility</p:attrName>
                                        </p:attrNameLst>
                                      </p:cBhvr>
                                      <p:to>
                                        <p:strVal val="visible"/>
                                      </p:to>
                                    </p:set>
                                    <p:anim calcmode="lin" valueType="num">
                                      <p:cBhvr>
                                        <p:cTn id="7" dur="500" fill="hold"/>
                                        <p:tgtEl>
                                          <p:spTgt spid="202">
                                            <p:bg/>
                                          </p:spTgt>
                                        </p:tgtEl>
                                        <p:attrNameLst>
                                          <p:attrName>ppt_x</p:attrName>
                                        </p:attrNameLst>
                                      </p:cBhvr>
                                      <p:tavLst>
                                        <p:tav tm="0">
                                          <p:val>
                                            <p:strVal val="#ppt_x"/>
                                          </p:val>
                                        </p:tav>
                                        <p:tav tm="100000">
                                          <p:val>
                                            <p:strVal val="#ppt_x"/>
                                          </p:val>
                                        </p:tav>
                                      </p:tavLst>
                                    </p:anim>
                                    <p:anim calcmode="lin" valueType="num">
                                      <p:cBhvr>
                                        <p:cTn id="8" dur="500" fill="hold"/>
                                        <p:tgtEl>
                                          <p:spTgt spid="20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02">
                                            <p:txEl>
                                              <p:pRg st="0" end="0"/>
                                            </p:txEl>
                                          </p:spTgt>
                                        </p:tgtEl>
                                        <p:attrNameLst>
                                          <p:attrName>style.visibility</p:attrName>
                                        </p:attrNameLst>
                                      </p:cBhvr>
                                      <p:to>
                                        <p:strVal val="visible"/>
                                      </p:to>
                                    </p:set>
                                    <p:anim calcmode="lin" valueType="num">
                                      <p:cBhvr>
                                        <p:cTn id="11"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01" name="Title 1"/>
          <p:cNvSpPr txBox="1">
            <a:spLocks noGrp="1"/>
          </p:cNvSpPr>
          <p:nvPr>
            <p:ph type="title"/>
          </p:nvPr>
        </p:nvSpPr>
        <p:spPr>
          <a:xfrm>
            <a:off x="838199" y="780761"/>
            <a:ext cx="4980711" cy="1774962"/>
          </a:xfrm>
          <a:prstGeom prst="rect">
            <a:avLst/>
          </a:prstGeom>
        </p:spPr>
        <p:txBody>
          <a:bodyPr>
            <a:normAutofit fontScale="90000"/>
          </a:bodyPr>
          <a:lstStyle/>
          <a:p>
            <a:pPr defTabSz="795527">
              <a:defRPr sz="3480" b="1">
                <a:solidFill>
                  <a:srgbClr val="FFFFFF"/>
                </a:solidFill>
              </a:defRPr>
            </a:pPr>
            <a:r>
              <a:rPr dirty="0"/>
              <a:t>WHEN INVESTMENTS </a:t>
            </a:r>
            <a:br>
              <a:rPr dirty="0"/>
            </a:br>
            <a:r>
              <a:rPr dirty="0"/>
              <a:t>AND HEART ARE ON THE EARTH</a:t>
            </a:r>
            <a:r>
              <a:rPr sz="3828" dirty="0"/>
              <a:t> </a:t>
            </a:r>
            <a:br>
              <a:rPr sz="3828" dirty="0"/>
            </a:br>
            <a:r>
              <a:rPr sz="2000" b="0" dirty="0"/>
              <a:t>(</a:t>
            </a:r>
            <a:r>
              <a:rPr lang="pt-BR" sz="2000" b="0" dirty="0" err="1"/>
              <a:t>Parable</a:t>
            </a:r>
            <a:r>
              <a:rPr lang="pt-BR" sz="2000" b="0" dirty="0"/>
              <a:t> </a:t>
            </a:r>
            <a:r>
              <a:rPr lang="pt-BR" sz="2000" b="0" dirty="0" err="1"/>
              <a:t>of</a:t>
            </a:r>
            <a:r>
              <a:rPr lang="pt-BR" sz="2000" b="0" dirty="0"/>
              <a:t> </a:t>
            </a:r>
            <a:r>
              <a:rPr lang="pt-BR" sz="2000" b="0" dirty="0" err="1"/>
              <a:t>the</a:t>
            </a:r>
            <a:r>
              <a:rPr lang="pt-BR" sz="2000" b="0" dirty="0"/>
              <a:t> </a:t>
            </a:r>
            <a:r>
              <a:rPr lang="pt-BR" sz="2000" b="0" dirty="0" err="1"/>
              <a:t>Sower</a:t>
            </a:r>
            <a:r>
              <a:rPr lang="pt-BR" sz="2000" b="0" dirty="0"/>
              <a:t> - </a:t>
            </a:r>
            <a:r>
              <a:rPr sz="2000" b="0" dirty="0"/>
              <a:t>Matt. 13:22)</a:t>
            </a:r>
            <a:endParaRPr sz="1218" b="0" dirty="0"/>
          </a:p>
        </p:txBody>
      </p:sp>
      <p:sp>
        <p:nvSpPr>
          <p:cNvPr id="202" name="Content Placeholder 2"/>
          <p:cNvSpPr txBox="1">
            <a:spLocks noGrp="1"/>
          </p:cNvSpPr>
          <p:nvPr>
            <p:ph type="body" sz="quarter" idx="1"/>
          </p:nvPr>
        </p:nvSpPr>
        <p:spPr>
          <a:xfrm>
            <a:off x="838198" y="3068492"/>
            <a:ext cx="4657931" cy="2450362"/>
          </a:xfrm>
          <a:prstGeom prst="rect">
            <a:avLst/>
          </a:prstGeom>
        </p:spPr>
        <p:txBody>
          <a:bodyPr/>
          <a:lstStyle/>
          <a:p>
            <a:pPr>
              <a:defRPr>
                <a:solidFill>
                  <a:srgbClr val="FFFFFF"/>
                </a:solidFill>
              </a:defRPr>
            </a:pPr>
            <a:r>
              <a:t>People are deceived and distressed by the possessions </a:t>
            </a:r>
          </a:p>
          <a:p>
            <a:pPr>
              <a:defRPr>
                <a:solidFill>
                  <a:srgbClr val="FFFFFF"/>
                </a:solidFill>
              </a:defRPr>
            </a:pPr>
            <a:r>
              <a:t>God’s word is choked</a:t>
            </a:r>
          </a:p>
          <a:p>
            <a:pPr>
              <a:defRPr>
                <a:solidFill>
                  <a:srgbClr val="FFFFFF"/>
                </a:solidFill>
              </a:defRPr>
            </a:pPr>
            <a:r>
              <a:t>Person becomes spiritually unfruitful </a:t>
            </a:r>
          </a:p>
        </p:txBody>
      </p:sp>
      <p:pic>
        <p:nvPicPr>
          <p:cNvPr id="20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extLst>
      <p:ext uri="{BB962C8B-B14F-4D97-AF65-F5344CB8AC3E}">
        <p14:creationId xmlns:p14="http://schemas.microsoft.com/office/powerpoint/2010/main" val="148347874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02">
                                            <p:bg/>
                                          </p:spTgt>
                                        </p:tgtEl>
                                        <p:attrNameLst>
                                          <p:attrName>style.visibility</p:attrName>
                                        </p:attrNameLst>
                                      </p:cBhvr>
                                      <p:to>
                                        <p:strVal val="visible"/>
                                      </p:to>
                                    </p:set>
                                    <p:anim calcmode="lin" valueType="num">
                                      <p:cBhvr>
                                        <p:cTn id="7" dur="500" fill="hold"/>
                                        <p:tgtEl>
                                          <p:spTgt spid="202">
                                            <p:bg/>
                                          </p:spTgt>
                                        </p:tgtEl>
                                        <p:attrNameLst>
                                          <p:attrName>ppt_x</p:attrName>
                                        </p:attrNameLst>
                                      </p:cBhvr>
                                      <p:tavLst>
                                        <p:tav tm="0">
                                          <p:val>
                                            <p:strVal val="#ppt_x"/>
                                          </p:val>
                                        </p:tav>
                                        <p:tav tm="100000">
                                          <p:val>
                                            <p:strVal val="#ppt_x"/>
                                          </p:val>
                                        </p:tav>
                                      </p:tavLst>
                                    </p:anim>
                                    <p:anim calcmode="lin" valueType="num">
                                      <p:cBhvr>
                                        <p:cTn id="8" dur="500" fill="hold"/>
                                        <p:tgtEl>
                                          <p:spTgt spid="20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02">
                                            <p:txEl>
                                              <p:pRg st="0" end="0"/>
                                            </p:txEl>
                                          </p:spTgt>
                                        </p:tgtEl>
                                        <p:attrNameLst>
                                          <p:attrName>style.visibility</p:attrName>
                                        </p:attrNameLst>
                                      </p:cBhvr>
                                      <p:to>
                                        <p:strVal val="visible"/>
                                      </p:to>
                                    </p:set>
                                    <p:anim calcmode="lin" valueType="num">
                                      <p:cBhvr>
                                        <p:cTn id="11"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202">
                                            <p:txEl>
                                              <p:pRg st="1" end="1"/>
                                            </p:txEl>
                                          </p:spTgt>
                                        </p:tgtEl>
                                        <p:attrNameLst>
                                          <p:attrName>style.visibility</p:attrName>
                                        </p:attrNameLst>
                                      </p:cBhvr>
                                      <p:to>
                                        <p:strVal val="visible"/>
                                      </p:to>
                                    </p:set>
                                    <p:anim calcmode="lin" valueType="num">
                                      <p:cBhvr>
                                        <p:cTn id="17" dur="500" fill="hold"/>
                                        <p:tgtEl>
                                          <p:spTgt spid="20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202">
                                            <p:txEl>
                                              <p:pRg st="2" end="2"/>
                                            </p:txEl>
                                          </p:spTgt>
                                        </p:tgtEl>
                                        <p:attrNameLst>
                                          <p:attrName>style.visibility</p:attrName>
                                        </p:attrNameLst>
                                      </p:cBhvr>
                                      <p:to>
                                        <p:strVal val="visible"/>
                                      </p:to>
                                    </p:set>
                                    <p:anim calcmode="lin" valueType="num">
                                      <p:cBhvr>
                                        <p:cTn id="23" dur="500" fill="hold"/>
                                        <p:tgtEl>
                                          <p:spTgt spid="20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206" name="Title 1"/>
          <p:cNvSpPr txBox="1">
            <a:spLocks noGrp="1"/>
          </p:cNvSpPr>
          <p:nvPr>
            <p:ph type="title"/>
          </p:nvPr>
        </p:nvSpPr>
        <p:spPr>
          <a:xfrm>
            <a:off x="5944589" y="1151906"/>
            <a:ext cx="5621978" cy="1828801"/>
          </a:xfrm>
          <a:prstGeom prst="rect">
            <a:avLst/>
          </a:prstGeom>
        </p:spPr>
        <p:txBody>
          <a:bodyPr/>
          <a:lstStyle/>
          <a:p>
            <a:pPr>
              <a:defRPr sz="4800" b="1">
                <a:solidFill>
                  <a:srgbClr val="FFFFFF"/>
                </a:solidFill>
              </a:defRPr>
            </a:pPr>
            <a:r>
              <a:rPr dirty="0"/>
              <a:t>LOVE OF THINGS AND THIS WORLD </a:t>
            </a:r>
            <a:br>
              <a:rPr dirty="0"/>
            </a:br>
            <a:r>
              <a:rPr sz="1800" b="0" dirty="0"/>
              <a:t>(1 John 2:15-17)</a:t>
            </a:r>
          </a:p>
        </p:txBody>
      </p:sp>
      <p:sp>
        <p:nvSpPr>
          <p:cNvPr id="207" name="Content Placeholder 2"/>
          <p:cNvSpPr txBox="1">
            <a:spLocks noGrp="1"/>
          </p:cNvSpPr>
          <p:nvPr>
            <p:ph type="body" sz="quarter" idx="1"/>
          </p:nvPr>
        </p:nvSpPr>
        <p:spPr>
          <a:xfrm>
            <a:off x="5944589" y="3178597"/>
            <a:ext cx="5621978" cy="2525208"/>
          </a:xfrm>
          <a:prstGeom prst="rect">
            <a:avLst/>
          </a:prstGeom>
        </p:spPr>
        <p:txBody>
          <a:bodyPr>
            <a:normAutofit fontScale="77500" lnSpcReduction="20000"/>
          </a:bodyPr>
          <a:lstStyle/>
          <a:p>
            <a:pPr marL="0" indent="0">
              <a:buNone/>
              <a:defRPr>
                <a:solidFill>
                  <a:srgbClr val="FFFFFF"/>
                </a:solidFill>
              </a:defRPr>
            </a:pPr>
            <a:r>
              <a:rPr lang="en-US" dirty="0"/>
              <a:t>“Do not love the world or the things in the world. If anyone loves the world, the love of the Father is not in him. </a:t>
            </a:r>
          </a:p>
          <a:p>
            <a:pPr marL="0" indent="0">
              <a:buNone/>
              <a:defRPr>
                <a:solidFill>
                  <a:srgbClr val="FFFFFF"/>
                </a:solidFill>
              </a:defRPr>
            </a:pPr>
            <a:r>
              <a:rPr lang="en-US" dirty="0"/>
              <a:t>For </a:t>
            </a:r>
            <a:r>
              <a:rPr lang="en-US" dirty="0">
                <a:solidFill>
                  <a:srgbClr val="FFFFFF"/>
                </a:solidFill>
              </a:rPr>
              <a:t>all</a:t>
            </a:r>
            <a:r>
              <a:rPr lang="en-US" dirty="0"/>
              <a:t> that is in the world – the lust of the flesh, the lust of the eyes, and the pride of life – is not of the Father but is of the world. </a:t>
            </a:r>
          </a:p>
          <a:p>
            <a:pPr marL="0" indent="0">
              <a:buNone/>
              <a:defRPr>
                <a:solidFill>
                  <a:srgbClr val="FFFFFF"/>
                </a:solidFill>
              </a:defRPr>
            </a:pPr>
            <a:r>
              <a:rPr lang="en-US" dirty="0"/>
              <a:t>And the world is passing away, and the lust of it; but he who does the will of God abides forever.”</a:t>
            </a:r>
            <a:endParaRPr dirty="0"/>
          </a:p>
        </p:txBody>
      </p:sp>
      <p:pic>
        <p:nvPicPr>
          <p:cNvPr id="208" name="Picture 3" descr="Picture 3"/>
          <p:cNvPicPr>
            <a:picLocks noChangeAspect="1"/>
          </p:cNvPicPr>
          <p:nvPr/>
        </p:nvPicPr>
        <p:blipFill>
          <a:blip r:embed="rId3"/>
          <a:stretch>
            <a:fillRect/>
          </a:stretch>
        </p:blipFill>
        <p:spPr>
          <a:xfrm>
            <a:off x="615735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7">
                                            <p:bg/>
                                          </p:spTgt>
                                        </p:tgtEl>
                                        <p:attrNameLst>
                                          <p:attrName>style.visibility</p:attrName>
                                        </p:attrNameLst>
                                      </p:cBhvr>
                                      <p:to>
                                        <p:strVal val="visible"/>
                                      </p:to>
                                    </p:set>
                                    <p:anim calcmode="lin" valueType="num">
                                      <p:cBhvr>
                                        <p:cTn id="7" dur="500" fill="hold"/>
                                        <p:tgtEl>
                                          <p:spTgt spid="207">
                                            <p:bg/>
                                          </p:spTgt>
                                        </p:tgtEl>
                                        <p:attrNameLst>
                                          <p:attrName>ppt_x</p:attrName>
                                        </p:attrNameLst>
                                      </p:cBhvr>
                                      <p:tavLst>
                                        <p:tav tm="0">
                                          <p:val>
                                            <p:strVal val="#ppt_x"/>
                                          </p:val>
                                        </p:tav>
                                        <p:tav tm="100000">
                                          <p:val>
                                            <p:strVal val="#ppt_x"/>
                                          </p:val>
                                        </p:tav>
                                      </p:tavLst>
                                    </p:anim>
                                    <p:anim calcmode="lin" valueType="num">
                                      <p:cBhvr>
                                        <p:cTn id="8" dur="500" fill="hold"/>
                                        <p:tgtEl>
                                          <p:spTgt spid="20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07">
                                            <p:txEl>
                                              <p:pRg st="0" end="0"/>
                                            </p:txEl>
                                          </p:spTgt>
                                        </p:tgtEl>
                                        <p:attrNameLst>
                                          <p:attrName>style.visibility</p:attrName>
                                        </p:attrNameLst>
                                      </p:cBhvr>
                                      <p:to>
                                        <p:strVal val="visible"/>
                                      </p:to>
                                    </p:set>
                                    <p:anim calcmode="lin" valueType="num">
                                      <p:cBhvr>
                                        <p:cTn id="11" dur="500" fill="hold"/>
                                        <p:tgtEl>
                                          <p:spTgt spid="20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0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iterate>
                                    <p:tmAbs val="0"/>
                                  </p:iterate>
                                  <p:childTnLst>
                                    <p:set>
                                      <p:cBhvr>
                                        <p:cTn id="14" fill="hold"/>
                                        <p:tgtEl>
                                          <p:spTgt spid="207">
                                            <p:txEl>
                                              <p:pRg st="1" end="1"/>
                                            </p:txEl>
                                          </p:spTgt>
                                        </p:tgtEl>
                                        <p:attrNameLst>
                                          <p:attrName>style.visibility</p:attrName>
                                        </p:attrNameLst>
                                      </p:cBhvr>
                                      <p:to>
                                        <p:strVal val="visible"/>
                                      </p:to>
                                    </p:set>
                                    <p:anim calcmode="lin" valueType="num">
                                      <p:cBhvr>
                                        <p:cTn id="15" dur="500" fill="hold"/>
                                        <p:tgtEl>
                                          <p:spTgt spid="2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0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iterate>
                                    <p:tmAbs val="0"/>
                                  </p:iterate>
                                  <p:childTnLst>
                                    <p:set>
                                      <p:cBhvr>
                                        <p:cTn id="18" fill="hold"/>
                                        <p:tgtEl>
                                          <p:spTgt spid="207">
                                            <p:txEl>
                                              <p:pRg st="2" end="2"/>
                                            </p:txEl>
                                          </p:spTgt>
                                        </p:tgtEl>
                                        <p:attrNameLst>
                                          <p:attrName>style.visibility</p:attrName>
                                        </p:attrNameLst>
                                      </p:cBhvr>
                                      <p:to>
                                        <p:strVal val="visible"/>
                                      </p:to>
                                    </p:set>
                                    <p:anim calcmode="lin" valueType="num">
                                      <p:cBhvr>
                                        <p:cTn id="19" dur="500" fill="hold"/>
                                        <p:tgtEl>
                                          <p:spTgt spid="207">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206" name="Title 1"/>
          <p:cNvSpPr txBox="1">
            <a:spLocks noGrp="1"/>
          </p:cNvSpPr>
          <p:nvPr>
            <p:ph type="title"/>
          </p:nvPr>
        </p:nvSpPr>
        <p:spPr>
          <a:xfrm>
            <a:off x="5944589" y="1151906"/>
            <a:ext cx="5621978" cy="1828801"/>
          </a:xfrm>
          <a:prstGeom prst="rect">
            <a:avLst/>
          </a:prstGeom>
        </p:spPr>
        <p:txBody>
          <a:bodyPr/>
          <a:lstStyle/>
          <a:p>
            <a:pPr>
              <a:defRPr sz="4800" b="1">
                <a:solidFill>
                  <a:srgbClr val="FFFFFF"/>
                </a:solidFill>
              </a:defRPr>
            </a:pPr>
            <a:r>
              <a:rPr dirty="0"/>
              <a:t>LOVE OF THINGS AND THIS WORLD </a:t>
            </a:r>
            <a:br>
              <a:rPr dirty="0"/>
            </a:br>
            <a:r>
              <a:rPr sz="1800" b="0" dirty="0"/>
              <a:t>(1 John 2:15-17)</a:t>
            </a:r>
          </a:p>
        </p:txBody>
      </p:sp>
      <p:sp>
        <p:nvSpPr>
          <p:cNvPr id="207" name="Content Placeholder 2"/>
          <p:cNvSpPr txBox="1">
            <a:spLocks noGrp="1"/>
          </p:cNvSpPr>
          <p:nvPr>
            <p:ph type="body" sz="quarter" idx="1"/>
          </p:nvPr>
        </p:nvSpPr>
        <p:spPr>
          <a:xfrm>
            <a:off x="5944589" y="3178597"/>
            <a:ext cx="5621978" cy="2525208"/>
          </a:xfrm>
          <a:prstGeom prst="rect">
            <a:avLst/>
          </a:prstGeom>
        </p:spPr>
        <p:txBody>
          <a:bodyPr>
            <a:normAutofit/>
          </a:bodyPr>
          <a:lstStyle/>
          <a:p>
            <a:pPr marL="0" indent="0">
              <a:buNone/>
              <a:defRPr>
                <a:solidFill>
                  <a:srgbClr val="FFFFFF"/>
                </a:solidFill>
              </a:defRPr>
            </a:pPr>
            <a:r>
              <a:rPr lang="pt-BR" dirty="0" err="1"/>
              <a:t>Implies</a:t>
            </a:r>
            <a:r>
              <a:rPr lang="pt-BR" dirty="0"/>
              <a:t> in</a:t>
            </a:r>
          </a:p>
          <a:p>
            <a:pPr>
              <a:defRPr>
                <a:solidFill>
                  <a:srgbClr val="FFFFFF"/>
                </a:solidFill>
              </a:defRPr>
            </a:pPr>
            <a:r>
              <a:rPr dirty="0"/>
              <a:t>Loss of spiritual sight</a:t>
            </a:r>
          </a:p>
          <a:p>
            <a:pPr>
              <a:defRPr>
                <a:solidFill>
                  <a:srgbClr val="FFFFFF"/>
                </a:solidFill>
              </a:defRPr>
            </a:pPr>
            <a:r>
              <a:rPr dirty="0"/>
              <a:t>Loss of “the love of the Father”</a:t>
            </a:r>
            <a:endParaRPr lang="pt-BR" dirty="0"/>
          </a:p>
          <a:p>
            <a:pPr>
              <a:defRPr>
                <a:solidFill>
                  <a:srgbClr val="FFFFFF"/>
                </a:solidFill>
              </a:defRPr>
            </a:pPr>
            <a:r>
              <a:rPr lang="pt-BR" dirty="0"/>
              <a:t>Heart </a:t>
            </a:r>
            <a:r>
              <a:rPr lang="pt-BR" dirty="0" err="1"/>
              <a:t>evasion</a:t>
            </a:r>
            <a:endParaRPr dirty="0"/>
          </a:p>
          <a:p>
            <a:pPr>
              <a:defRPr>
                <a:solidFill>
                  <a:srgbClr val="FFFFFF"/>
                </a:solidFill>
              </a:defRPr>
            </a:pPr>
            <a:r>
              <a:rPr dirty="0"/>
              <a:t>Increased church evasion risk</a:t>
            </a:r>
          </a:p>
        </p:txBody>
      </p:sp>
      <p:pic>
        <p:nvPicPr>
          <p:cNvPr id="208" name="Picture 3" descr="Picture 3"/>
          <p:cNvPicPr>
            <a:picLocks noChangeAspect="1"/>
          </p:cNvPicPr>
          <p:nvPr/>
        </p:nvPicPr>
        <p:blipFill>
          <a:blip r:embed="rId3"/>
          <a:stretch>
            <a:fillRect/>
          </a:stretch>
        </p:blipFill>
        <p:spPr>
          <a:xfrm>
            <a:off x="6157355" y="6007203"/>
            <a:ext cx="1739736" cy="362446"/>
          </a:xfrm>
          <a:prstGeom prst="rect">
            <a:avLst/>
          </a:prstGeom>
          <a:ln w="12700">
            <a:miter lim="400000"/>
          </a:ln>
        </p:spPr>
      </p:pic>
    </p:spTree>
    <p:extLst>
      <p:ext uri="{BB962C8B-B14F-4D97-AF65-F5344CB8AC3E}">
        <p14:creationId xmlns:p14="http://schemas.microsoft.com/office/powerpoint/2010/main" val="217660793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07">
                                            <p:bg/>
                                          </p:spTgt>
                                        </p:tgtEl>
                                        <p:attrNameLst>
                                          <p:attrName>style.visibility</p:attrName>
                                        </p:attrNameLst>
                                      </p:cBhvr>
                                      <p:to>
                                        <p:strVal val="visible"/>
                                      </p:to>
                                    </p:set>
                                    <p:anim calcmode="lin" valueType="num">
                                      <p:cBhvr>
                                        <p:cTn id="7" dur="500" fill="hold"/>
                                        <p:tgtEl>
                                          <p:spTgt spid="207">
                                            <p:bg/>
                                          </p:spTgt>
                                        </p:tgtEl>
                                        <p:attrNameLst>
                                          <p:attrName>ppt_x</p:attrName>
                                        </p:attrNameLst>
                                      </p:cBhvr>
                                      <p:tavLst>
                                        <p:tav tm="0">
                                          <p:val>
                                            <p:strVal val="#ppt_x"/>
                                          </p:val>
                                        </p:tav>
                                        <p:tav tm="100000">
                                          <p:val>
                                            <p:strVal val="#ppt_x"/>
                                          </p:val>
                                        </p:tav>
                                      </p:tavLst>
                                    </p:anim>
                                    <p:anim calcmode="lin" valueType="num">
                                      <p:cBhvr>
                                        <p:cTn id="8" dur="500" fill="hold"/>
                                        <p:tgtEl>
                                          <p:spTgt spid="20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07">
                                            <p:txEl>
                                              <p:pRg st="0" end="0"/>
                                            </p:txEl>
                                          </p:spTgt>
                                        </p:tgtEl>
                                        <p:attrNameLst>
                                          <p:attrName>style.visibility</p:attrName>
                                        </p:attrNameLst>
                                      </p:cBhvr>
                                      <p:to>
                                        <p:strVal val="visible"/>
                                      </p:to>
                                    </p:set>
                                    <p:anim calcmode="lin" valueType="num">
                                      <p:cBhvr>
                                        <p:cTn id="11" dur="500" fill="hold"/>
                                        <p:tgtEl>
                                          <p:spTgt spid="20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0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p:tmAbs val="0"/>
                                  </p:iterate>
                                  <p:childTnLst>
                                    <p:set>
                                      <p:cBhvr>
                                        <p:cTn id="14" fill="hold"/>
                                        <p:tgtEl>
                                          <p:spTgt spid="207">
                                            <p:txEl>
                                              <p:pRg st="1" end="1"/>
                                            </p:txEl>
                                          </p:spTgt>
                                        </p:tgtEl>
                                        <p:attrNameLst>
                                          <p:attrName>style.visibility</p:attrName>
                                        </p:attrNameLst>
                                      </p:cBhvr>
                                      <p:to>
                                        <p:strVal val="visible"/>
                                      </p:to>
                                    </p:set>
                                    <p:anim calcmode="lin" valueType="num">
                                      <p:cBhvr>
                                        <p:cTn id="15" dur="500" fill="hold"/>
                                        <p:tgtEl>
                                          <p:spTgt spid="2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p:tmAbs val="0"/>
                                  </p:iterate>
                                  <p:childTnLst>
                                    <p:set>
                                      <p:cBhvr>
                                        <p:cTn id="20" fill="hold"/>
                                        <p:tgtEl>
                                          <p:spTgt spid="207">
                                            <p:txEl>
                                              <p:pRg st="2" end="2"/>
                                            </p:txEl>
                                          </p:spTgt>
                                        </p:tgtEl>
                                        <p:attrNameLst>
                                          <p:attrName>style.visibility</p:attrName>
                                        </p:attrNameLst>
                                      </p:cBhvr>
                                      <p:to>
                                        <p:strVal val="visible"/>
                                      </p:to>
                                    </p:set>
                                    <p:anim calcmode="lin" valueType="num">
                                      <p:cBhvr>
                                        <p:cTn id="21" dur="500" fill="hold"/>
                                        <p:tgtEl>
                                          <p:spTgt spid="20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iterate>
                                    <p:tmAbs val="0"/>
                                  </p:iterate>
                                  <p:childTnLst>
                                    <p:set>
                                      <p:cBhvr>
                                        <p:cTn id="25" fill="hold"/>
                                        <p:tgtEl>
                                          <p:spTgt spid="207">
                                            <p:txEl>
                                              <p:pRg st="3" end="3"/>
                                            </p:txEl>
                                          </p:spTgt>
                                        </p:tgtEl>
                                        <p:attrNameLst>
                                          <p:attrName>style.visibility</p:attrName>
                                        </p:attrNameLst>
                                      </p:cBhvr>
                                      <p:to>
                                        <p:strVal val="visible"/>
                                      </p:to>
                                    </p:set>
                                    <p:anim calcmode="lin" valueType="num">
                                      <p:cBhvr>
                                        <p:cTn id="26" dur="500" fill="hold"/>
                                        <p:tgtEl>
                                          <p:spTgt spid="207">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p:tmAbs val="0"/>
                                  </p:iterate>
                                  <p:childTnLst>
                                    <p:set>
                                      <p:cBhvr>
                                        <p:cTn id="31" fill="hold"/>
                                        <p:tgtEl>
                                          <p:spTgt spid="207">
                                            <p:txEl>
                                              <p:pRg st="4" end="4"/>
                                            </p:txEl>
                                          </p:spTgt>
                                        </p:tgtEl>
                                        <p:attrNameLst>
                                          <p:attrName>style.visibility</p:attrName>
                                        </p:attrNameLst>
                                      </p:cBhvr>
                                      <p:to>
                                        <p:strVal val="visible"/>
                                      </p:to>
                                    </p:set>
                                    <p:anim calcmode="lin" valueType="num">
                                      <p:cBhvr>
                                        <p:cTn id="32" dur="500" fill="hold"/>
                                        <p:tgtEl>
                                          <p:spTgt spid="207">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11" name="Title 1"/>
          <p:cNvSpPr txBox="1">
            <a:spLocks noGrp="1"/>
          </p:cNvSpPr>
          <p:nvPr>
            <p:ph type="title"/>
          </p:nvPr>
        </p:nvSpPr>
        <p:spPr>
          <a:xfrm>
            <a:off x="838200" y="1030143"/>
            <a:ext cx="5800107" cy="1843055"/>
          </a:xfrm>
          <a:prstGeom prst="rect">
            <a:avLst/>
          </a:prstGeom>
        </p:spPr>
        <p:txBody>
          <a:bodyPr/>
          <a:lstStyle/>
          <a:p>
            <a:pPr defTabSz="896111">
              <a:defRPr sz="5292" b="1">
                <a:solidFill>
                  <a:srgbClr val="FFFFFF"/>
                </a:solidFill>
              </a:defRPr>
            </a:pPr>
            <a:r>
              <a:t>LOVE OF MONEY &amp; </a:t>
            </a:r>
            <a:br/>
            <a:r>
              <a:t>DESIRE TO BE RICH </a:t>
            </a:r>
            <a:br/>
            <a:r>
              <a:rPr sz="1764" b="0"/>
              <a:t>(1 Tim. 6:9-10) </a:t>
            </a:r>
          </a:p>
        </p:txBody>
      </p:sp>
      <p:sp>
        <p:nvSpPr>
          <p:cNvPr id="212" name="Content Placeholder 2"/>
          <p:cNvSpPr txBox="1">
            <a:spLocks noGrp="1"/>
          </p:cNvSpPr>
          <p:nvPr>
            <p:ph type="body" sz="quarter" idx="1"/>
          </p:nvPr>
        </p:nvSpPr>
        <p:spPr>
          <a:xfrm>
            <a:off x="838200" y="3287443"/>
            <a:ext cx="7581404" cy="1985201"/>
          </a:xfrm>
          <a:prstGeom prst="rect">
            <a:avLst/>
          </a:prstGeom>
        </p:spPr>
        <p:txBody>
          <a:bodyPr>
            <a:normAutofit fontScale="92500" lnSpcReduction="20000"/>
          </a:bodyPr>
          <a:lstStyle/>
          <a:p>
            <a:pPr marL="0" indent="0" defTabSz="905255">
              <a:lnSpc>
                <a:spcPct val="81000"/>
              </a:lnSpc>
              <a:spcBef>
                <a:spcPts val="900"/>
              </a:spcBef>
              <a:buNone/>
              <a:defRPr sz="2772">
                <a:solidFill>
                  <a:srgbClr val="FFFFFF"/>
                </a:solidFill>
              </a:defRPr>
            </a:pPr>
            <a:r>
              <a:rPr lang="en-US" dirty="0"/>
              <a:t>“But those who desire to be rich fall into temptation and a snare, and into many foolish and harmful lusts which drown men in destruction and perdition.</a:t>
            </a:r>
          </a:p>
          <a:p>
            <a:pPr marL="0" indent="0" defTabSz="905255">
              <a:lnSpc>
                <a:spcPct val="81000"/>
              </a:lnSpc>
              <a:spcBef>
                <a:spcPts val="900"/>
              </a:spcBef>
              <a:buNone/>
              <a:defRPr sz="2772">
                <a:solidFill>
                  <a:srgbClr val="FFFFFF"/>
                </a:solidFill>
              </a:defRPr>
            </a:pPr>
            <a:r>
              <a:rPr lang="en-US" dirty="0"/>
              <a:t>For the love of money is a root of all kinds of evil, for which some have strayed from the faith in their greediness, and 0ierced themselves through with many sorrows.</a:t>
            </a:r>
            <a:endParaRPr dirty="0"/>
          </a:p>
        </p:txBody>
      </p:sp>
      <p:pic>
        <p:nvPicPr>
          <p:cNvPr id="21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12">
                                            <p:bg/>
                                          </p:spTgt>
                                        </p:tgtEl>
                                        <p:attrNameLst>
                                          <p:attrName>style.visibility</p:attrName>
                                        </p:attrNameLst>
                                      </p:cBhvr>
                                      <p:to>
                                        <p:strVal val="visible"/>
                                      </p:to>
                                    </p:set>
                                    <p:anim calcmode="lin" valueType="num">
                                      <p:cBhvr>
                                        <p:cTn id="7" dur="500" fill="hold"/>
                                        <p:tgtEl>
                                          <p:spTgt spid="212">
                                            <p:bg/>
                                          </p:spTgt>
                                        </p:tgtEl>
                                        <p:attrNameLst>
                                          <p:attrName>ppt_x</p:attrName>
                                        </p:attrNameLst>
                                      </p:cBhvr>
                                      <p:tavLst>
                                        <p:tav tm="0">
                                          <p:val>
                                            <p:strVal val="#ppt_x"/>
                                          </p:val>
                                        </p:tav>
                                        <p:tav tm="100000">
                                          <p:val>
                                            <p:strVal val="#ppt_x"/>
                                          </p:val>
                                        </p:tav>
                                      </p:tavLst>
                                    </p:anim>
                                    <p:anim calcmode="lin" valueType="num">
                                      <p:cBhvr>
                                        <p:cTn id="8" dur="500" fill="hold"/>
                                        <p:tgtEl>
                                          <p:spTgt spid="21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12">
                                            <p:txEl>
                                              <p:pRg st="0" end="0"/>
                                            </p:txEl>
                                          </p:spTgt>
                                        </p:tgtEl>
                                        <p:attrNameLst>
                                          <p:attrName>style.visibility</p:attrName>
                                        </p:attrNameLst>
                                      </p:cBhvr>
                                      <p:to>
                                        <p:strVal val="visible"/>
                                      </p:to>
                                    </p:set>
                                    <p:anim calcmode="lin" valueType="num">
                                      <p:cBhvr>
                                        <p:cTn id="11" dur="500" fill="hold"/>
                                        <p:tgtEl>
                                          <p:spTgt spid="21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212">
                                            <p:txEl>
                                              <p:pRg st="1" end="1"/>
                                            </p:txEl>
                                          </p:spTgt>
                                        </p:tgtEl>
                                        <p:attrNameLst>
                                          <p:attrName>style.visibility</p:attrName>
                                        </p:attrNameLst>
                                      </p:cBhvr>
                                      <p:to>
                                        <p:strVal val="visible"/>
                                      </p:to>
                                    </p:set>
                                    <p:anim calcmode="lin" valueType="num">
                                      <p:cBhvr>
                                        <p:cTn id="16"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11" name="Title 1"/>
          <p:cNvSpPr txBox="1">
            <a:spLocks noGrp="1"/>
          </p:cNvSpPr>
          <p:nvPr>
            <p:ph type="title"/>
          </p:nvPr>
        </p:nvSpPr>
        <p:spPr>
          <a:xfrm>
            <a:off x="838200" y="1030143"/>
            <a:ext cx="5800107" cy="1843055"/>
          </a:xfrm>
          <a:prstGeom prst="rect">
            <a:avLst/>
          </a:prstGeom>
        </p:spPr>
        <p:txBody>
          <a:bodyPr/>
          <a:lstStyle/>
          <a:p>
            <a:pPr defTabSz="896111">
              <a:defRPr sz="5292" b="1">
                <a:solidFill>
                  <a:srgbClr val="FFFFFF"/>
                </a:solidFill>
              </a:defRPr>
            </a:pPr>
            <a:r>
              <a:t>LOVE OF MONEY &amp; </a:t>
            </a:r>
            <a:br/>
            <a:r>
              <a:t>DESIRE TO BE RICH </a:t>
            </a:r>
            <a:br/>
            <a:r>
              <a:rPr sz="1764" b="0"/>
              <a:t>(1 Tim. 6:9-10) </a:t>
            </a:r>
          </a:p>
        </p:txBody>
      </p:sp>
      <p:sp>
        <p:nvSpPr>
          <p:cNvPr id="212" name="Content Placeholder 2"/>
          <p:cNvSpPr txBox="1">
            <a:spLocks noGrp="1"/>
          </p:cNvSpPr>
          <p:nvPr>
            <p:ph type="body" sz="quarter" idx="1"/>
          </p:nvPr>
        </p:nvSpPr>
        <p:spPr>
          <a:xfrm>
            <a:off x="838200" y="3287443"/>
            <a:ext cx="7581404" cy="1985201"/>
          </a:xfrm>
          <a:prstGeom prst="rect">
            <a:avLst/>
          </a:prstGeom>
        </p:spPr>
        <p:txBody>
          <a:bodyPr/>
          <a:lstStyle/>
          <a:p>
            <a:pPr marL="226313" indent="-226313" defTabSz="905255">
              <a:lnSpc>
                <a:spcPct val="81000"/>
              </a:lnSpc>
              <a:spcBef>
                <a:spcPts val="900"/>
              </a:spcBef>
              <a:defRPr sz="2772">
                <a:solidFill>
                  <a:srgbClr val="FFFFFF"/>
                </a:solidFill>
              </a:defRPr>
            </a:pPr>
            <a:r>
              <a:rPr dirty="0"/>
              <a:t>Drowns “men in destruction and perdition”.</a:t>
            </a:r>
          </a:p>
          <a:p>
            <a:pPr marL="226313" indent="-226313" defTabSz="905255">
              <a:lnSpc>
                <a:spcPct val="81000"/>
              </a:lnSpc>
              <a:spcBef>
                <a:spcPts val="900"/>
              </a:spcBef>
              <a:defRPr sz="2772">
                <a:solidFill>
                  <a:srgbClr val="FFFFFF"/>
                </a:solidFill>
              </a:defRPr>
            </a:pPr>
            <a:r>
              <a:rPr dirty="0"/>
              <a:t>“… a root of all kind of evil…”</a:t>
            </a:r>
          </a:p>
          <a:p>
            <a:pPr marL="226313" indent="-226313" defTabSz="905255">
              <a:lnSpc>
                <a:spcPct val="81000"/>
              </a:lnSpc>
              <a:spcBef>
                <a:spcPts val="900"/>
              </a:spcBef>
              <a:defRPr sz="2772">
                <a:solidFill>
                  <a:srgbClr val="FFFFFF"/>
                </a:solidFill>
              </a:defRPr>
            </a:pPr>
            <a:r>
              <a:rPr dirty="0"/>
              <a:t>“… for which some have strayed from the faith…”</a:t>
            </a:r>
          </a:p>
          <a:p>
            <a:pPr marL="226313" indent="-226313" defTabSz="905255">
              <a:lnSpc>
                <a:spcPct val="81000"/>
              </a:lnSpc>
              <a:spcBef>
                <a:spcPts val="900"/>
              </a:spcBef>
              <a:defRPr sz="2772">
                <a:solidFill>
                  <a:srgbClr val="FFFFFF"/>
                </a:solidFill>
              </a:defRPr>
            </a:pPr>
            <a:r>
              <a:rPr dirty="0"/>
              <a:t>It is a Church’s Evasion Risk factor</a:t>
            </a:r>
          </a:p>
        </p:txBody>
      </p:sp>
      <p:pic>
        <p:nvPicPr>
          <p:cNvPr id="21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extLst>
      <p:ext uri="{BB962C8B-B14F-4D97-AF65-F5344CB8AC3E}">
        <p14:creationId xmlns:p14="http://schemas.microsoft.com/office/powerpoint/2010/main" val="132192720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2">
                                            <p:bg/>
                                          </p:spTgt>
                                        </p:tgtEl>
                                        <p:attrNameLst>
                                          <p:attrName>style.visibility</p:attrName>
                                        </p:attrNameLst>
                                      </p:cBhvr>
                                      <p:to>
                                        <p:strVal val="visible"/>
                                      </p:to>
                                    </p:set>
                                    <p:anim calcmode="lin" valueType="num">
                                      <p:cBhvr>
                                        <p:cTn id="7" dur="500" fill="hold"/>
                                        <p:tgtEl>
                                          <p:spTgt spid="212">
                                            <p:bg/>
                                          </p:spTgt>
                                        </p:tgtEl>
                                        <p:attrNameLst>
                                          <p:attrName>ppt_x</p:attrName>
                                        </p:attrNameLst>
                                      </p:cBhvr>
                                      <p:tavLst>
                                        <p:tav tm="0">
                                          <p:val>
                                            <p:strVal val="#ppt_x"/>
                                          </p:val>
                                        </p:tav>
                                        <p:tav tm="100000">
                                          <p:val>
                                            <p:strVal val="#ppt_x"/>
                                          </p:val>
                                        </p:tav>
                                      </p:tavLst>
                                    </p:anim>
                                    <p:anim calcmode="lin" valueType="num">
                                      <p:cBhvr>
                                        <p:cTn id="8" dur="500" fill="hold"/>
                                        <p:tgtEl>
                                          <p:spTgt spid="21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12">
                                            <p:txEl>
                                              <p:pRg st="0" end="0"/>
                                            </p:txEl>
                                          </p:spTgt>
                                        </p:tgtEl>
                                        <p:attrNameLst>
                                          <p:attrName>style.visibility</p:attrName>
                                        </p:attrNameLst>
                                      </p:cBhvr>
                                      <p:to>
                                        <p:strVal val="visible"/>
                                      </p:to>
                                    </p:set>
                                    <p:anim calcmode="lin" valueType="num">
                                      <p:cBhvr>
                                        <p:cTn id="11" dur="500" fill="hold"/>
                                        <p:tgtEl>
                                          <p:spTgt spid="21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212">
                                            <p:txEl>
                                              <p:pRg st="1" end="1"/>
                                            </p:txEl>
                                          </p:spTgt>
                                        </p:tgtEl>
                                        <p:attrNameLst>
                                          <p:attrName>style.visibility</p:attrName>
                                        </p:attrNameLst>
                                      </p:cBhvr>
                                      <p:to>
                                        <p:strVal val="visible"/>
                                      </p:to>
                                    </p:set>
                                    <p:anim calcmode="lin" valueType="num">
                                      <p:cBhvr>
                                        <p:cTn id="17"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212">
                                            <p:txEl>
                                              <p:pRg st="2" end="2"/>
                                            </p:txEl>
                                          </p:spTgt>
                                        </p:tgtEl>
                                        <p:attrNameLst>
                                          <p:attrName>style.visibility</p:attrName>
                                        </p:attrNameLst>
                                      </p:cBhvr>
                                      <p:to>
                                        <p:strVal val="visible"/>
                                      </p:to>
                                    </p:set>
                                    <p:anim calcmode="lin" valueType="num">
                                      <p:cBhvr>
                                        <p:cTn id="23"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212">
                                            <p:txEl>
                                              <p:pRg st="3" end="3"/>
                                            </p:txEl>
                                          </p:spTgt>
                                        </p:tgtEl>
                                        <p:attrNameLst>
                                          <p:attrName>style.visibility</p:attrName>
                                        </p:attrNameLst>
                                      </p:cBhvr>
                                      <p:to>
                                        <p:strVal val="visible"/>
                                      </p:to>
                                    </p:set>
                                    <p:anim calcmode="lin" valueType="num">
                                      <p:cBhvr>
                                        <p:cTn id="29" dur="500" fill="hold"/>
                                        <p:tgtEl>
                                          <p:spTgt spid="21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build="p"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16" name="Title 1"/>
          <p:cNvSpPr txBox="1">
            <a:spLocks noGrp="1"/>
          </p:cNvSpPr>
          <p:nvPr>
            <p:ph type="title"/>
          </p:nvPr>
        </p:nvSpPr>
        <p:spPr>
          <a:xfrm>
            <a:off x="838200" y="629392"/>
            <a:ext cx="10515600" cy="928654"/>
          </a:xfrm>
          <a:prstGeom prst="rect">
            <a:avLst/>
          </a:prstGeom>
        </p:spPr>
        <p:txBody>
          <a:bodyPr/>
          <a:lstStyle/>
          <a:p>
            <a:pPr algn="ctr">
              <a:defRPr sz="5400" b="1">
                <a:solidFill>
                  <a:srgbClr val="FFFFFF"/>
                </a:solidFill>
              </a:defRPr>
            </a:pPr>
            <a:r>
              <a:t>MONEY GETTING </a:t>
            </a:r>
            <a:r>
              <a:rPr sz="3200"/>
              <a:t>X</a:t>
            </a:r>
            <a:r>
              <a:t> SPIRITUALITY</a:t>
            </a:r>
          </a:p>
        </p:txBody>
      </p:sp>
      <p:sp>
        <p:nvSpPr>
          <p:cNvPr id="217" name="Content Placeholder 2"/>
          <p:cNvSpPr txBox="1">
            <a:spLocks noGrp="1"/>
          </p:cNvSpPr>
          <p:nvPr>
            <p:ph type="body" sz="quarter" idx="1"/>
          </p:nvPr>
        </p:nvSpPr>
        <p:spPr>
          <a:xfrm>
            <a:off x="1735282" y="1680336"/>
            <a:ext cx="8721436" cy="1244005"/>
          </a:xfrm>
          <a:prstGeom prst="rect">
            <a:avLst/>
          </a:prstGeom>
        </p:spPr>
        <p:txBody>
          <a:bodyPr/>
          <a:lstStyle>
            <a:lvl1pPr marL="0" indent="0" algn="ctr" defTabSz="868680">
              <a:spcBef>
                <a:spcPts val="900"/>
              </a:spcBef>
              <a:buSzTx/>
              <a:buNone/>
              <a:defRPr sz="2660">
                <a:solidFill>
                  <a:srgbClr val="FFFFFF"/>
                </a:solidFill>
              </a:defRPr>
            </a:lvl1pPr>
          </a:lstStyle>
          <a:p>
            <a:r>
              <a:t>“… devotion to money getting” is something that “deadens the spirituality of the church and removes the favor of God from her.” CS, 20</a:t>
            </a:r>
          </a:p>
        </p:txBody>
      </p:sp>
      <p:pic>
        <p:nvPicPr>
          <p:cNvPr id="218" name="Picture 3" descr="Picture 3"/>
          <p:cNvPicPr>
            <a:picLocks noChangeAspect="1"/>
          </p:cNvPicPr>
          <p:nvPr/>
        </p:nvPicPr>
        <p:blipFill>
          <a:blip r:embed="rId3"/>
          <a:stretch>
            <a:fillRect/>
          </a:stretch>
        </p:blipFill>
        <p:spPr>
          <a:xfrm>
            <a:off x="5226132"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17">
                                            <p:bg/>
                                          </p:spTgt>
                                        </p:tgtEl>
                                        <p:attrNameLst>
                                          <p:attrName>style.visibility</p:attrName>
                                        </p:attrNameLst>
                                      </p:cBhvr>
                                      <p:to>
                                        <p:strVal val="visible"/>
                                      </p:to>
                                    </p:set>
                                    <p:anim calcmode="lin" valueType="num">
                                      <p:cBhvr>
                                        <p:cTn id="7" dur="500" fill="hold"/>
                                        <p:tgtEl>
                                          <p:spTgt spid="217">
                                            <p:bg/>
                                          </p:spTgt>
                                        </p:tgtEl>
                                        <p:attrNameLst>
                                          <p:attrName>ppt_x</p:attrName>
                                        </p:attrNameLst>
                                      </p:cBhvr>
                                      <p:tavLst>
                                        <p:tav tm="0">
                                          <p:val>
                                            <p:strVal val="#ppt_x"/>
                                          </p:val>
                                        </p:tav>
                                        <p:tav tm="100000">
                                          <p:val>
                                            <p:strVal val="#ppt_x"/>
                                          </p:val>
                                        </p:tav>
                                      </p:tavLst>
                                    </p:anim>
                                    <p:anim calcmode="lin" valueType="num">
                                      <p:cBhvr>
                                        <p:cTn id="8" dur="500" fill="hold"/>
                                        <p:tgtEl>
                                          <p:spTgt spid="21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17">
                                            <p:txEl>
                                              <p:pRg st="0" end="0"/>
                                            </p:txEl>
                                          </p:spTgt>
                                        </p:tgtEl>
                                        <p:attrNameLst>
                                          <p:attrName>style.visibility</p:attrName>
                                        </p:attrNameLst>
                                      </p:cBhvr>
                                      <p:to>
                                        <p:strVal val="visible"/>
                                      </p:to>
                                    </p:set>
                                    <p:anim calcmode="lin" valueType="num">
                                      <p:cBhvr>
                                        <p:cTn id="11" dur="500" fill="hold"/>
                                        <p:tgtEl>
                                          <p:spTgt spid="21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21" name="Title 1"/>
          <p:cNvSpPr txBox="1">
            <a:spLocks noGrp="1"/>
          </p:cNvSpPr>
          <p:nvPr>
            <p:ph type="title"/>
          </p:nvPr>
        </p:nvSpPr>
        <p:spPr>
          <a:xfrm>
            <a:off x="838200" y="966348"/>
            <a:ext cx="5636444" cy="1843055"/>
          </a:xfrm>
          <a:prstGeom prst="rect">
            <a:avLst/>
          </a:prstGeom>
        </p:spPr>
        <p:txBody>
          <a:bodyPr/>
          <a:lstStyle/>
          <a:p>
            <a:pPr>
              <a:defRPr sz="5400" b="1">
                <a:solidFill>
                  <a:srgbClr val="FFFFFF"/>
                </a:solidFill>
              </a:defRPr>
            </a:pPr>
            <a:r>
              <a:t>MONEY GETTING </a:t>
            </a:r>
            <a:r>
              <a:rPr sz="3200"/>
              <a:t>X</a:t>
            </a:r>
            <a:r>
              <a:t> SPIRITUALITY</a:t>
            </a:r>
          </a:p>
        </p:txBody>
      </p:sp>
      <p:sp>
        <p:nvSpPr>
          <p:cNvPr id="222" name="Content Placeholder 2"/>
          <p:cNvSpPr txBox="1">
            <a:spLocks noGrp="1"/>
          </p:cNvSpPr>
          <p:nvPr>
            <p:ph type="body" sz="quarter" idx="1"/>
          </p:nvPr>
        </p:nvSpPr>
        <p:spPr>
          <a:xfrm>
            <a:off x="838199" y="3007388"/>
            <a:ext cx="5028212" cy="2585916"/>
          </a:xfrm>
          <a:prstGeom prst="rect">
            <a:avLst/>
          </a:prstGeom>
        </p:spPr>
        <p:txBody>
          <a:bodyPr/>
          <a:lstStyle/>
          <a:p>
            <a:pPr>
              <a:defRPr>
                <a:solidFill>
                  <a:srgbClr val="FFFFFF"/>
                </a:solidFill>
              </a:defRPr>
            </a:pPr>
            <a:r>
              <a:rPr dirty="0"/>
              <a:t>How to recognize “devotion to money getting” and spiritual dead state?</a:t>
            </a:r>
          </a:p>
          <a:p>
            <a:pPr>
              <a:defRPr>
                <a:solidFill>
                  <a:srgbClr val="FFFFFF"/>
                </a:solidFill>
              </a:defRPr>
            </a:pPr>
            <a:r>
              <a:rPr dirty="0"/>
              <a:t>Is financial unfaithfulness an evidence of spiritual death?</a:t>
            </a:r>
          </a:p>
        </p:txBody>
      </p:sp>
      <p:pic>
        <p:nvPicPr>
          <p:cNvPr id="223"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22">
                                            <p:bg/>
                                          </p:spTgt>
                                        </p:tgtEl>
                                        <p:attrNameLst>
                                          <p:attrName>style.visibility</p:attrName>
                                        </p:attrNameLst>
                                      </p:cBhvr>
                                      <p:to>
                                        <p:strVal val="visible"/>
                                      </p:to>
                                    </p:set>
                                    <p:anim calcmode="lin" valueType="num">
                                      <p:cBhvr>
                                        <p:cTn id="7" dur="500" fill="hold"/>
                                        <p:tgtEl>
                                          <p:spTgt spid="222">
                                            <p:bg/>
                                          </p:spTgt>
                                        </p:tgtEl>
                                        <p:attrNameLst>
                                          <p:attrName>ppt_x</p:attrName>
                                        </p:attrNameLst>
                                      </p:cBhvr>
                                      <p:tavLst>
                                        <p:tav tm="0">
                                          <p:val>
                                            <p:strVal val="#ppt_x"/>
                                          </p:val>
                                        </p:tav>
                                        <p:tav tm="100000">
                                          <p:val>
                                            <p:strVal val="#ppt_x"/>
                                          </p:val>
                                        </p:tav>
                                      </p:tavLst>
                                    </p:anim>
                                    <p:anim calcmode="lin" valueType="num">
                                      <p:cBhvr>
                                        <p:cTn id="8" dur="500" fill="hold"/>
                                        <p:tgtEl>
                                          <p:spTgt spid="2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22">
                                            <p:txEl>
                                              <p:pRg st="0" end="0"/>
                                            </p:txEl>
                                          </p:spTgt>
                                        </p:tgtEl>
                                        <p:attrNameLst>
                                          <p:attrName>style.visibility</p:attrName>
                                        </p:attrNameLst>
                                      </p:cBhvr>
                                      <p:to>
                                        <p:strVal val="visible"/>
                                      </p:to>
                                    </p:set>
                                    <p:anim calcmode="lin" valueType="num">
                                      <p:cBhvr>
                                        <p:cTn id="11"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22">
                                            <p:txEl>
                                              <p:pRg st="1" end="1"/>
                                            </p:txEl>
                                          </p:spTgt>
                                        </p:tgtEl>
                                        <p:attrNameLst>
                                          <p:attrName>style.visibility</p:attrName>
                                        </p:attrNameLst>
                                      </p:cBhvr>
                                      <p:to>
                                        <p:strVal val="visible"/>
                                      </p:to>
                                    </p:set>
                                    <p:anim calcmode="lin" valueType="num">
                                      <p:cBhvr>
                                        <p:cTn id="17" dur="500" fill="hold"/>
                                        <p:tgtEl>
                                          <p:spTgt spid="22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26" name="Title 1"/>
          <p:cNvSpPr txBox="1">
            <a:spLocks noGrp="1"/>
          </p:cNvSpPr>
          <p:nvPr>
            <p:ph type="title"/>
          </p:nvPr>
        </p:nvSpPr>
        <p:spPr>
          <a:xfrm>
            <a:off x="838199" y="1041386"/>
            <a:ext cx="6856381" cy="1843055"/>
          </a:xfrm>
          <a:prstGeom prst="rect">
            <a:avLst/>
          </a:prstGeom>
        </p:spPr>
        <p:txBody>
          <a:bodyPr/>
          <a:lstStyle/>
          <a:p>
            <a:pPr>
              <a:defRPr sz="5400" b="1">
                <a:solidFill>
                  <a:srgbClr val="FFFFFF"/>
                </a:solidFill>
              </a:defRPr>
            </a:pPr>
            <a:r>
              <a:t>THE EVIDENCE AND ITS </a:t>
            </a:r>
            <a:br/>
            <a:r>
              <a:t>EXTENDED INFLUENCE</a:t>
            </a:r>
          </a:p>
        </p:txBody>
      </p:sp>
      <p:sp>
        <p:nvSpPr>
          <p:cNvPr id="227" name="Content Placeholder 2"/>
          <p:cNvSpPr txBox="1">
            <a:spLocks noGrp="1"/>
          </p:cNvSpPr>
          <p:nvPr>
            <p:ph type="body" sz="quarter" idx="1"/>
          </p:nvPr>
        </p:nvSpPr>
        <p:spPr>
          <a:xfrm>
            <a:off x="838199" y="3137359"/>
            <a:ext cx="5941981" cy="2110903"/>
          </a:xfrm>
          <a:prstGeom prst="rect">
            <a:avLst/>
          </a:prstGeom>
        </p:spPr>
        <p:txBody>
          <a:bodyPr/>
          <a:lstStyle>
            <a:lvl1pPr marL="0" indent="0">
              <a:buSzTx/>
              <a:buNone/>
              <a:defRPr>
                <a:solidFill>
                  <a:srgbClr val="FFFFFF"/>
                </a:solidFill>
              </a:defRPr>
            </a:lvl1pPr>
          </a:lstStyle>
          <a:p>
            <a:r>
              <a:t>“… he that will withhold from God that which He has lent him, will be unfaithful in the things of God in every respect….” 1T 198</a:t>
            </a:r>
          </a:p>
        </p:txBody>
      </p:sp>
      <p:pic>
        <p:nvPicPr>
          <p:cNvPr id="228" name="Picture 5" descr="Picture 5"/>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27">
                                            <p:bg/>
                                          </p:spTgt>
                                        </p:tgtEl>
                                        <p:attrNameLst>
                                          <p:attrName>style.visibility</p:attrName>
                                        </p:attrNameLst>
                                      </p:cBhvr>
                                      <p:to>
                                        <p:strVal val="visible"/>
                                      </p:to>
                                    </p:set>
                                    <p:anim calcmode="lin" valueType="num">
                                      <p:cBhvr>
                                        <p:cTn id="7" dur="500" fill="hold"/>
                                        <p:tgtEl>
                                          <p:spTgt spid="227">
                                            <p:bg/>
                                          </p:spTgt>
                                        </p:tgtEl>
                                        <p:attrNameLst>
                                          <p:attrName>ppt_x</p:attrName>
                                        </p:attrNameLst>
                                      </p:cBhvr>
                                      <p:tavLst>
                                        <p:tav tm="0">
                                          <p:val>
                                            <p:strVal val="#ppt_x"/>
                                          </p:val>
                                        </p:tav>
                                        <p:tav tm="100000">
                                          <p:val>
                                            <p:strVal val="#ppt_x"/>
                                          </p:val>
                                        </p:tav>
                                      </p:tavLst>
                                    </p:anim>
                                    <p:anim calcmode="lin" valueType="num">
                                      <p:cBhvr>
                                        <p:cTn id="8" dur="500" fill="hold"/>
                                        <p:tgtEl>
                                          <p:spTgt spid="227">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27">
                                            <p:txEl>
                                              <p:pRg st="0" end="0"/>
                                            </p:txEl>
                                          </p:spTgt>
                                        </p:tgtEl>
                                        <p:attrNameLst>
                                          <p:attrName>style.visibility</p:attrName>
                                        </p:attrNameLst>
                                      </p:cBhvr>
                                      <p:to>
                                        <p:strVal val="visible"/>
                                      </p:to>
                                    </p:set>
                                    <p:anim calcmode="lin" valueType="num">
                                      <p:cBhvr>
                                        <p:cTn id="11"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2" name="Title 1"/>
          <p:cNvSpPr txBox="1">
            <a:spLocks noGrp="1"/>
          </p:cNvSpPr>
          <p:nvPr>
            <p:ph type="title"/>
          </p:nvPr>
        </p:nvSpPr>
        <p:spPr>
          <a:xfrm>
            <a:off x="838200" y="2431432"/>
            <a:ext cx="10515600" cy="1325563"/>
          </a:xfrm>
          <a:prstGeom prst="rect">
            <a:avLst/>
          </a:prstGeom>
        </p:spPr>
        <p:txBody>
          <a:bodyPr/>
          <a:lstStyle>
            <a:lvl1pPr>
              <a:defRPr sz="5400" b="1">
                <a:solidFill>
                  <a:srgbClr val="FFFFFF"/>
                </a:solidFill>
              </a:defRPr>
            </a:lvl1pPr>
          </a:lstStyle>
          <a:p>
            <a:r>
              <a:t>WRONG QUESTION</a:t>
            </a:r>
          </a:p>
        </p:txBody>
      </p:sp>
      <p:sp>
        <p:nvSpPr>
          <p:cNvPr id="123" name="Content Placeholder 2"/>
          <p:cNvSpPr txBox="1">
            <a:spLocks noGrp="1"/>
          </p:cNvSpPr>
          <p:nvPr>
            <p:ph type="body" sz="quarter" idx="1"/>
          </p:nvPr>
        </p:nvSpPr>
        <p:spPr>
          <a:xfrm>
            <a:off x="838199" y="3588875"/>
            <a:ext cx="5990114" cy="638742"/>
          </a:xfrm>
          <a:prstGeom prst="rect">
            <a:avLst/>
          </a:prstGeom>
        </p:spPr>
        <p:txBody>
          <a:bodyPr/>
          <a:lstStyle>
            <a:lvl1pPr>
              <a:defRPr>
                <a:solidFill>
                  <a:srgbClr val="FFFFFF"/>
                </a:solidFill>
              </a:defRPr>
            </a:lvl1pPr>
          </a:lstStyle>
          <a:p>
            <a:r>
              <a:t>How to keep members in the church?</a:t>
            </a:r>
          </a:p>
        </p:txBody>
      </p:sp>
      <p:pic>
        <p:nvPicPr>
          <p:cNvPr id="124"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3">
                                            <p:bg/>
                                          </p:spTgt>
                                        </p:tgtEl>
                                        <p:attrNameLst>
                                          <p:attrName>style.visibility</p:attrName>
                                        </p:attrNameLst>
                                      </p:cBhvr>
                                      <p:to>
                                        <p:strVal val="visible"/>
                                      </p:to>
                                    </p:set>
                                    <p:anim calcmode="lin" valueType="num">
                                      <p:cBhvr>
                                        <p:cTn id="7" dur="500" fill="hold"/>
                                        <p:tgtEl>
                                          <p:spTgt spid="123">
                                            <p:bg/>
                                          </p:spTgt>
                                        </p:tgtEl>
                                        <p:attrNameLst>
                                          <p:attrName>ppt_x</p:attrName>
                                        </p:attrNameLst>
                                      </p:cBhvr>
                                      <p:tavLst>
                                        <p:tav tm="0">
                                          <p:val>
                                            <p:strVal val="#ppt_x"/>
                                          </p:val>
                                        </p:tav>
                                        <p:tav tm="100000">
                                          <p:val>
                                            <p:strVal val="#ppt_x"/>
                                          </p:val>
                                        </p:tav>
                                      </p:tavLst>
                                    </p:anim>
                                    <p:anim calcmode="lin" valueType="num">
                                      <p:cBhvr>
                                        <p:cTn id="8" dur="500" fill="hold"/>
                                        <p:tgtEl>
                                          <p:spTgt spid="12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23">
                                            <p:txEl>
                                              <p:pRg st="0" end="0"/>
                                            </p:txEl>
                                          </p:spTgt>
                                        </p:tgtEl>
                                        <p:attrNameLst>
                                          <p:attrName>style.visibility</p:attrName>
                                        </p:attrNameLst>
                                      </p:cBhvr>
                                      <p:to>
                                        <p:strVal val="visible"/>
                                      </p:to>
                                    </p:set>
                                    <p:anim calcmode="lin" valueType="num">
                                      <p:cBhvr>
                                        <p:cTn id="11"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1" name="Title 1"/>
          <p:cNvSpPr txBox="1">
            <a:spLocks noGrp="1"/>
          </p:cNvSpPr>
          <p:nvPr>
            <p:ph type="title"/>
          </p:nvPr>
        </p:nvSpPr>
        <p:spPr>
          <a:xfrm>
            <a:off x="838199" y="647647"/>
            <a:ext cx="8560982" cy="1843054"/>
          </a:xfrm>
          <a:prstGeom prst="rect">
            <a:avLst/>
          </a:prstGeom>
        </p:spPr>
        <p:txBody>
          <a:bodyPr>
            <a:noAutofit/>
          </a:bodyPr>
          <a:lstStyle/>
          <a:p>
            <a:pPr defTabSz="896111">
              <a:defRPr sz="5880" b="1">
                <a:solidFill>
                  <a:srgbClr val="FFFFFF"/>
                </a:solidFill>
              </a:defRPr>
            </a:pPr>
            <a:r>
              <a:rPr lang="pt-BR" sz="4800" dirty="0"/>
              <a:t>UNFAITHFULNESS:</a:t>
            </a:r>
            <a:br>
              <a:rPr lang="pt-BR" sz="4800" dirty="0"/>
            </a:br>
            <a:r>
              <a:rPr sz="4800" dirty="0"/>
              <a:t>A GRADUAL</a:t>
            </a:r>
            <a:r>
              <a:rPr lang="pt-BR" sz="4800" dirty="0"/>
              <a:t> </a:t>
            </a:r>
            <a:r>
              <a:rPr sz="4800" dirty="0"/>
              <a:t>DEVELOPMENT</a:t>
            </a:r>
          </a:p>
        </p:txBody>
      </p:sp>
      <p:sp>
        <p:nvSpPr>
          <p:cNvPr id="232" name="Content Placeholder 2"/>
          <p:cNvSpPr txBox="1">
            <a:spLocks noGrp="1"/>
          </p:cNvSpPr>
          <p:nvPr>
            <p:ph type="body" sz="half" idx="1"/>
          </p:nvPr>
        </p:nvSpPr>
        <p:spPr>
          <a:xfrm>
            <a:off x="838199" y="2586799"/>
            <a:ext cx="5990114" cy="3317031"/>
          </a:xfrm>
          <a:prstGeom prst="rect">
            <a:avLst/>
          </a:prstGeom>
        </p:spPr>
        <p:txBody>
          <a:bodyPr/>
          <a:lstStyle/>
          <a:p>
            <a:pPr>
              <a:defRPr>
                <a:solidFill>
                  <a:srgbClr val="FFFFFF"/>
                </a:solidFill>
              </a:defRPr>
            </a:pPr>
            <a:r>
              <a:t>Devotion to money getting</a:t>
            </a:r>
          </a:p>
          <a:p>
            <a:pPr>
              <a:defRPr>
                <a:solidFill>
                  <a:srgbClr val="FFFFFF"/>
                </a:solidFill>
              </a:defRPr>
            </a:pPr>
            <a:r>
              <a:t>Spiritually dead</a:t>
            </a:r>
          </a:p>
          <a:p>
            <a:pPr>
              <a:defRPr>
                <a:solidFill>
                  <a:srgbClr val="FFFFFF"/>
                </a:solidFill>
              </a:defRPr>
            </a:pPr>
            <a:r>
              <a:t>All kinds of imaginable unfaithfulness</a:t>
            </a:r>
          </a:p>
          <a:p>
            <a:pPr>
              <a:defRPr>
                <a:solidFill>
                  <a:srgbClr val="FFFFFF"/>
                </a:solidFill>
              </a:defRPr>
            </a:pPr>
            <a:r>
              <a:t>Apostasy</a:t>
            </a:r>
          </a:p>
          <a:p>
            <a:pPr>
              <a:defRPr>
                <a:solidFill>
                  <a:srgbClr val="FFFFFF"/>
                </a:solidFill>
              </a:defRPr>
            </a:pPr>
            <a:r>
              <a:t>Church evasion</a:t>
            </a:r>
          </a:p>
        </p:txBody>
      </p:sp>
      <p:pic>
        <p:nvPicPr>
          <p:cNvPr id="233" name="Picture 6" descr="Picture 6"/>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2">
                                            <p:bg/>
                                          </p:spTgt>
                                        </p:tgtEl>
                                        <p:attrNameLst>
                                          <p:attrName>style.visibility</p:attrName>
                                        </p:attrNameLst>
                                      </p:cBhvr>
                                      <p:to>
                                        <p:strVal val="visible"/>
                                      </p:to>
                                    </p:set>
                                    <p:anim calcmode="lin" valueType="num">
                                      <p:cBhvr>
                                        <p:cTn id="7" dur="500" fill="hold"/>
                                        <p:tgtEl>
                                          <p:spTgt spid="232">
                                            <p:bg/>
                                          </p:spTgt>
                                        </p:tgtEl>
                                        <p:attrNameLst>
                                          <p:attrName>ppt_x</p:attrName>
                                        </p:attrNameLst>
                                      </p:cBhvr>
                                      <p:tavLst>
                                        <p:tav tm="0">
                                          <p:val>
                                            <p:strVal val="#ppt_x"/>
                                          </p:val>
                                        </p:tav>
                                        <p:tav tm="100000">
                                          <p:val>
                                            <p:strVal val="#ppt_x"/>
                                          </p:val>
                                        </p:tav>
                                      </p:tavLst>
                                    </p:anim>
                                    <p:anim calcmode="lin" valueType="num">
                                      <p:cBhvr>
                                        <p:cTn id="8" dur="500" fill="hold"/>
                                        <p:tgtEl>
                                          <p:spTgt spid="23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32">
                                            <p:txEl>
                                              <p:pRg st="0" end="0"/>
                                            </p:txEl>
                                          </p:spTgt>
                                        </p:tgtEl>
                                        <p:attrNameLst>
                                          <p:attrName>style.visibility</p:attrName>
                                        </p:attrNameLst>
                                      </p:cBhvr>
                                      <p:to>
                                        <p:strVal val="visible"/>
                                      </p:to>
                                    </p:set>
                                    <p:anim calcmode="lin" valueType="num">
                                      <p:cBhvr>
                                        <p:cTn id="11" dur="500" fill="hold"/>
                                        <p:tgtEl>
                                          <p:spTgt spid="23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32">
                                            <p:txEl>
                                              <p:pRg st="1" end="1"/>
                                            </p:txEl>
                                          </p:spTgt>
                                        </p:tgtEl>
                                        <p:attrNameLst>
                                          <p:attrName>style.visibility</p:attrName>
                                        </p:attrNameLst>
                                      </p:cBhvr>
                                      <p:to>
                                        <p:strVal val="visible"/>
                                      </p:to>
                                    </p:set>
                                    <p:anim calcmode="lin" valueType="num">
                                      <p:cBhvr>
                                        <p:cTn id="17" dur="500" fill="hold"/>
                                        <p:tgtEl>
                                          <p:spTgt spid="23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232">
                                            <p:txEl>
                                              <p:pRg st="2" end="2"/>
                                            </p:txEl>
                                          </p:spTgt>
                                        </p:tgtEl>
                                        <p:attrNameLst>
                                          <p:attrName>style.visibility</p:attrName>
                                        </p:attrNameLst>
                                      </p:cBhvr>
                                      <p:to>
                                        <p:strVal val="visible"/>
                                      </p:to>
                                    </p:set>
                                    <p:anim calcmode="lin" valueType="num">
                                      <p:cBhvr>
                                        <p:cTn id="23" dur="500" fill="hold"/>
                                        <p:tgtEl>
                                          <p:spTgt spid="23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232">
                                            <p:txEl>
                                              <p:pRg st="3" end="3"/>
                                            </p:txEl>
                                          </p:spTgt>
                                        </p:tgtEl>
                                        <p:attrNameLst>
                                          <p:attrName>style.visibility</p:attrName>
                                        </p:attrNameLst>
                                      </p:cBhvr>
                                      <p:to>
                                        <p:strVal val="visible"/>
                                      </p:to>
                                    </p:set>
                                    <p:anim calcmode="lin" valueType="num">
                                      <p:cBhvr>
                                        <p:cTn id="29" dur="500" fill="hold"/>
                                        <p:tgtEl>
                                          <p:spTgt spid="23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232">
                                            <p:txEl>
                                              <p:pRg st="4" end="4"/>
                                            </p:txEl>
                                          </p:spTgt>
                                        </p:tgtEl>
                                        <p:attrNameLst>
                                          <p:attrName>style.visibility</p:attrName>
                                        </p:attrNameLst>
                                      </p:cBhvr>
                                      <p:to>
                                        <p:strVal val="visible"/>
                                      </p:to>
                                    </p:set>
                                    <p:anim calcmode="lin" valueType="num">
                                      <p:cBhvr>
                                        <p:cTn id="35" dur="500" fill="hold"/>
                                        <p:tgtEl>
                                          <p:spTgt spid="23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build="p"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10" descr="Picture 10"/>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Title 1"/>
          <p:cNvSpPr txBox="1">
            <a:spLocks noGrp="1"/>
          </p:cNvSpPr>
          <p:nvPr>
            <p:ph type="title"/>
          </p:nvPr>
        </p:nvSpPr>
        <p:spPr>
          <a:xfrm>
            <a:off x="838200" y="510638"/>
            <a:ext cx="10515600" cy="1258786"/>
          </a:xfrm>
          <a:prstGeom prst="rect">
            <a:avLst/>
          </a:prstGeom>
        </p:spPr>
        <p:txBody>
          <a:bodyPr/>
          <a:lstStyle/>
          <a:p>
            <a:pPr>
              <a:defRPr sz="5400" b="1">
                <a:solidFill>
                  <a:srgbClr val="FFFFFF"/>
                </a:solidFill>
              </a:defRPr>
            </a:pPr>
            <a:r>
              <a:t>A SAD RESEARCH</a:t>
            </a:r>
            <a:br/>
            <a:r>
              <a:rPr sz="2500" b="0"/>
              <a:t>All SAD members who left the church from 2015-2017</a:t>
            </a:r>
          </a:p>
        </p:txBody>
      </p:sp>
      <p:graphicFrame>
        <p:nvGraphicFramePr>
          <p:cNvPr id="237" name="Content Placeholder 5"/>
          <p:cNvGraphicFramePr/>
          <p:nvPr/>
        </p:nvGraphicFramePr>
        <p:xfrm>
          <a:off x="825624" y="2719450"/>
          <a:ext cx="4875056" cy="3632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8" name="Chart 6"/>
          <p:cNvGraphicFramePr/>
          <p:nvPr/>
        </p:nvGraphicFramePr>
        <p:xfrm>
          <a:off x="6376351" y="2719450"/>
          <a:ext cx="5155746" cy="3632631"/>
        </p:xfrm>
        <a:graphic>
          <a:graphicData uri="http://schemas.openxmlformats.org/drawingml/2006/chart">
            <c:chart xmlns:c="http://schemas.openxmlformats.org/drawingml/2006/chart" xmlns:r="http://schemas.openxmlformats.org/officeDocument/2006/relationships" r:id="rId4"/>
          </a:graphicData>
        </a:graphic>
      </p:graphicFrame>
      <p:sp>
        <p:nvSpPr>
          <p:cNvPr id="239" name="TextBox 7"/>
          <p:cNvSpPr txBox="1"/>
          <p:nvPr/>
        </p:nvSpPr>
        <p:spPr>
          <a:xfrm>
            <a:off x="1698171" y="2185059"/>
            <a:ext cx="3657601"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defRPr>
            </a:lvl1pPr>
          </a:lstStyle>
          <a:p>
            <a:r>
              <a:rPr dirty="0"/>
              <a:t>An average of 86%: no </a:t>
            </a:r>
            <a:r>
              <a:rPr b="1" dirty="0"/>
              <a:t>tithing</a:t>
            </a:r>
            <a:r>
              <a:rPr dirty="0"/>
              <a:t> record: </a:t>
            </a:r>
          </a:p>
        </p:txBody>
      </p:sp>
      <p:sp>
        <p:nvSpPr>
          <p:cNvPr id="240" name="TextBox 8"/>
          <p:cNvSpPr txBox="1"/>
          <p:nvPr/>
        </p:nvSpPr>
        <p:spPr>
          <a:xfrm>
            <a:off x="7410201" y="2185059"/>
            <a:ext cx="394359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FFFF"/>
                </a:solidFill>
              </a:defRPr>
            </a:lvl1pPr>
          </a:lstStyle>
          <a:p>
            <a:r>
              <a:rPr dirty="0"/>
              <a:t>An average of 91%: no </a:t>
            </a:r>
            <a:r>
              <a:rPr b="1" dirty="0"/>
              <a:t>offering</a:t>
            </a:r>
            <a:r>
              <a:rPr dirty="0"/>
              <a:t> record: </a:t>
            </a:r>
          </a:p>
        </p:txBody>
      </p:sp>
      <p:pic>
        <p:nvPicPr>
          <p:cNvPr id="241" name="Picture 11" descr="Picture 11"/>
          <p:cNvPicPr>
            <a:picLocks noChangeAspect="1"/>
          </p:cNvPicPr>
          <p:nvPr/>
        </p:nvPicPr>
        <p:blipFill>
          <a:blip r:embed="rId5"/>
          <a:stretch>
            <a:fillRect/>
          </a:stretch>
        </p:blipFill>
        <p:spPr>
          <a:xfrm>
            <a:off x="9957461" y="644111"/>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9"/>
                                        </p:tgtEl>
                                        <p:attrNameLst>
                                          <p:attrName>style.visibility</p:attrName>
                                        </p:attrNameLst>
                                      </p:cBhvr>
                                      <p:to>
                                        <p:strVal val="visible"/>
                                      </p:to>
                                    </p:set>
                                    <p:anim calcmode="lin" valueType="num">
                                      <p:cBhvr>
                                        <p:cTn id="7" dur="500" fill="hold"/>
                                        <p:tgtEl>
                                          <p:spTgt spid="239"/>
                                        </p:tgtEl>
                                        <p:attrNameLst>
                                          <p:attrName>ppt_x</p:attrName>
                                        </p:attrNameLst>
                                      </p:cBhvr>
                                      <p:tavLst>
                                        <p:tav tm="0">
                                          <p:val>
                                            <p:strVal val="#ppt_x"/>
                                          </p:val>
                                        </p:tav>
                                        <p:tav tm="100000">
                                          <p:val>
                                            <p:strVal val="#ppt_x"/>
                                          </p:val>
                                        </p:tav>
                                      </p:tavLst>
                                    </p:anim>
                                    <p:anim calcmode="lin" valueType="num">
                                      <p:cBhvr>
                                        <p:cTn id="8"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237"/>
                                        </p:tgtEl>
                                        <p:attrNameLst>
                                          <p:attrName>style.visibility</p:attrName>
                                        </p:attrNameLst>
                                      </p:cBhvr>
                                      <p:to>
                                        <p:strVal val="visible"/>
                                      </p:to>
                                    </p:set>
                                    <p:anim calcmode="lin" valueType="num">
                                      <p:cBhvr>
                                        <p:cTn id="13" dur="500" fill="hold"/>
                                        <p:tgtEl>
                                          <p:spTgt spid="237"/>
                                        </p:tgtEl>
                                        <p:attrNameLst>
                                          <p:attrName>ppt_x</p:attrName>
                                        </p:attrNameLst>
                                      </p:cBhvr>
                                      <p:tavLst>
                                        <p:tav tm="0">
                                          <p:val>
                                            <p:strVal val="#ppt_x"/>
                                          </p:val>
                                        </p:tav>
                                        <p:tav tm="100000">
                                          <p:val>
                                            <p:strVal val="#ppt_x"/>
                                          </p:val>
                                        </p:tav>
                                      </p:tavLst>
                                    </p:anim>
                                    <p:anim calcmode="lin" valueType="num">
                                      <p:cBhvr>
                                        <p:cTn id="14" dur="500" fill="hold"/>
                                        <p:tgtEl>
                                          <p:spTgt spid="2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240"/>
                                        </p:tgtEl>
                                        <p:attrNameLst>
                                          <p:attrName>style.visibility</p:attrName>
                                        </p:attrNameLst>
                                      </p:cBhvr>
                                      <p:to>
                                        <p:strVal val="visible"/>
                                      </p:to>
                                    </p:set>
                                    <p:anim calcmode="lin" valueType="num">
                                      <p:cBhvr>
                                        <p:cTn id="19" dur="500" fill="hold"/>
                                        <p:tgtEl>
                                          <p:spTgt spid="240"/>
                                        </p:tgtEl>
                                        <p:attrNameLst>
                                          <p:attrName>ppt_x</p:attrName>
                                        </p:attrNameLst>
                                      </p:cBhvr>
                                      <p:tavLst>
                                        <p:tav tm="0">
                                          <p:val>
                                            <p:strVal val="#ppt_x"/>
                                          </p:val>
                                        </p:tav>
                                        <p:tav tm="100000">
                                          <p:val>
                                            <p:strVal val="#ppt_x"/>
                                          </p:val>
                                        </p:tav>
                                      </p:tavLst>
                                    </p:anim>
                                    <p:anim calcmode="lin" valueType="num">
                                      <p:cBhvr>
                                        <p:cTn id="20"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238"/>
                                        </p:tgtEl>
                                        <p:attrNameLst>
                                          <p:attrName>style.visibility</p:attrName>
                                        </p:attrNameLst>
                                      </p:cBhvr>
                                      <p:to>
                                        <p:strVal val="visible"/>
                                      </p:to>
                                    </p:set>
                                    <p:anim calcmode="lin" valueType="num">
                                      <p:cBhvr>
                                        <p:cTn id="25" dur="500" fill="hold"/>
                                        <p:tgtEl>
                                          <p:spTgt spid="238"/>
                                        </p:tgtEl>
                                        <p:attrNameLst>
                                          <p:attrName>ppt_x</p:attrName>
                                        </p:attrNameLst>
                                      </p:cBhvr>
                                      <p:tavLst>
                                        <p:tav tm="0">
                                          <p:val>
                                            <p:strVal val="#ppt_x"/>
                                          </p:val>
                                        </p:tav>
                                        <p:tav tm="100000">
                                          <p:val>
                                            <p:strVal val="#ppt_x"/>
                                          </p:val>
                                        </p:tav>
                                      </p:tavLst>
                                    </p:anim>
                                    <p:anim calcmode="lin" valueType="num">
                                      <p:cBhvr>
                                        <p:cTn id="26" dur="500" fill="hold"/>
                                        <p:tgtEl>
                                          <p:spTgt spid="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2" animBg="1" advAuto="0"/>
      <p:bldP spid="238" grpId="4" animBg="1" advAuto="0"/>
      <p:bldP spid="239" grpId="1" animBg="1" advAuto="0"/>
      <p:bldP spid="240" grpId="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4" name="Title 1"/>
          <p:cNvSpPr txBox="1">
            <a:spLocks noGrp="1"/>
          </p:cNvSpPr>
          <p:nvPr>
            <p:ph type="title"/>
          </p:nvPr>
        </p:nvSpPr>
        <p:spPr>
          <a:xfrm>
            <a:off x="838199" y="816386"/>
            <a:ext cx="4980711" cy="2378077"/>
          </a:xfrm>
          <a:prstGeom prst="rect">
            <a:avLst/>
          </a:prstGeom>
        </p:spPr>
        <p:txBody>
          <a:bodyPr/>
          <a:lstStyle>
            <a:lvl1pPr defTabSz="896111">
              <a:defRPr sz="5292" b="1">
                <a:solidFill>
                  <a:srgbClr val="FFFFFF"/>
                </a:solidFill>
              </a:defRPr>
            </a:lvl1pPr>
          </a:lstStyle>
          <a:p>
            <a:r>
              <a:t>JESUS’ HEART RETENTION STRATEGY</a:t>
            </a:r>
          </a:p>
        </p:txBody>
      </p:sp>
      <p:sp>
        <p:nvSpPr>
          <p:cNvPr id="245" name="Content Placeholder 2"/>
          <p:cNvSpPr txBox="1">
            <a:spLocks noGrp="1"/>
          </p:cNvSpPr>
          <p:nvPr>
            <p:ph type="body" sz="quarter" idx="1"/>
          </p:nvPr>
        </p:nvSpPr>
        <p:spPr>
          <a:xfrm>
            <a:off x="838200" y="3329163"/>
            <a:ext cx="4351317" cy="2270209"/>
          </a:xfrm>
          <a:prstGeom prst="rect">
            <a:avLst/>
          </a:prstGeom>
        </p:spPr>
        <p:txBody>
          <a:bodyPr/>
          <a:lstStyle>
            <a:lvl1pPr marL="0" indent="0">
              <a:buSzTx/>
              <a:buNone/>
              <a:defRPr>
                <a:solidFill>
                  <a:srgbClr val="FFFFFF"/>
                </a:solidFill>
              </a:defRPr>
            </a:lvl1pPr>
          </a:lstStyle>
          <a:p>
            <a:r>
              <a:t>“… Through every investment made [in God’s treasury], they will become more wedded to the cause of present truth…” CS 73.</a:t>
            </a:r>
          </a:p>
        </p:txBody>
      </p:sp>
      <p:pic>
        <p:nvPicPr>
          <p:cNvPr id="246" name="Picture 6" descr="Picture 6"/>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45">
                                            <p:bg/>
                                          </p:spTgt>
                                        </p:tgtEl>
                                        <p:attrNameLst>
                                          <p:attrName>style.visibility</p:attrName>
                                        </p:attrNameLst>
                                      </p:cBhvr>
                                      <p:to>
                                        <p:strVal val="visible"/>
                                      </p:to>
                                    </p:set>
                                    <p:anim calcmode="lin" valueType="num">
                                      <p:cBhvr>
                                        <p:cTn id="7" dur="500" fill="hold"/>
                                        <p:tgtEl>
                                          <p:spTgt spid="245">
                                            <p:bg/>
                                          </p:spTgt>
                                        </p:tgtEl>
                                        <p:attrNameLst>
                                          <p:attrName>ppt_x</p:attrName>
                                        </p:attrNameLst>
                                      </p:cBhvr>
                                      <p:tavLst>
                                        <p:tav tm="0">
                                          <p:val>
                                            <p:strVal val="#ppt_x"/>
                                          </p:val>
                                        </p:tav>
                                        <p:tav tm="100000">
                                          <p:val>
                                            <p:strVal val="#ppt_x"/>
                                          </p:val>
                                        </p:tav>
                                      </p:tavLst>
                                    </p:anim>
                                    <p:anim calcmode="lin" valueType="num">
                                      <p:cBhvr>
                                        <p:cTn id="8" dur="500" fill="hold"/>
                                        <p:tgtEl>
                                          <p:spTgt spid="24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45">
                                            <p:txEl>
                                              <p:pRg st="0" end="0"/>
                                            </p:txEl>
                                          </p:spTgt>
                                        </p:tgtEl>
                                        <p:attrNameLst>
                                          <p:attrName>style.visibility</p:attrName>
                                        </p:attrNameLst>
                                      </p:cBhvr>
                                      <p:to>
                                        <p:strVal val="visible"/>
                                      </p:to>
                                    </p:set>
                                    <p:anim calcmode="lin" valueType="num">
                                      <p:cBhvr>
                                        <p:cTn id="11" dur="500" fill="hold"/>
                                        <p:tgtEl>
                                          <p:spTgt spid="24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181" name="Title 1"/>
          <p:cNvSpPr txBox="1">
            <a:spLocks noGrp="1"/>
          </p:cNvSpPr>
          <p:nvPr>
            <p:ph type="title"/>
          </p:nvPr>
        </p:nvSpPr>
        <p:spPr>
          <a:xfrm>
            <a:off x="6372101" y="519503"/>
            <a:ext cx="5336969" cy="2342451"/>
          </a:xfrm>
          <a:prstGeom prst="rect">
            <a:avLst/>
          </a:prstGeom>
        </p:spPr>
        <p:txBody>
          <a:bodyPr/>
          <a:lstStyle>
            <a:lvl1pPr defTabSz="877823">
              <a:defRPr sz="5184" b="1">
                <a:solidFill>
                  <a:srgbClr val="FFFFFF"/>
                </a:solidFill>
              </a:defRPr>
            </a:lvl1pPr>
          </a:lstStyle>
          <a:p>
            <a:r>
              <a:rPr lang="pt-BR" dirty="0"/>
              <a:t>HEART IS UNITED TO THE REDEEMER</a:t>
            </a:r>
            <a:endParaRPr dirty="0"/>
          </a:p>
        </p:txBody>
      </p:sp>
      <p:sp>
        <p:nvSpPr>
          <p:cNvPr id="182" name="Content Placeholder 2"/>
          <p:cNvSpPr txBox="1">
            <a:spLocks noGrp="1"/>
          </p:cNvSpPr>
          <p:nvPr>
            <p:ph type="body" sz="quarter" idx="1"/>
          </p:nvPr>
        </p:nvSpPr>
        <p:spPr>
          <a:xfrm>
            <a:off x="6372099" y="3173238"/>
            <a:ext cx="4101936" cy="2230036"/>
          </a:xfrm>
          <a:prstGeom prst="rect">
            <a:avLst/>
          </a:prstGeom>
        </p:spPr>
        <p:txBody>
          <a:bodyPr>
            <a:normAutofit/>
          </a:bodyPr>
          <a:lstStyle/>
          <a:p>
            <a:pPr marL="0" indent="0" defTabSz="905255">
              <a:spcBef>
                <a:spcPts val="900"/>
              </a:spcBef>
              <a:buNone/>
              <a:defRPr sz="2772">
                <a:solidFill>
                  <a:srgbClr val="FFFFFF"/>
                </a:solidFill>
              </a:defRPr>
            </a:pPr>
            <a:r>
              <a:rPr lang="en-US" dirty="0"/>
              <a:t>“… the very act of giving expands the heart of the giver, and unites him more fully to the Redeemer of the world.” C.S., 347.</a:t>
            </a:r>
            <a:endParaRPr dirty="0"/>
          </a:p>
        </p:txBody>
      </p:sp>
      <p:pic>
        <p:nvPicPr>
          <p:cNvPr id="183" name="Picture 3" descr="Picture 3"/>
          <p:cNvPicPr>
            <a:picLocks noChangeAspect="1"/>
          </p:cNvPicPr>
          <p:nvPr/>
        </p:nvPicPr>
        <p:blipFill>
          <a:blip r:embed="rId3"/>
          <a:stretch>
            <a:fillRect/>
          </a:stretch>
        </p:blipFill>
        <p:spPr>
          <a:xfrm>
            <a:off x="6584866" y="6007203"/>
            <a:ext cx="1739736" cy="362446"/>
          </a:xfrm>
          <a:prstGeom prst="rect">
            <a:avLst/>
          </a:prstGeom>
          <a:ln w="12700">
            <a:miter lim="400000"/>
          </a:ln>
        </p:spPr>
      </p:pic>
    </p:spTree>
    <p:extLst>
      <p:ext uri="{BB962C8B-B14F-4D97-AF65-F5344CB8AC3E}">
        <p14:creationId xmlns:p14="http://schemas.microsoft.com/office/powerpoint/2010/main" val="50513760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82">
                                            <p:bg/>
                                          </p:spTgt>
                                        </p:tgtEl>
                                        <p:attrNameLst>
                                          <p:attrName>style.visibility</p:attrName>
                                        </p:attrNameLst>
                                      </p:cBhvr>
                                      <p:to>
                                        <p:strVal val="visible"/>
                                      </p:to>
                                    </p:set>
                                    <p:anim calcmode="lin" valueType="num">
                                      <p:cBhvr>
                                        <p:cTn id="7" dur="500" fill="hold"/>
                                        <p:tgtEl>
                                          <p:spTgt spid="182">
                                            <p:bg/>
                                          </p:spTgt>
                                        </p:tgtEl>
                                        <p:attrNameLst>
                                          <p:attrName>ppt_x</p:attrName>
                                        </p:attrNameLst>
                                      </p:cBhvr>
                                      <p:tavLst>
                                        <p:tav tm="0">
                                          <p:val>
                                            <p:strVal val="#ppt_x"/>
                                          </p:val>
                                        </p:tav>
                                        <p:tav tm="100000">
                                          <p:val>
                                            <p:strVal val="#ppt_x"/>
                                          </p:val>
                                        </p:tav>
                                      </p:tavLst>
                                    </p:anim>
                                    <p:anim calcmode="lin" valueType="num">
                                      <p:cBhvr>
                                        <p:cTn id="8" dur="500" fill="hold"/>
                                        <p:tgtEl>
                                          <p:spTgt spid="18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182">
                                            <p:txEl>
                                              <p:pRg st="0" end="0"/>
                                            </p:txEl>
                                          </p:spTgt>
                                        </p:tgtEl>
                                        <p:attrNameLst>
                                          <p:attrName>style.visibility</p:attrName>
                                        </p:attrNameLst>
                                      </p:cBhvr>
                                      <p:to>
                                        <p:strVal val="visible"/>
                                      </p:to>
                                    </p:set>
                                    <p:anim calcmode="lin" valueType="num">
                                      <p:cBhvr>
                                        <p:cTn id="11"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249" name="Title 1"/>
          <p:cNvSpPr txBox="1">
            <a:spLocks noGrp="1"/>
          </p:cNvSpPr>
          <p:nvPr>
            <p:ph type="title"/>
          </p:nvPr>
        </p:nvSpPr>
        <p:spPr>
          <a:xfrm>
            <a:off x="6704610" y="745134"/>
            <a:ext cx="4826330" cy="2378077"/>
          </a:xfrm>
          <a:prstGeom prst="rect">
            <a:avLst/>
          </a:prstGeom>
        </p:spPr>
        <p:txBody>
          <a:bodyPr/>
          <a:lstStyle>
            <a:lvl1pPr defTabSz="896111">
              <a:defRPr sz="5292" b="1">
                <a:solidFill>
                  <a:srgbClr val="FFFFFF"/>
                </a:solidFill>
              </a:defRPr>
            </a:lvl1pPr>
          </a:lstStyle>
          <a:p>
            <a:r>
              <a:t>RELATED TO SPIRITUAL PROSPERITY</a:t>
            </a:r>
          </a:p>
        </p:txBody>
      </p:sp>
      <p:sp>
        <p:nvSpPr>
          <p:cNvPr id="250" name="Content Placeholder 2"/>
          <p:cNvSpPr txBox="1">
            <a:spLocks noGrp="1"/>
          </p:cNvSpPr>
          <p:nvPr>
            <p:ph type="body" sz="quarter" idx="1"/>
          </p:nvPr>
        </p:nvSpPr>
        <p:spPr>
          <a:xfrm>
            <a:off x="6704610" y="3441820"/>
            <a:ext cx="4303817" cy="2032704"/>
          </a:xfrm>
          <a:prstGeom prst="rect">
            <a:avLst/>
          </a:prstGeom>
        </p:spPr>
        <p:txBody>
          <a:bodyPr/>
          <a:lstStyle>
            <a:lvl1pPr marL="0" indent="0" defTabSz="905255">
              <a:spcBef>
                <a:spcPts val="900"/>
              </a:spcBef>
              <a:buSzTx/>
              <a:buNone/>
              <a:defRPr sz="2772">
                <a:solidFill>
                  <a:srgbClr val="FFFFFF"/>
                </a:solidFill>
              </a:defRPr>
            </a:lvl1pPr>
          </a:lstStyle>
          <a:p>
            <a:r>
              <a:t>“… Withholding from God Always brings a curse. Spiritual prosperity is closely bound up with Christian liberality…” CS 49.</a:t>
            </a:r>
          </a:p>
        </p:txBody>
      </p:sp>
      <p:pic>
        <p:nvPicPr>
          <p:cNvPr id="251" name="Picture 3" descr="Picture 3"/>
          <p:cNvPicPr>
            <a:picLocks noChangeAspect="1"/>
          </p:cNvPicPr>
          <p:nvPr/>
        </p:nvPicPr>
        <p:blipFill>
          <a:blip r:embed="rId3"/>
          <a:stretch>
            <a:fillRect/>
          </a:stretch>
        </p:blipFill>
        <p:spPr>
          <a:xfrm>
            <a:off x="6917374"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50">
                                            <p:bg/>
                                          </p:spTgt>
                                        </p:tgtEl>
                                        <p:attrNameLst>
                                          <p:attrName>style.visibility</p:attrName>
                                        </p:attrNameLst>
                                      </p:cBhvr>
                                      <p:to>
                                        <p:strVal val="visible"/>
                                      </p:to>
                                    </p:set>
                                    <p:anim calcmode="lin" valueType="num">
                                      <p:cBhvr>
                                        <p:cTn id="7" dur="500" fill="hold"/>
                                        <p:tgtEl>
                                          <p:spTgt spid="250">
                                            <p:bg/>
                                          </p:spTgt>
                                        </p:tgtEl>
                                        <p:attrNameLst>
                                          <p:attrName>ppt_x</p:attrName>
                                        </p:attrNameLst>
                                      </p:cBhvr>
                                      <p:tavLst>
                                        <p:tav tm="0">
                                          <p:val>
                                            <p:strVal val="#ppt_x"/>
                                          </p:val>
                                        </p:tav>
                                        <p:tav tm="100000">
                                          <p:val>
                                            <p:strVal val="#ppt_x"/>
                                          </p:val>
                                        </p:tav>
                                      </p:tavLst>
                                    </p:anim>
                                    <p:anim calcmode="lin" valueType="num">
                                      <p:cBhvr>
                                        <p:cTn id="8" dur="500" fill="hold"/>
                                        <p:tgtEl>
                                          <p:spTgt spid="25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50">
                                            <p:txEl>
                                              <p:pRg st="0" end="0"/>
                                            </p:txEl>
                                          </p:spTgt>
                                        </p:tgtEl>
                                        <p:attrNameLst>
                                          <p:attrName>style.visibility</p:attrName>
                                        </p:attrNameLst>
                                      </p:cBhvr>
                                      <p:to>
                                        <p:strVal val="visible"/>
                                      </p:to>
                                    </p:set>
                                    <p:anim calcmode="lin" valueType="num">
                                      <p:cBhvr>
                                        <p:cTn id="11" dur="500" fill="hold"/>
                                        <p:tgtEl>
                                          <p:spTgt spid="25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54" name="Title 1"/>
          <p:cNvSpPr txBox="1">
            <a:spLocks noGrp="1"/>
          </p:cNvSpPr>
          <p:nvPr>
            <p:ph type="title"/>
          </p:nvPr>
        </p:nvSpPr>
        <p:spPr>
          <a:xfrm>
            <a:off x="838199" y="486887"/>
            <a:ext cx="4173189" cy="2766953"/>
          </a:xfrm>
          <a:prstGeom prst="rect">
            <a:avLst/>
          </a:prstGeom>
        </p:spPr>
        <p:txBody>
          <a:bodyPr/>
          <a:lstStyle>
            <a:lvl1pPr defTabSz="786384">
              <a:defRPr sz="4644" b="1">
                <a:solidFill>
                  <a:srgbClr val="FFFFFF"/>
                </a:solidFill>
              </a:defRPr>
            </a:lvl1pPr>
          </a:lstStyle>
          <a:p>
            <a:r>
              <a:t>THE MOST SPIRITUALLY PROSPEROUS CHURCHES</a:t>
            </a:r>
          </a:p>
        </p:txBody>
      </p:sp>
      <p:sp>
        <p:nvSpPr>
          <p:cNvPr id="255" name="Content Placeholder 2"/>
          <p:cNvSpPr txBox="1">
            <a:spLocks noGrp="1"/>
          </p:cNvSpPr>
          <p:nvPr>
            <p:ph type="body" sz="quarter" idx="1"/>
          </p:nvPr>
        </p:nvSpPr>
        <p:spPr>
          <a:xfrm>
            <a:off x="838199" y="3525104"/>
            <a:ext cx="4517573" cy="2210833"/>
          </a:xfrm>
          <a:prstGeom prst="rect">
            <a:avLst/>
          </a:prstGeom>
        </p:spPr>
        <p:txBody>
          <a:bodyPr/>
          <a:lstStyle>
            <a:lvl1pPr marL="0" indent="0">
              <a:buSzTx/>
              <a:buNone/>
              <a:defRPr>
                <a:solidFill>
                  <a:srgbClr val="FFFFFF"/>
                </a:solidFill>
              </a:defRPr>
            </a:lvl1pPr>
          </a:lstStyle>
          <a:p>
            <a:r>
              <a:t>“… Churches who are the most systematic and liberal in sustaining the cause of God are the most prosperous spiritually.” 3T 405</a:t>
            </a:r>
          </a:p>
        </p:txBody>
      </p:sp>
      <p:pic>
        <p:nvPicPr>
          <p:cNvPr id="256"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55">
                                            <p:bg/>
                                          </p:spTgt>
                                        </p:tgtEl>
                                        <p:attrNameLst>
                                          <p:attrName>style.visibility</p:attrName>
                                        </p:attrNameLst>
                                      </p:cBhvr>
                                      <p:to>
                                        <p:strVal val="visible"/>
                                      </p:to>
                                    </p:set>
                                    <p:anim calcmode="lin" valueType="num">
                                      <p:cBhvr>
                                        <p:cTn id="7" dur="500" fill="hold"/>
                                        <p:tgtEl>
                                          <p:spTgt spid="255">
                                            <p:bg/>
                                          </p:spTgt>
                                        </p:tgtEl>
                                        <p:attrNameLst>
                                          <p:attrName>ppt_x</p:attrName>
                                        </p:attrNameLst>
                                      </p:cBhvr>
                                      <p:tavLst>
                                        <p:tav tm="0">
                                          <p:val>
                                            <p:strVal val="#ppt_x"/>
                                          </p:val>
                                        </p:tav>
                                        <p:tav tm="100000">
                                          <p:val>
                                            <p:strVal val="#ppt_x"/>
                                          </p:val>
                                        </p:tav>
                                      </p:tavLst>
                                    </p:anim>
                                    <p:anim calcmode="lin" valueType="num">
                                      <p:cBhvr>
                                        <p:cTn id="8" dur="500" fill="hold"/>
                                        <p:tgtEl>
                                          <p:spTgt spid="25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55">
                                            <p:txEl>
                                              <p:pRg st="0" end="0"/>
                                            </p:txEl>
                                          </p:spTgt>
                                        </p:tgtEl>
                                        <p:attrNameLst>
                                          <p:attrName>style.visibility</p:attrName>
                                        </p:attrNameLst>
                                      </p:cBhvr>
                                      <p:to>
                                        <p:strVal val="visible"/>
                                      </p:to>
                                    </p:set>
                                    <p:anim calcmode="lin" valueType="num">
                                      <p:cBhvr>
                                        <p:cTn id="11" dur="500" fill="hold"/>
                                        <p:tgtEl>
                                          <p:spTgt spid="25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59" name="Title 1"/>
          <p:cNvSpPr txBox="1">
            <a:spLocks noGrp="1"/>
          </p:cNvSpPr>
          <p:nvPr>
            <p:ph type="title"/>
          </p:nvPr>
        </p:nvSpPr>
        <p:spPr>
          <a:xfrm>
            <a:off x="838200" y="1493322"/>
            <a:ext cx="5930735" cy="1935678"/>
          </a:xfrm>
          <a:prstGeom prst="rect">
            <a:avLst/>
          </a:prstGeom>
        </p:spPr>
        <p:txBody>
          <a:bodyPr/>
          <a:lstStyle/>
          <a:p>
            <a:pPr defTabSz="877823">
              <a:defRPr sz="4224" b="1">
                <a:solidFill>
                  <a:srgbClr val="FFFFFF"/>
                </a:solidFill>
              </a:defRPr>
            </a:pPr>
            <a:r>
              <a:t>CHURCH GROWTH </a:t>
            </a:r>
            <a:r>
              <a:rPr sz="3072"/>
              <a:t>X</a:t>
            </a:r>
            <a:r>
              <a:t> </a:t>
            </a:r>
            <a:br/>
            <a:r>
              <a:t>FINANCIAL SPIRITUAL GIVING</a:t>
            </a:r>
          </a:p>
        </p:txBody>
      </p:sp>
      <p:sp>
        <p:nvSpPr>
          <p:cNvPr id="260" name="Content Placeholder 2"/>
          <p:cNvSpPr txBox="1">
            <a:spLocks noGrp="1"/>
          </p:cNvSpPr>
          <p:nvPr>
            <p:ph type="body" sz="quarter" idx="1"/>
          </p:nvPr>
        </p:nvSpPr>
        <p:spPr>
          <a:xfrm>
            <a:off x="838199" y="3572450"/>
            <a:ext cx="4220690" cy="1676444"/>
          </a:xfrm>
          <a:prstGeom prst="rect">
            <a:avLst/>
          </a:prstGeom>
        </p:spPr>
        <p:txBody>
          <a:bodyPr/>
          <a:lstStyle>
            <a:lvl1pPr marL="0" indent="0" defTabSz="905255">
              <a:spcBef>
                <a:spcPts val="900"/>
              </a:spcBef>
              <a:buSzTx/>
              <a:buNone/>
              <a:defRPr sz="2772">
                <a:solidFill>
                  <a:srgbClr val="FFFFFF"/>
                </a:solidFill>
              </a:defRPr>
            </a:lvl1pPr>
          </a:lstStyle>
          <a:p>
            <a:r>
              <a:t>The work of imparting of the heavenly gifts “is the life and growth of the church.” 6T 448.</a:t>
            </a:r>
          </a:p>
        </p:txBody>
      </p:sp>
      <p:pic>
        <p:nvPicPr>
          <p:cNvPr id="261" name="Picture 5" descr="Picture 5"/>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0">
                                            <p:bg/>
                                          </p:spTgt>
                                        </p:tgtEl>
                                        <p:attrNameLst>
                                          <p:attrName>style.visibility</p:attrName>
                                        </p:attrNameLst>
                                      </p:cBhvr>
                                      <p:to>
                                        <p:strVal val="visible"/>
                                      </p:to>
                                    </p:set>
                                    <p:anim calcmode="lin" valueType="num">
                                      <p:cBhvr>
                                        <p:cTn id="7" dur="500" fill="hold"/>
                                        <p:tgtEl>
                                          <p:spTgt spid="260">
                                            <p:bg/>
                                          </p:spTgt>
                                        </p:tgtEl>
                                        <p:attrNameLst>
                                          <p:attrName>ppt_x</p:attrName>
                                        </p:attrNameLst>
                                      </p:cBhvr>
                                      <p:tavLst>
                                        <p:tav tm="0">
                                          <p:val>
                                            <p:strVal val="#ppt_x"/>
                                          </p:val>
                                        </p:tav>
                                        <p:tav tm="100000">
                                          <p:val>
                                            <p:strVal val="#ppt_x"/>
                                          </p:val>
                                        </p:tav>
                                      </p:tavLst>
                                    </p:anim>
                                    <p:anim calcmode="lin" valueType="num">
                                      <p:cBhvr>
                                        <p:cTn id="8" dur="500" fill="hold"/>
                                        <p:tgtEl>
                                          <p:spTgt spid="26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60">
                                            <p:txEl>
                                              <p:pRg st="0" end="0"/>
                                            </p:txEl>
                                          </p:spTgt>
                                        </p:tgtEl>
                                        <p:attrNameLst>
                                          <p:attrName>style.visibility</p:attrName>
                                        </p:attrNameLst>
                                      </p:cBhvr>
                                      <p:to>
                                        <p:strVal val="visible"/>
                                      </p:to>
                                    </p:set>
                                    <p:anim calcmode="lin" valueType="num">
                                      <p:cBhvr>
                                        <p:cTn id="11" dur="500" fill="hold"/>
                                        <p:tgtEl>
                                          <p:spTgt spid="26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build="p"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64" name="Title 1"/>
          <p:cNvSpPr txBox="1">
            <a:spLocks noGrp="1"/>
          </p:cNvSpPr>
          <p:nvPr>
            <p:ph type="title"/>
          </p:nvPr>
        </p:nvSpPr>
        <p:spPr>
          <a:xfrm>
            <a:off x="838199" y="840137"/>
            <a:ext cx="5574477" cy="1606180"/>
          </a:xfrm>
          <a:prstGeom prst="rect">
            <a:avLst/>
          </a:prstGeom>
        </p:spPr>
        <p:txBody>
          <a:bodyPr/>
          <a:lstStyle>
            <a:lvl1pPr defTabSz="859536">
              <a:defRPr sz="5076" b="1">
                <a:solidFill>
                  <a:srgbClr val="FFFFFF"/>
                </a:solidFill>
              </a:defRPr>
            </a:lvl1pPr>
          </a:lstStyle>
          <a:p>
            <a:r>
              <a:t>FINANCIAL SPIRITUAL GIVING</a:t>
            </a:r>
          </a:p>
        </p:txBody>
      </p:sp>
      <p:sp>
        <p:nvSpPr>
          <p:cNvPr id="265" name="Content Placeholder 2"/>
          <p:cNvSpPr txBox="1">
            <a:spLocks noGrp="1"/>
          </p:cNvSpPr>
          <p:nvPr>
            <p:ph type="body" sz="quarter" idx="1"/>
          </p:nvPr>
        </p:nvSpPr>
        <p:spPr>
          <a:xfrm>
            <a:off x="838200" y="2586799"/>
            <a:ext cx="4375068" cy="2958978"/>
          </a:xfrm>
          <a:prstGeom prst="rect">
            <a:avLst/>
          </a:prstGeom>
        </p:spPr>
        <p:txBody>
          <a:bodyPr/>
          <a:lstStyle/>
          <a:p>
            <a:pPr>
              <a:lnSpc>
                <a:spcPct val="81000"/>
              </a:lnSpc>
              <a:defRPr>
                <a:solidFill>
                  <a:srgbClr val="FFFFFF"/>
                </a:solidFill>
              </a:defRPr>
            </a:pPr>
            <a:r>
              <a:t>Highly related to church growth and spiritual prosperity</a:t>
            </a:r>
          </a:p>
          <a:p>
            <a:pPr>
              <a:lnSpc>
                <a:spcPct val="81000"/>
              </a:lnSpc>
              <a:defRPr>
                <a:solidFill>
                  <a:srgbClr val="FFFFFF"/>
                </a:solidFill>
              </a:defRPr>
            </a:pPr>
            <a:r>
              <a:t>Is expected to increase retention rates</a:t>
            </a:r>
          </a:p>
          <a:p>
            <a:pPr>
              <a:lnSpc>
                <a:spcPct val="81000"/>
              </a:lnSpc>
              <a:defRPr>
                <a:solidFill>
                  <a:srgbClr val="FFFFFF"/>
                </a:solidFill>
              </a:defRPr>
            </a:pPr>
            <a:r>
              <a:t>It’s absence – a predictor of apostasy</a:t>
            </a:r>
          </a:p>
        </p:txBody>
      </p:sp>
      <p:pic>
        <p:nvPicPr>
          <p:cNvPr id="266"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5">
                                            <p:bg/>
                                          </p:spTgt>
                                        </p:tgtEl>
                                        <p:attrNameLst>
                                          <p:attrName>style.visibility</p:attrName>
                                        </p:attrNameLst>
                                      </p:cBhvr>
                                      <p:to>
                                        <p:strVal val="visible"/>
                                      </p:to>
                                    </p:set>
                                    <p:anim calcmode="lin" valueType="num">
                                      <p:cBhvr>
                                        <p:cTn id="7" dur="500" fill="hold"/>
                                        <p:tgtEl>
                                          <p:spTgt spid="265">
                                            <p:bg/>
                                          </p:spTgt>
                                        </p:tgtEl>
                                        <p:attrNameLst>
                                          <p:attrName>ppt_x</p:attrName>
                                        </p:attrNameLst>
                                      </p:cBhvr>
                                      <p:tavLst>
                                        <p:tav tm="0">
                                          <p:val>
                                            <p:strVal val="#ppt_x"/>
                                          </p:val>
                                        </p:tav>
                                        <p:tav tm="100000">
                                          <p:val>
                                            <p:strVal val="#ppt_x"/>
                                          </p:val>
                                        </p:tav>
                                      </p:tavLst>
                                    </p:anim>
                                    <p:anim calcmode="lin" valueType="num">
                                      <p:cBhvr>
                                        <p:cTn id="8" dur="500" fill="hold"/>
                                        <p:tgtEl>
                                          <p:spTgt spid="26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65">
                                            <p:txEl>
                                              <p:pRg st="0" end="0"/>
                                            </p:txEl>
                                          </p:spTgt>
                                        </p:tgtEl>
                                        <p:attrNameLst>
                                          <p:attrName>style.visibility</p:attrName>
                                        </p:attrNameLst>
                                      </p:cBhvr>
                                      <p:to>
                                        <p:strVal val="visible"/>
                                      </p:to>
                                    </p:set>
                                    <p:anim calcmode="lin" valueType="num">
                                      <p:cBhvr>
                                        <p:cTn id="11" dur="500" fill="hold"/>
                                        <p:tgtEl>
                                          <p:spTgt spid="26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65">
                                            <p:txEl>
                                              <p:pRg st="1" end="1"/>
                                            </p:txEl>
                                          </p:spTgt>
                                        </p:tgtEl>
                                        <p:attrNameLst>
                                          <p:attrName>style.visibility</p:attrName>
                                        </p:attrNameLst>
                                      </p:cBhvr>
                                      <p:to>
                                        <p:strVal val="visible"/>
                                      </p:to>
                                    </p:set>
                                    <p:anim calcmode="lin" valueType="num">
                                      <p:cBhvr>
                                        <p:cTn id="17" dur="500" fill="hold"/>
                                        <p:tgtEl>
                                          <p:spTgt spid="26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265">
                                            <p:txEl>
                                              <p:pRg st="2" end="2"/>
                                            </p:txEl>
                                          </p:spTgt>
                                        </p:tgtEl>
                                        <p:attrNameLst>
                                          <p:attrName>style.visibility</p:attrName>
                                        </p:attrNameLst>
                                      </p:cBhvr>
                                      <p:to>
                                        <p:strVal val="visible"/>
                                      </p:to>
                                    </p:set>
                                    <p:anim calcmode="lin" valueType="num">
                                      <p:cBhvr>
                                        <p:cTn id="23" dur="500" fill="hold"/>
                                        <p:tgtEl>
                                          <p:spTgt spid="26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icture 5" descr="Picture 5"/>
          <p:cNvPicPr>
            <a:picLocks noChangeAspect="1"/>
          </p:cNvPicPr>
          <p:nvPr/>
        </p:nvPicPr>
        <p:blipFill>
          <a:blip r:embed="rId2"/>
          <a:stretch>
            <a:fillRect/>
          </a:stretch>
        </p:blipFill>
        <p:spPr>
          <a:xfrm flipH="1">
            <a:off x="0" y="0"/>
            <a:ext cx="12192000" cy="6858000"/>
          </a:xfrm>
          <a:prstGeom prst="rect">
            <a:avLst/>
          </a:prstGeom>
          <a:ln w="12700">
            <a:miter lim="400000"/>
          </a:ln>
        </p:spPr>
      </p:pic>
      <p:sp>
        <p:nvSpPr>
          <p:cNvPr id="269" name="Title 1"/>
          <p:cNvSpPr txBox="1">
            <a:spLocks noGrp="1"/>
          </p:cNvSpPr>
          <p:nvPr>
            <p:ph type="title"/>
          </p:nvPr>
        </p:nvSpPr>
        <p:spPr>
          <a:xfrm>
            <a:off x="6625442" y="427511"/>
            <a:ext cx="4014851" cy="2170670"/>
          </a:xfrm>
          <a:prstGeom prst="rect">
            <a:avLst/>
          </a:prstGeom>
        </p:spPr>
        <p:txBody>
          <a:bodyPr/>
          <a:lstStyle>
            <a:lvl1pPr defTabSz="905255">
              <a:defRPr sz="4752" b="1">
                <a:solidFill>
                  <a:srgbClr val="FFFFFF"/>
                </a:solidFill>
              </a:defRPr>
            </a:lvl1pPr>
          </a:lstStyle>
          <a:p>
            <a:r>
              <a:t>NURTURE &amp; RETENTION STRATEGY</a:t>
            </a:r>
          </a:p>
        </p:txBody>
      </p:sp>
      <p:sp>
        <p:nvSpPr>
          <p:cNvPr id="270" name="Content Placeholder 2"/>
          <p:cNvSpPr txBox="1">
            <a:spLocks noGrp="1"/>
          </p:cNvSpPr>
          <p:nvPr>
            <p:ph type="body" sz="quarter" idx="1"/>
          </p:nvPr>
        </p:nvSpPr>
        <p:spPr>
          <a:xfrm>
            <a:off x="6625441" y="2803613"/>
            <a:ext cx="4743205" cy="2792724"/>
          </a:xfrm>
          <a:prstGeom prst="rect">
            <a:avLst/>
          </a:prstGeom>
        </p:spPr>
        <p:txBody>
          <a:bodyPr>
            <a:normAutofit fontScale="92500" lnSpcReduction="10000"/>
          </a:bodyPr>
          <a:lstStyle/>
          <a:p>
            <a:pPr>
              <a:defRPr>
                <a:solidFill>
                  <a:srgbClr val="FFFFFF"/>
                </a:solidFill>
              </a:defRPr>
            </a:pPr>
            <a:r>
              <a:rPr dirty="0"/>
              <a:t>To assess and carefully follow church’s </a:t>
            </a:r>
            <a:r>
              <a:rPr lang="pt-BR" dirty="0"/>
              <a:t>spiritual </a:t>
            </a:r>
            <a:r>
              <a:rPr dirty="0"/>
              <a:t>financial </a:t>
            </a:r>
            <a:r>
              <a:rPr lang="pt-BR" dirty="0" err="1"/>
              <a:t>giving</a:t>
            </a:r>
            <a:r>
              <a:rPr lang="pt-BR" dirty="0"/>
              <a:t> </a:t>
            </a:r>
            <a:r>
              <a:rPr lang="pt-BR" dirty="0" err="1"/>
              <a:t>patterns</a:t>
            </a:r>
            <a:r>
              <a:rPr dirty="0"/>
              <a:t>.</a:t>
            </a:r>
          </a:p>
          <a:p>
            <a:pPr>
              <a:defRPr>
                <a:solidFill>
                  <a:srgbClr val="FFFFFF"/>
                </a:solidFill>
              </a:defRPr>
            </a:pPr>
            <a:r>
              <a:rPr dirty="0"/>
              <a:t>Identify potential apostasy/church evasion risk.</a:t>
            </a:r>
          </a:p>
          <a:p>
            <a:pPr>
              <a:defRPr>
                <a:solidFill>
                  <a:srgbClr val="FFFFFF"/>
                </a:solidFill>
              </a:defRPr>
            </a:pPr>
            <a:r>
              <a:rPr dirty="0"/>
              <a:t>Priority care</a:t>
            </a:r>
            <a:r>
              <a:rPr lang="pt-BR" dirty="0"/>
              <a:t>, </a:t>
            </a:r>
            <a:r>
              <a:rPr lang="pt-BR" dirty="0" err="1"/>
              <a:t>including</a:t>
            </a:r>
            <a:r>
              <a:rPr lang="pt-BR" dirty="0"/>
              <a:t> </a:t>
            </a:r>
            <a:r>
              <a:rPr lang="pt-BR" dirty="0" err="1"/>
              <a:t>visitation</a:t>
            </a:r>
            <a:r>
              <a:rPr lang="pt-BR" dirty="0"/>
              <a:t>,</a:t>
            </a:r>
            <a:r>
              <a:rPr dirty="0"/>
              <a:t> to those in greater risk.</a:t>
            </a:r>
          </a:p>
        </p:txBody>
      </p:sp>
      <p:pic>
        <p:nvPicPr>
          <p:cNvPr id="271" name="Picture 3" descr="Picture 3"/>
          <p:cNvPicPr>
            <a:picLocks noChangeAspect="1"/>
          </p:cNvPicPr>
          <p:nvPr/>
        </p:nvPicPr>
        <p:blipFill>
          <a:blip r:embed="rId3"/>
          <a:stretch>
            <a:fillRect/>
          </a:stretch>
        </p:blipFill>
        <p:spPr>
          <a:xfrm>
            <a:off x="683820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0">
                                            <p:bg/>
                                          </p:spTgt>
                                        </p:tgtEl>
                                        <p:attrNameLst>
                                          <p:attrName>style.visibility</p:attrName>
                                        </p:attrNameLst>
                                      </p:cBhvr>
                                      <p:to>
                                        <p:strVal val="visible"/>
                                      </p:to>
                                    </p:set>
                                    <p:anim calcmode="lin" valueType="num">
                                      <p:cBhvr>
                                        <p:cTn id="7" dur="500" fill="hold"/>
                                        <p:tgtEl>
                                          <p:spTgt spid="270">
                                            <p:bg/>
                                          </p:spTgt>
                                        </p:tgtEl>
                                        <p:attrNameLst>
                                          <p:attrName>ppt_x</p:attrName>
                                        </p:attrNameLst>
                                      </p:cBhvr>
                                      <p:tavLst>
                                        <p:tav tm="0">
                                          <p:val>
                                            <p:strVal val="#ppt_x"/>
                                          </p:val>
                                        </p:tav>
                                        <p:tav tm="100000">
                                          <p:val>
                                            <p:strVal val="#ppt_x"/>
                                          </p:val>
                                        </p:tav>
                                      </p:tavLst>
                                    </p:anim>
                                    <p:anim calcmode="lin" valueType="num">
                                      <p:cBhvr>
                                        <p:cTn id="8" dur="500" fill="hold"/>
                                        <p:tgtEl>
                                          <p:spTgt spid="27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70">
                                            <p:txEl>
                                              <p:pRg st="0" end="0"/>
                                            </p:txEl>
                                          </p:spTgt>
                                        </p:tgtEl>
                                        <p:attrNameLst>
                                          <p:attrName>style.visibility</p:attrName>
                                        </p:attrNameLst>
                                      </p:cBhvr>
                                      <p:to>
                                        <p:strVal val="visible"/>
                                      </p:to>
                                    </p:set>
                                    <p:anim calcmode="lin" valueType="num">
                                      <p:cBhvr>
                                        <p:cTn id="11"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70">
                                            <p:txEl>
                                              <p:pRg st="1" end="1"/>
                                            </p:txEl>
                                          </p:spTgt>
                                        </p:tgtEl>
                                        <p:attrNameLst>
                                          <p:attrName>style.visibility</p:attrName>
                                        </p:attrNameLst>
                                      </p:cBhvr>
                                      <p:to>
                                        <p:strVal val="visible"/>
                                      </p:to>
                                    </p:set>
                                    <p:anim calcmode="lin" valueType="num">
                                      <p:cBhvr>
                                        <p:cTn id="17"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270">
                                            <p:txEl>
                                              <p:pRg st="2" end="2"/>
                                            </p:txEl>
                                          </p:spTgt>
                                        </p:tgtEl>
                                        <p:attrNameLst>
                                          <p:attrName>style.visibility</p:attrName>
                                        </p:attrNameLst>
                                      </p:cBhvr>
                                      <p:to>
                                        <p:strVal val="visible"/>
                                      </p:to>
                                    </p:set>
                                    <p:anim calcmode="lin" valueType="num">
                                      <p:cBhvr>
                                        <p:cTn id="23"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build="p"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74" name="Title 1"/>
          <p:cNvSpPr txBox="1">
            <a:spLocks noGrp="1"/>
          </p:cNvSpPr>
          <p:nvPr>
            <p:ph type="title"/>
          </p:nvPr>
        </p:nvSpPr>
        <p:spPr>
          <a:xfrm>
            <a:off x="838200" y="2312678"/>
            <a:ext cx="10515600" cy="964911"/>
          </a:xfrm>
          <a:prstGeom prst="rect">
            <a:avLst/>
          </a:prstGeom>
        </p:spPr>
        <p:txBody>
          <a:bodyPr/>
          <a:lstStyle/>
          <a:p>
            <a:pPr defTabSz="740663">
              <a:defRPr sz="2025">
                <a:solidFill>
                  <a:srgbClr val="FFFFFF"/>
                </a:solidFill>
              </a:defRPr>
            </a:pPr>
            <a:r>
              <a:t>Next presentation </a:t>
            </a:r>
            <a:br/>
            <a:r>
              <a:rPr sz="3888" b="1"/>
              <a:t>STRATEGIES TO</a:t>
            </a:r>
          </a:p>
        </p:txBody>
      </p:sp>
      <p:sp>
        <p:nvSpPr>
          <p:cNvPr id="275" name="Content Placeholder 2"/>
          <p:cNvSpPr txBox="1">
            <a:spLocks noGrp="1"/>
          </p:cNvSpPr>
          <p:nvPr>
            <p:ph type="body" sz="half" idx="1"/>
          </p:nvPr>
        </p:nvSpPr>
        <p:spPr>
          <a:xfrm>
            <a:off x="838199" y="3572450"/>
            <a:ext cx="10906498" cy="1842699"/>
          </a:xfrm>
          <a:prstGeom prst="rect">
            <a:avLst/>
          </a:prstGeom>
        </p:spPr>
        <p:txBody>
          <a:bodyPr/>
          <a:lstStyle/>
          <a:p>
            <a:pPr>
              <a:defRPr>
                <a:solidFill>
                  <a:srgbClr val="FFFFFF"/>
                </a:solidFill>
              </a:defRPr>
            </a:pPr>
            <a:r>
              <a:t>Strengthen spiritual systematic giving</a:t>
            </a:r>
          </a:p>
          <a:p>
            <a:pPr>
              <a:defRPr>
                <a:solidFill>
                  <a:srgbClr val="FFFFFF"/>
                </a:solidFill>
              </a:defRPr>
            </a:pPr>
            <a:r>
              <a:t>Establish appropriate interventions when needed.</a:t>
            </a:r>
          </a:p>
        </p:txBody>
      </p:sp>
      <p:pic>
        <p:nvPicPr>
          <p:cNvPr id="276" name="Picture 5" descr="Picture 5"/>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5">
                                            <p:bg/>
                                          </p:spTgt>
                                        </p:tgtEl>
                                        <p:attrNameLst>
                                          <p:attrName>style.visibility</p:attrName>
                                        </p:attrNameLst>
                                      </p:cBhvr>
                                      <p:to>
                                        <p:strVal val="visible"/>
                                      </p:to>
                                    </p:set>
                                    <p:anim calcmode="lin" valueType="num">
                                      <p:cBhvr>
                                        <p:cTn id="7" dur="500" fill="hold"/>
                                        <p:tgtEl>
                                          <p:spTgt spid="275">
                                            <p:bg/>
                                          </p:spTgt>
                                        </p:tgtEl>
                                        <p:attrNameLst>
                                          <p:attrName>ppt_x</p:attrName>
                                        </p:attrNameLst>
                                      </p:cBhvr>
                                      <p:tavLst>
                                        <p:tav tm="0">
                                          <p:val>
                                            <p:strVal val="#ppt_x"/>
                                          </p:val>
                                        </p:tav>
                                        <p:tav tm="100000">
                                          <p:val>
                                            <p:strVal val="#ppt_x"/>
                                          </p:val>
                                        </p:tav>
                                      </p:tavLst>
                                    </p:anim>
                                    <p:anim calcmode="lin" valueType="num">
                                      <p:cBhvr>
                                        <p:cTn id="8" dur="500" fill="hold"/>
                                        <p:tgtEl>
                                          <p:spTgt spid="2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75">
                                            <p:txEl>
                                              <p:pRg st="0" end="0"/>
                                            </p:txEl>
                                          </p:spTgt>
                                        </p:tgtEl>
                                        <p:attrNameLst>
                                          <p:attrName>style.visibility</p:attrName>
                                        </p:attrNameLst>
                                      </p:cBhvr>
                                      <p:to>
                                        <p:strVal val="visible"/>
                                      </p:to>
                                    </p:set>
                                    <p:anim calcmode="lin" valueType="num">
                                      <p:cBhvr>
                                        <p:cTn id="11" dur="500" fill="hold"/>
                                        <p:tgtEl>
                                          <p:spTgt spid="27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75">
                                            <p:txEl>
                                              <p:pRg st="1" end="1"/>
                                            </p:txEl>
                                          </p:spTgt>
                                        </p:tgtEl>
                                        <p:attrNameLst>
                                          <p:attrName>style.visibility</p:attrName>
                                        </p:attrNameLst>
                                      </p:cBhvr>
                                      <p:to>
                                        <p:strVal val="visible"/>
                                      </p:to>
                                    </p:set>
                                    <p:anim calcmode="lin" valueType="num">
                                      <p:cBhvr>
                                        <p:cTn id="17" dur="500" fill="hold"/>
                                        <p:tgtEl>
                                          <p:spTgt spid="27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27" name="Title 1"/>
          <p:cNvSpPr txBox="1">
            <a:spLocks noGrp="1"/>
          </p:cNvSpPr>
          <p:nvPr>
            <p:ph type="title"/>
          </p:nvPr>
        </p:nvSpPr>
        <p:spPr>
          <a:xfrm>
            <a:off x="838200" y="2122672"/>
            <a:ext cx="10515600" cy="1325564"/>
          </a:xfrm>
          <a:prstGeom prst="rect">
            <a:avLst/>
          </a:prstGeom>
        </p:spPr>
        <p:txBody>
          <a:bodyPr/>
          <a:lstStyle>
            <a:lvl1pPr>
              <a:defRPr sz="5400" b="1">
                <a:solidFill>
                  <a:srgbClr val="FFFFFF"/>
                </a:solidFill>
              </a:defRPr>
            </a:lvl1pPr>
          </a:lstStyle>
          <a:p>
            <a:r>
              <a:rPr lang="pt-BR" dirty="0"/>
              <a:t>BETTER</a:t>
            </a:r>
            <a:r>
              <a:rPr dirty="0"/>
              <a:t> QUESTION</a:t>
            </a:r>
          </a:p>
        </p:txBody>
      </p:sp>
      <p:sp>
        <p:nvSpPr>
          <p:cNvPr id="128" name="Content Placeholder 2"/>
          <p:cNvSpPr txBox="1">
            <a:spLocks noGrp="1"/>
          </p:cNvSpPr>
          <p:nvPr>
            <p:ph type="body" sz="quarter" idx="1"/>
          </p:nvPr>
        </p:nvSpPr>
        <p:spPr>
          <a:xfrm>
            <a:off x="838200" y="3256365"/>
            <a:ext cx="5372595" cy="995002"/>
          </a:xfrm>
          <a:prstGeom prst="rect">
            <a:avLst/>
          </a:prstGeom>
        </p:spPr>
        <p:txBody>
          <a:bodyPr/>
          <a:lstStyle>
            <a:lvl1pPr>
              <a:defRPr>
                <a:solidFill>
                  <a:srgbClr val="FFFFFF"/>
                </a:solidFill>
              </a:defRPr>
            </a:lvl1pPr>
          </a:lstStyle>
          <a:p>
            <a:r>
              <a:rPr dirty="0"/>
              <a:t>How to attach their hearts (emotions) to heaven? (Col. 3:1-3)</a:t>
            </a:r>
          </a:p>
        </p:txBody>
      </p:sp>
      <p:pic>
        <p:nvPicPr>
          <p:cNvPr id="129" name="Picture 6" descr="Picture 6"/>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8">
                                            <p:bg/>
                                          </p:spTgt>
                                        </p:tgtEl>
                                        <p:attrNameLst>
                                          <p:attrName>style.visibility</p:attrName>
                                        </p:attrNameLst>
                                      </p:cBhvr>
                                      <p:to>
                                        <p:strVal val="visible"/>
                                      </p:to>
                                    </p:set>
                                    <p:anim calcmode="lin" valueType="num">
                                      <p:cBhvr>
                                        <p:cTn id="7" dur="500" fill="hold"/>
                                        <p:tgtEl>
                                          <p:spTgt spid="128">
                                            <p:bg/>
                                          </p:spTgt>
                                        </p:tgtEl>
                                        <p:attrNameLst>
                                          <p:attrName>ppt_x</p:attrName>
                                        </p:attrNameLst>
                                      </p:cBhvr>
                                      <p:tavLst>
                                        <p:tav tm="0">
                                          <p:val>
                                            <p:strVal val="#ppt_x"/>
                                          </p:val>
                                        </p:tav>
                                        <p:tav tm="100000">
                                          <p:val>
                                            <p:strVal val="#ppt_x"/>
                                          </p:val>
                                        </p:tav>
                                      </p:tavLst>
                                    </p:anim>
                                    <p:anim calcmode="lin" valueType="num">
                                      <p:cBhvr>
                                        <p:cTn id="8" dur="500" fill="hold"/>
                                        <p:tgtEl>
                                          <p:spTgt spid="12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28">
                                            <p:txEl>
                                              <p:pRg st="0" end="0"/>
                                            </p:txEl>
                                          </p:spTgt>
                                        </p:tgtEl>
                                        <p:attrNameLst>
                                          <p:attrName>style.visibility</p:attrName>
                                        </p:attrNameLst>
                                      </p:cBhvr>
                                      <p:to>
                                        <p:strVal val="visible"/>
                                      </p:to>
                                    </p:set>
                                    <p:anim calcmode="lin" valueType="num">
                                      <p:cBhvr>
                                        <p:cTn id="11"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4" descr="Picture 4"/>
          <p:cNvPicPr>
            <a:picLocks noChangeAspect="1"/>
          </p:cNvPicPr>
          <p:nvPr/>
        </p:nvPicPr>
        <p:blipFill>
          <a:blip r:embed="rId2"/>
          <a:stretch>
            <a:fillRect/>
          </a:stretch>
        </p:blipFill>
        <p:spPr>
          <a:xfrm>
            <a:off x="0" y="-16341"/>
            <a:ext cx="12192000" cy="6858000"/>
          </a:xfrm>
          <a:prstGeom prst="rect">
            <a:avLst/>
          </a:prstGeom>
          <a:ln w="12700">
            <a:miter lim="400000"/>
          </a:ln>
        </p:spPr>
      </p:pic>
      <p:sp>
        <p:nvSpPr>
          <p:cNvPr id="274" name="Title 1"/>
          <p:cNvSpPr txBox="1">
            <a:spLocks noGrp="1"/>
          </p:cNvSpPr>
          <p:nvPr>
            <p:ph type="title"/>
          </p:nvPr>
        </p:nvSpPr>
        <p:spPr>
          <a:xfrm>
            <a:off x="838199" y="527396"/>
            <a:ext cx="10515600" cy="964911"/>
          </a:xfrm>
          <a:prstGeom prst="rect">
            <a:avLst/>
          </a:prstGeom>
        </p:spPr>
        <p:txBody>
          <a:bodyPr/>
          <a:lstStyle/>
          <a:p>
            <a:pPr defTabSz="740663">
              <a:defRPr sz="2025">
                <a:solidFill>
                  <a:srgbClr val="FFFFFF"/>
                </a:solidFill>
              </a:defRPr>
            </a:pPr>
            <a:r>
              <a:rPr lang="en-US" sz="3888" b="1" dirty="0"/>
              <a:t>CONTACT US</a:t>
            </a:r>
            <a:endParaRPr sz="3888" b="1" dirty="0"/>
          </a:p>
        </p:txBody>
      </p:sp>
      <p:sp>
        <p:nvSpPr>
          <p:cNvPr id="275" name="Content Placeholder 2"/>
          <p:cNvSpPr txBox="1">
            <a:spLocks noGrp="1"/>
          </p:cNvSpPr>
          <p:nvPr>
            <p:ph type="body" sz="half" idx="1"/>
          </p:nvPr>
        </p:nvSpPr>
        <p:spPr>
          <a:xfrm>
            <a:off x="838199" y="1547704"/>
            <a:ext cx="10906498" cy="1842699"/>
          </a:xfrm>
          <a:prstGeom prst="rect">
            <a:avLst/>
          </a:prstGeom>
        </p:spPr>
        <p:txBody>
          <a:bodyPr>
            <a:noAutofit/>
          </a:bodyPr>
          <a:lstStyle/>
          <a:p>
            <a:pPr>
              <a:lnSpc>
                <a:spcPct val="200000"/>
              </a:lnSpc>
              <a:defRPr>
                <a:solidFill>
                  <a:srgbClr val="FFFFFF"/>
                </a:solidFill>
              </a:defRPr>
            </a:pPr>
            <a:r>
              <a:rPr lang="pt-BR" sz="3200" dirty="0">
                <a:solidFill>
                  <a:schemeClr val="bg1"/>
                </a:solidFill>
                <a:hlinkClick r:id="rId3">
                  <a:extLst>
                    <a:ext uri="{A12FA001-AC4F-418D-AE19-62706E023703}">
                      <ahyp:hlinkClr xmlns:ahyp="http://schemas.microsoft.com/office/drawing/2018/hyperlinkcolor" val="tx"/>
                    </a:ext>
                  </a:extLst>
                </a:hlinkClick>
              </a:rPr>
              <a:t>https://stewardship.adventista.org</a:t>
            </a:r>
            <a:endParaRPr lang="pt-BR" sz="3200" dirty="0">
              <a:solidFill>
                <a:schemeClr val="bg1"/>
              </a:solidFill>
            </a:endParaRPr>
          </a:p>
          <a:p>
            <a:pPr>
              <a:lnSpc>
                <a:spcPct val="200000"/>
              </a:lnSpc>
              <a:defRPr>
                <a:solidFill>
                  <a:srgbClr val="FFFFFF"/>
                </a:solidFill>
              </a:defRPr>
            </a:pPr>
            <a:r>
              <a:rPr lang="pt-BR" sz="3200" dirty="0" err="1">
                <a:solidFill>
                  <a:schemeClr val="bg1"/>
                </a:solidFill>
              </a:rPr>
              <a:t>Faceook</a:t>
            </a:r>
            <a:r>
              <a:rPr lang="pt-BR" sz="3200" dirty="0">
                <a:solidFill>
                  <a:schemeClr val="bg1"/>
                </a:solidFill>
              </a:rPr>
              <a:t>: </a:t>
            </a:r>
            <a:r>
              <a:rPr lang="pt-BR" sz="3200" dirty="0" err="1">
                <a:solidFill>
                  <a:schemeClr val="bg1"/>
                </a:solidFill>
              </a:rPr>
              <a:t>Dynamic</a:t>
            </a:r>
            <a:r>
              <a:rPr lang="pt-BR" sz="3200" dirty="0">
                <a:solidFill>
                  <a:schemeClr val="bg1"/>
                </a:solidFill>
              </a:rPr>
              <a:t> Stewards</a:t>
            </a:r>
          </a:p>
          <a:p>
            <a:pPr>
              <a:lnSpc>
                <a:spcPct val="200000"/>
              </a:lnSpc>
              <a:defRPr>
                <a:solidFill>
                  <a:srgbClr val="FFFFFF"/>
                </a:solidFill>
              </a:defRPr>
            </a:pPr>
            <a:r>
              <a:rPr lang="pt-BR" sz="3200" dirty="0" err="1">
                <a:solidFill>
                  <a:schemeClr val="bg1"/>
                </a:solidFill>
              </a:rPr>
              <a:t>Twitter</a:t>
            </a:r>
            <a:r>
              <a:rPr lang="pt-BR" sz="3200" dirty="0">
                <a:solidFill>
                  <a:schemeClr val="bg1"/>
                </a:solidFill>
              </a:rPr>
              <a:t>: </a:t>
            </a:r>
            <a:r>
              <a:rPr lang="pt-BR" sz="3200" dirty="0" err="1">
                <a:solidFill>
                  <a:schemeClr val="bg1"/>
                </a:solidFill>
              </a:rPr>
              <a:t>GCAdventistStewardship</a:t>
            </a:r>
            <a:endParaRPr lang="pt-BR" sz="3200" dirty="0">
              <a:solidFill>
                <a:schemeClr val="bg1"/>
              </a:solidFill>
            </a:endParaRPr>
          </a:p>
          <a:p>
            <a:pPr>
              <a:lnSpc>
                <a:spcPct val="200000"/>
              </a:lnSpc>
              <a:defRPr>
                <a:solidFill>
                  <a:srgbClr val="FFFFFF"/>
                </a:solidFill>
              </a:defRPr>
            </a:pPr>
            <a:r>
              <a:rPr lang="pt-BR" sz="3200" dirty="0" err="1">
                <a:solidFill>
                  <a:schemeClr val="bg1"/>
                </a:solidFill>
              </a:rPr>
              <a:t>YouTube</a:t>
            </a:r>
            <a:r>
              <a:rPr lang="pt-BR" sz="3200" dirty="0">
                <a:solidFill>
                  <a:schemeClr val="bg1"/>
                </a:solidFill>
              </a:rPr>
              <a:t>: </a:t>
            </a:r>
            <a:r>
              <a:rPr lang="pt-BR" sz="3200" dirty="0" err="1">
                <a:solidFill>
                  <a:schemeClr val="bg1"/>
                </a:solidFill>
              </a:rPr>
              <a:t>GCAdventistStewardship</a:t>
            </a:r>
            <a:endParaRPr sz="3200" dirty="0">
              <a:solidFill>
                <a:schemeClr val="bg1"/>
              </a:solidFill>
            </a:endParaRPr>
          </a:p>
        </p:txBody>
      </p:sp>
      <p:pic>
        <p:nvPicPr>
          <p:cNvPr id="276" name="Picture 5" descr="Picture 5"/>
          <p:cNvPicPr>
            <a:picLocks noChangeAspect="1"/>
          </p:cNvPicPr>
          <p:nvPr/>
        </p:nvPicPr>
        <p:blipFill>
          <a:blip r:embed="rId4"/>
          <a:stretch>
            <a:fillRect/>
          </a:stretch>
        </p:blipFill>
        <p:spPr>
          <a:xfrm>
            <a:off x="9614063" y="5892903"/>
            <a:ext cx="1739736" cy="362446"/>
          </a:xfrm>
          <a:prstGeom prst="rect">
            <a:avLst/>
          </a:prstGeom>
          <a:ln w="12700">
            <a:miter lim="400000"/>
          </a:ln>
        </p:spPr>
      </p:pic>
    </p:spTree>
    <p:extLst>
      <p:ext uri="{BB962C8B-B14F-4D97-AF65-F5344CB8AC3E}">
        <p14:creationId xmlns:p14="http://schemas.microsoft.com/office/powerpoint/2010/main" val="421409422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75">
                                            <p:bg/>
                                          </p:spTgt>
                                        </p:tgtEl>
                                        <p:attrNameLst>
                                          <p:attrName>style.visibility</p:attrName>
                                        </p:attrNameLst>
                                      </p:cBhvr>
                                      <p:to>
                                        <p:strVal val="visible"/>
                                      </p:to>
                                    </p:set>
                                    <p:anim calcmode="lin" valueType="num">
                                      <p:cBhvr>
                                        <p:cTn id="7" dur="500" fill="hold"/>
                                        <p:tgtEl>
                                          <p:spTgt spid="275">
                                            <p:bg/>
                                          </p:spTgt>
                                        </p:tgtEl>
                                        <p:attrNameLst>
                                          <p:attrName>ppt_x</p:attrName>
                                        </p:attrNameLst>
                                      </p:cBhvr>
                                      <p:tavLst>
                                        <p:tav tm="0">
                                          <p:val>
                                            <p:strVal val="#ppt_x"/>
                                          </p:val>
                                        </p:tav>
                                        <p:tav tm="100000">
                                          <p:val>
                                            <p:strVal val="#ppt_x"/>
                                          </p:val>
                                        </p:tav>
                                      </p:tavLst>
                                    </p:anim>
                                    <p:anim calcmode="lin" valueType="num">
                                      <p:cBhvr>
                                        <p:cTn id="8" dur="500" fill="hold"/>
                                        <p:tgtEl>
                                          <p:spTgt spid="2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75">
                                            <p:txEl>
                                              <p:pRg st="0" end="0"/>
                                            </p:txEl>
                                          </p:spTgt>
                                        </p:tgtEl>
                                        <p:attrNameLst>
                                          <p:attrName>style.visibility</p:attrName>
                                        </p:attrNameLst>
                                      </p:cBhvr>
                                      <p:to>
                                        <p:strVal val="visible"/>
                                      </p:to>
                                    </p:set>
                                    <p:anim calcmode="lin" valueType="num">
                                      <p:cBhvr>
                                        <p:cTn id="11" dur="500" fill="hold"/>
                                        <p:tgtEl>
                                          <p:spTgt spid="27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p:tmAbs val="0"/>
                                  </p:iterate>
                                  <p:childTnLst>
                                    <p:set>
                                      <p:cBhvr>
                                        <p:cTn id="15" fill="hold"/>
                                        <p:tgtEl>
                                          <p:spTgt spid="275">
                                            <p:txEl>
                                              <p:pRg st="1" end="1"/>
                                            </p:txEl>
                                          </p:spTgt>
                                        </p:tgtEl>
                                        <p:attrNameLst>
                                          <p:attrName>style.visibility</p:attrName>
                                        </p:attrNameLst>
                                      </p:cBhvr>
                                      <p:to>
                                        <p:strVal val="visible"/>
                                      </p:to>
                                    </p:set>
                                    <p:anim calcmode="lin" valueType="num">
                                      <p:cBhvr>
                                        <p:cTn id="16" dur="500" fill="hold"/>
                                        <p:tgtEl>
                                          <p:spTgt spid="275">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iterate>
                                    <p:tmAbs val="0"/>
                                  </p:iterate>
                                  <p:childTnLst>
                                    <p:set>
                                      <p:cBhvr>
                                        <p:cTn id="20" fill="hold"/>
                                        <p:tgtEl>
                                          <p:spTgt spid="275">
                                            <p:txEl>
                                              <p:pRg st="2" end="2"/>
                                            </p:txEl>
                                          </p:spTgt>
                                        </p:tgtEl>
                                        <p:attrNameLst>
                                          <p:attrName>style.visibility</p:attrName>
                                        </p:attrNameLst>
                                      </p:cBhvr>
                                      <p:to>
                                        <p:strVal val="visible"/>
                                      </p:to>
                                    </p:set>
                                    <p:anim calcmode="lin" valueType="num">
                                      <p:cBhvr>
                                        <p:cTn id="21" dur="500" fill="hold"/>
                                        <p:tgtEl>
                                          <p:spTgt spid="27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7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iterate>
                                    <p:tmAbs val="0"/>
                                  </p:iterate>
                                  <p:childTnLst>
                                    <p:set>
                                      <p:cBhvr>
                                        <p:cTn id="25" fill="hold"/>
                                        <p:tgtEl>
                                          <p:spTgt spid="275">
                                            <p:txEl>
                                              <p:pRg st="3" end="3"/>
                                            </p:txEl>
                                          </p:spTgt>
                                        </p:tgtEl>
                                        <p:attrNameLst>
                                          <p:attrName>style.visibility</p:attrName>
                                        </p:attrNameLst>
                                      </p:cBhvr>
                                      <p:to>
                                        <p:strVal val="visible"/>
                                      </p:to>
                                    </p:set>
                                    <p:anim calcmode="lin" valueType="num">
                                      <p:cBhvr>
                                        <p:cTn id="26" dur="500" fill="hold"/>
                                        <p:tgtEl>
                                          <p:spTgt spid="27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build="p"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Picture 5" descr="Picture 5"/>
          <p:cNvPicPr>
            <a:picLocks noChangeAspect="1"/>
          </p:cNvPicPr>
          <p:nvPr/>
        </p:nvPicPr>
        <p:blipFill>
          <a:blip r:embed="rId3"/>
          <a:stretch>
            <a:fillRect/>
          </a:stretch>
        </p:blipFill>
        <p:spPr>
          <a:xfrm>
            <a:off x="3011384" y="2786371"/>
            <a:ext cx="6169232" cy="12852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9"/>
                                        </p:tgtEl>
                                        <p:attrNameLst>
                                          <p:attrName>style.visibility</p:attrName>
                                        </p:attrNameLst>
                                      </p:cBhvr>
                                      <p:to>
                                        <p:strVal val="visible"/>
                                      </p:to>
                                    </p:set>
                                    <p:anim calcmode="lin" valueType="num">
                                      <p:cBhvr>
                                        <p:cTn id="7" dur="1000" fill="hold"/>
                                        <p:tgtEl>
                                          <p:spTgt spid="279"/>
                                        </p:tgtEl>
                                        <p:attrNameLst>
                                          <p:attrName>ppt_x</p:attrName>
                                        </p:attrNameLst>
                                      </p:cBhvr>
                                      <p:tavLst>
                                        <p:tav tm="0">
                                          <p:val>
                                            <p:strVal val="#ppt_x"/>
                                          </p:val>
                                        </p:tav>
                                        <p:tav tm="100000">
                                          <p:val>
                                            <p:strVal val="#ppt_x"/>
                                          </p:val>
                                        </p:tav>
                                      </p:tavLst>
                                    </p:anim>
                                    <p:anim calcmode="lin" valueType="num">
                                      <p:cBhvr>
                                        <p:cTn id="8" dur="1000" fill="hold"/>
                                        <p:tgtEl>
                                          <p:spTgt spid="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2" name="Title 1"/>
          <p:cNvSpPr txBox="1">
            <a:spLocks noGrp="1"/>
          </p:cNvSpPr>
          <p:nvPr>
            <p:ph type="title"/>
          </p:nvPr>
        </p:nvSpPr>
        <p:spPr>
          <a:xfrm>
            <a:off x="838200" y="444019"/>
            <a:ext cx="10515600" cy="1325564"/>
          </a:xfrm>
          <a:prstGeom prst="rect">
            <a:avLst/>
          </a:prstGeom>
        </p:spPr>
        <p:txBody>
          <a:bodyPr/>
          <a:lstStyle/>
          <a:p>
            <a:pPr algn="ctr">
              <a:defRPr sz="4800" b="1">
                <a:solidFill>
                  <a:srgbClr val="FFFFFF"/>
                </a:solidFill>
              </a:defRPr>
            </a:pPr>
            <a:r>
              <a:rPr lang="pt-BR" dirty="0"/>
              <a:t>BODY</a:t>
            </a:r>
            <a:r>
              <a:rPr dirty="0"/>
              <a:t> RETENTION</a:t>
            </a:r>
            <a:r>
              <a:rPr sz="3200" dirty="0"/>
              <a:t> X </a:t>
            </a:r>
            <a:r>
              <a:rPr lang="pt-BR" dirty="0"/>
              <a:t>HEART</a:t>
            </a:r>
            <a:r>
              <a:rPr dirty="0"/>
              <a:t> RETENTION</a:t>
            </a:r>
          </a:p>
        </p:txBody>
      </p:sp>
      <p:sp>
        <p:nvSpPr>
          <p:cNvPr id="133" name="Content Placeholder 2"/>
          <p:cNvSpPr txBox="1">
            <a:spLocks noGrp="1"/>
          </p:cNvSpPr>
          <p:nvPr>
            <p:ph type="body" sz="quarter" idx="1"/>
          </p:nvPr>
        </p:nvSpPr>
        <p:spPr>
          <a:xfrm>
            <a:off x="838200" y="1765638"/>
            <a:ext cx="10515600" cy="496238"/>
          </a:xfrm>
          <a:prstGeom prst="rect">
            <a:avLst/>
          </a:prstGeom>
        </p:spPr>
        <p:txBody>
          <a:bodyPr/>
          <a:lstStyle>
            <a:lvl1pPr marL="217170" indent="-217170" algn="ctr" defTabSz="868680">
              <a:spcBef>
                <a:spcPts val="900"/>
              </a:spcBef>
              <a:defRPr sz="2660">
                <a:solidFill>
                  <a:srgbClr val="FFFFFF"/>
                </a:solidFill>
              </a:defRPr>
            </a:lvl1pPr>
          </a:lstStyle>
          <a:p>
            <a:r>
              <a:t>Foremost concern in Jesus preaching (ex. Matt. 5-7)</a:t>
            </a:r>
          </a:p>
        </p:txBody>
      </p:sp>
      <p:pic>
        <p:nvPicPr>
          <p:cNvPr id="134" name="Picture 5" descr="Picture 5"/>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33">
                                            <p:bg/>
                                          </p:spTgt>
                                        </p:tgtEl>
                                        <p:attrNameLst>
                                          <p:attrName>style.visibility</p:attrName>
                                        </p:attrNameLst>
                                      </p:cBhvr>
                                      <p:to>
                                        <p:strVal val="visible"/>
                                      </p:to>
                                    </p:set>
                                    <p:anim calcmode="lin" valueType="num">
                                      <p:cBhvr>
                                        <p:cTn id="7" dur="500" fill="hold"/>
                                        <p:tgtEl>
                                          <p:spTgt spid="133">
                                            <p:bg/>
                                          </p:spTgt>
                                        </p:tgtEl>
                                        <p:attrNameLst>
                                          <p:attrName>ppt_x</p:attrName>
                                        </p:attrNameLst>
                                      </p:cBhvr>
                                      <p:tavLst>
                                        <p:tav tm="0">
                                          <p:val>
                                            <p:strVal val="#ppt_x"/>
                                          </p:val>
                                        </p:tav>
                                        <p:tav tm="100000">
                                          <p:val>
                                            <p:strVal val="#ppt_x"/>
                                          </p:val>
                                        </p:tav>
                                      </p:tavLst>
                                    </p:anim>
                                    <p:anim calcmode="lin" valueType="num">
                                      <p:cBhvr>
                                        <p:cTn id="8" dur="500" fill="hold"/>
                                        <p:tgtEl>
                                          <p:spTgt spid="13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33">
                                            <p:txEl>
                                              <p:pRg st="0" end="0"/>
                                            </p:txEl>
                                          </p:spTgt>
                                        </p:tgtEl>
                                        <p:attrNameLst>
                                          <p:attrName>style.visibility</p:attrName>
                                        </p:attrNameLst>
                                      </p:cBhvr>
                                      <p:to>
                                        <p:strVal val="visible"/>
                                      </p:to>
                                    </p:set>
                                    <p:anim calcmode="lin" valueType="num">
                                      <p:cBhvr>
                                        <p:cTn id="11"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7" name="Title 1"/>
          <p:cNvSpPr txBox="1">
            <a:spLocks noGrp="1"/>
          </p:cNvSpPr>
          <p:nvPr>
            <p:ph type="title"/>
          </p:nvPr>
        </p:nvSpPr>
        <p:spPr>
          <a:xfrm>
            <a:off x="838200" y="768887"/>
            <a:ext cx="4838206" cy="1779967"/>
          </a:xfrm>
          <a:prstGeom prst="rect">
            <a:avLst/>
          </a:prstGeom>
        </p:spPr>
        <p:txBody>
          <a:bodyPr/>
          <a:lstStyle/>
          <a:p>
            <a:pPr>
              <a:defRPr sz="4800" b="1">
                <a:solidFill>
                  <a:srgbClr val="FFFFFF"/>
                </a:solidFill>
              </a:defRPr>
            </a:pPr>
            <a:r>
              <a:t>HOW TO INHERIT ETERNAL LIFE </a:t>
            </a:r>
            <a:br/>
            <a:r>
              <a:rPr sz="1400" b="0"/>
              <a:t>(Luke 10:25-27; Mark 12:29-31; Matt. 22:37-39; Deut. 10:12)</a:t>
            </a:r>
          </a:p>
        </p:txBody>
      </p:sp>
      <p:sp>
        <p:nvSpPr>
          <p:cNvPr id="138" name="Content Placeholder 2"/>
          <p:cNvSpPr txBox="1">
            <a:spLocks noGrp="1"/>
          </p:cNvSpPr>
          <p:nvPr>
            <p:ph type="body" sz="quarter" idx="1"/>
          </p:nvPr>
        </p:nvSpPr>
        <p:spPr>
          <a:xfrm>
            <a:off x="838200" y="3037204"/>
            <a:ext cx="4968834" cy="2384414"/>
          </a:xfrm>
          <a:prstGeom prst="rect">
            <a:avLst/>
          </a:prstGeom>
        </p:spPr>
        <p:txBody>
          <a:bodyPr/>
          <a:lstStyle/>
          <a:p>
            <a:pPr>
              <a:defRPr>
                <a:solidFill>
                  <a:srgbClr val="FFFFFF"/>
                </a:solidFill>
              </a:defRPr>
            </a:pPr>
            <a:r>
              <a:t>“Staying in the church” was not Jesus’ answer</a:t>
            </a:r>
          </a:p>
          <a:p>
            <a:pPr>
              <a:defRPr>
                <a:solidFill>
                  <a:srgbClr val="FFFFFF"/>
                </a:solidFill>
              </a:defRPr>
            </a:pPr>
            <a:r>
              <a:t>To </a:t>
            </a:r>
            <a:r>
              <a:rPr b="1"/>
              <a:t>love God</a:t>
            </a:r>
            <a:r>
              <a:t> with all possible capabilities (and neighbor) was His answer</a:t>
            </a:r>
          </a:p>
        </p:txBody>
      </p:sp>
      <p:pic>
        <p:nvPicPr>
          <p:cNvPr id="139" name="Picture 6" descr="Picture 6"/>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38">
                                            <p:bg/>
                                          </p:spTgt>
                                        </p:tgtEl>
                                        <p:attrNameLst>
                                          <p:attrName>style.visibility</p:attrName>
                                        </p:attrNameLst>
                                      </p:cBhvr>
                                      <p:to>
                                        <p:strVal val="visible"/>
                                      </p:to>
                                    </p:set>
                                    <p:anim calcmode="lin" valueType="num">
                                      <p:cBhvr>
                                        <p:cTn id="7" dur="500" fill="hold"/>
                                        <p:tgtEl>
                                          <p:spTgt spid="138">
                                            <p:bg/>
                                          </p:spTgt>
                                        </p:tgtEl>
                                        <p:attrNameLst>
                                          <p:attrName>ppt_x</p:attrName>
                                        </p:attrNameLst>
                                      </p:cBhvr>
                                      <p:tavLst>
                                        <p:tav tm="0">
                                          <p:val>
                                            <p:strVal val="#ppt_x"/>
                                          </p:val>
                                        </p:tav>
                                        <p:tav tm="100000">
                                          <p:val>
                                            <p:strVal val="#ppt_x"/>
                                          </p:val>
                                        </p:tav>
                                      </p:tavLst>
                                    </p:anim>
                                    <p:anim calcmode="lin" valueType="num">
                                      <p:cBhvr>
                                        <p:cTn id="8" dur="500" fill="hold"/>
                                        <p:tgtEl>
                                          <p:spTgt spid="13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38">
                                            <p:txEl>
                                              <p:pRg st="0" end="0"/>
                                            </p:txEl>
                                          </p:spTgt>
                                        </p:tgtEl>
                                        <p:attrNameLst>
                                          <p:attrName>style.visibility</p:attrName>
                                        </p:attrNameLst>
                                      </p:cBhvr>
                                      <p:to>
                                        <p:strVal val="visible"/>
                                      </p:to>
                                    </p:set>
                                    <p:anim calcmode="lin" valueType="num">
                                      <p:cBhvr>
                                        <p:cTn id="11"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38">
                                            <p:txEl>
                                              <p:pRg st="1" end="1"/>
                                            </p:txEl>
                                          </p:spTgt>
                                        </p:tgtEl>
                                        <p:attrNameLst>
                                          <p:attrName>style.visibility</p:attrName>
                                        </p:attrNameLst>
                                      </p:cBhvr>
                                      <p:to>
                                        <p:strVal val="visible"/>
                                      </p:to>
                                    </p:set>
                                    <p:anim calcmode="lin" valueType="num">
                                      <p:cBhvr>
                                        <p:cTn id="17"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42" name="Title 1"/>
          <p:cNvSpPr txBox="1">
            <a:spLocks noGrp="1"/>
          </p:cNvSpPr>
          <p:nvPr>
            <p:ph type="title"/>
          </p:nvPr>
        </p:nvSpPr>
        <p:spPr>
          <a:xfrm>
            <a:off x="838200" y="472002"/>
            <a:ext cx="4398818" cy="2639334"/>
          </a:xfrm>
          <a:prstGeom prst="rect">
            <a:avLst/>
          </a:prstGeom>
        </p:spPr>
        <p:txBody>
          <a:bodyPr/>
          <a:lstStyle>
            <a:lvl1pPr>
              <a:defRPr sz="5400" b="1">
                <a:solidFill>
                  <a:srgbClr val="FFFFFF"/>
                </a:solidFill>
              </a:defRPr>
            </a:lvl1pPr>
          </a:lstStyle>
          <a:p>
            <a:r>
              <a:t>WHEN MEMBERS LOVE GOD</a:t>
            </a:r>
          </a:p>
        </p:txBody>
      </p:sp>
      <p:sp>
        <p:nvSpPr>
          <p:cNvPr id="143" name="Content Placeholder 2"/>
          <p:cNvSpPr txBox="1">
            <a:spLocks noGrp="1"/>
          </p:cNvSpPr>
          <p:nvPr>
            <p:ph type="body" sz="quarter" idx="1"/>
          </p:nvPr>
        </p:nvSpPr>
        <p:spPr>
          <a:xfrm>
            <a:off x="838199" y="3208864"/>
            <a:ext cx="4719454" cy="2384414"/>
          </a:xfrm>
          <a:prstGeom prst="rect">
            <a:avLst/>
          </a:prstGeom>
        </p:spPr>
        <p:txBody>
          <a:bodyPr/>
          <a:lstStyle/>
          <a:p>
            <a:pPr>
              <a:defRPr>
                <a:solidFill>
                  <a:srgbClr val="FFFFFF"/>
                </a:solidFill>
              </a:defRPr>
            </a:pPr>
            <a:r>
              <a:t>They will have eternal life</a:t>
            </a:r>
          </a:p>
          <a:p>
            <a:pPr>
              <a:defRPr>
                <a:solidFill>
                  <a:srgbClr val="FFFFFF"/>
                </a:solidFill>
              </a:defRPr>
            </a:pPr>
            <a:r>
              <a:t>All things work together for their good (Rom. 8:28)</a:t>
            </a:r>
          </a:p>
          <a:p>
            <a:pPr>
              <a:defRPr>
                <a:solidFill>
                  <a:srgbClr val="FFFFFF"/>
                </a:solidFill>
              </a:defRPr>
            </a:pPr>
            <a:r>
              <a:t>Church retention will be the consequence</a:t>
            </a:r>
          </a:p>
        </p:txBody>
      </p:sp>
      <p:pic>
        <p:nvPicPr>
          <p:cNvPr id="144"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anim calcmode="lin" valueType="num">
                                      <p:cBhvr>
                                        <p:cTn id="7" dur="500" fill="hold"/>
                                        <p:tgtEl>
                                          <p:spTgt spid="143">
                                            <p:bg/>
                                          </p:spTgt>
                                        </p:tgtEl>
                                        <p:attrNameLst>
                                          <p:attrName>ppt_x</p:attrName>
                                        </p:attrNameLst>
                                      </p:cBhvr>
                                      <p:tavLst>
                                        <p:tav tm="0">
                                          <p:val>
                                            <p:strVal val="#ppt_x"/>
                                          </p:val>
                                        </p:tav>
                                        <p:tav tm="100000">
                                          <p:val>
                                            <p:strVal val="#ppt_x"/>
                                          </p:val>
                                        </p:tav>
                                      </p:tavLst>
                                    </p:anim>
                                    <p:anim calcmode="lin" valueType="num">
                                      <p:cBhvr>
                                        <p:cTn id="8" dur="500" fill="hold"/>
                                        <p:tgtEl>
                                          <p:spTgt spid="1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43">
                                            <p:txEl>
                                              <p:pRg st="0" end="0"/>
                                            </p:txEl>
                                          </p:spTgt>
                                        </p:tgtEl>
                                        <p:attrNameLst>
                                          <p:attrName>style.visibility</p:attrName>
                                        </p:attrNameLst>
                                      </p:cBhvr>
                                      <p:to>
                                        <p:strVal val="visible"/>
                                      </p:to>
                                    </p:set>
                                    <p:anim calcmode="lin" valueType="num">
                                      <p:cBhvr>
                                        <p:cTn id="11" dur="500" fill="hold"/>
                                        <p:tgtEl>
                                          <p:spTgt spid="14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43">
                                            <p:txEl>
                                              <p:pRg st="1" end="1"/>
                                            </p:txEl>
                                          </p:spTgt>
                                        </p:tgtEl>
                                        <p:attrNameLst>
                                          <p:attrName>style.visibility</p:attrName>
                                        </p:attrNameLst>
                                      </p:cBhvr>
                                      <p:to>
                                        <p:strVal val="visible"/>
                                      </p:to>
                                    </p:set>
                                    <p:anim calcmode="lin" valueType="num">
                                      <p:cBhvr>
                                        <p:cTn id="17"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43">
                                            <p:txEl>
                                              <p:pRg st="2" end="2"/>
                                            </p:txEl>
                                          </p:spTgt>
                                        </p:tgtEl>
                                        <p:attrNameLst>
                                          <p:attrName>style.visibility</p:attrName>
                                        </p:attrNameLst>
                                      </p:cBhvr>
                                      <p:to>
                                        <p:strVal val="visible"/>
                                      </p:to>
                                    </p:set>
                                    <p:anim calcmode="lin" valueType="num">
                                      <p:cBhvr>
                                        <p:cTn id="23" dur="500" fill="hold"/>
                                        <p:tgtEl>
                                          <p:spTgt spid="14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47" name="Title 1"/>
          <p:cNvSpPr txBox="1">
            <a:spLocks noGrp="1"/>
          </p:cNvSpPr>
          <p:nvPr>
            <p:ph type="title"/>
          </p:nvPr>
        </p:nvSpPr>
        <p:spPr>
          <a:xfrm>
            <a:off x="6170219" y="778369"/>
            <a:ext cx="4327567" cy="1325563"/>
          </a:xfrm>
          <a:prstGeom prst="rect">
            <a:avLst/>
          </a:prstGeom>
        </p:spPr>
        <p:txBody>
          <a:bodyPr/>
          <a:lstStyle>
            <a:lvl1pPr>
              <a:defRPr sz="5400" b="1">
                <a:solidFill>
                  <a:srgbClr val="FFFFFF"/>
                </a:solidFill>
              </a:defRPr>
            </a:lvl1pPr>
          </a:lstStyle>
          <a:p>
            <a:r>
              <a:t>TO LOVE GOD</a:t>
            </a:r>
          </a:p>
        </p:txBody>
      </p:sp>
      <p:sp>
        <p:nvSpPr>
          <p:cNvPr id="148" name="Content Placeholder 2"/>
          <p:cNvSpPr txBox="1">
            <a:spLocks noGrp="1"/>
          </p:cNvSpPr>
          <p:nvPr>
            <p:ph type="body" sz="quarter" idx="1"/>
          </p:nvPr>
        </p:nvSpPr>
        <p:spPr>
          <a:xfrm>
            <a:off x="6170219" y="2140085"/>
            <a:ext cx="5135089" cy="3168186"/>
          </a:xfrm>
          <a:prstGeom prst="rect">
            <a:avLst/>
          </a:prstGeom>
        </p:spPr>
        <p:txBody>
          <a:bodyPr/>
          <a:lstStyle/>
          <a:p>
            <a:pPr marL="226313" indent="-226313" defTabSz="905255">
              <a:spcBef>
                <a:spcPts val="900"/>
              </a:spcBef>
              <a:defRPr sz="2772">
                <a:solidFill>
                  <a:srgbClr val="FFFFFF"/>
                </a:solidFill>
              </a:defRPr>
            </a:pPr>
            <a:r>
              <a:t>It’s a requirement (Deut. 10:12)</a:t>
            </a:r>
          </a:p>
          <a:p>
            <a:pPr marL="226313" indent="-226313" defTabSz="905255">
              <a:spcBef>
                <a:spcPts val="900"/>
              </a:spcBef>
              <a:defRPr sz="2772">
                <a:solidFill>
                  <a:srgbClr val="FFFFFF"/>
                </a:solidFill>
              </a:defRPr>
            </a:pPr>
            <a:r>
              <a:t>Should not be in word/talk, but in deed and truth (1 John 3:18)</a:t>
            </a:r>
          </a:p>
          <a:p>
            <a:pPr marL="226313" indent="-226313" defTabSz="905255">
              <a:spcBef>
                <a:spcPts val="900"/>
              </a:spcBef>
              <a:defRPr sz="2772">
                <a:solidFill>
                  <a:srgbClr val="FFFFFF"/>
                </a:solidFill>
              </a:defRPr>
            </a:pPr>
            <a:r>
              <a:t>Is revealed by loving the brothers (1 John 4:7-21)</a:t>
            </a:r>
          </a:p>
          <a:p>
            <a:pPr marL="226313" indent="-226313" defTabSz="905255">
              <a:spcBef>
                <a:spcPts val="900"/>
              </a:spcBef>
              <a:defRPr sz="2772">
                <a:solidFill>
                  <a:srgbClr val="FFFFFF"/>
                </a:solidFill>
              </a:defRPr>
            </a:pPr>
            <a:r>
              <a:t>The most important Nurture endeavor</a:t>
            </a:r>
          </a:p>
        </p:txBody>
      </p:sp>
      <p:pic>
        <p:nvPicPr>
          <p:cNvPr id="149" name="Picture 3" descr="Picture 3"/>
          <p:cNvPicPr>
            <a:picLocks noChangeAspect="1"/>
          </p:cNvPicPr>
          <p:nvPr/>
        </p:nvPicPr>
        <p:blipFill>
          <a:blip r:embed="rId3"/>
          <a:stretch>
            <a:fillRect/>
          </a:stretch>
        </p:blipFill>
        <p:spPr>
          <a:xfrm>
            <a:off x="6520044" y="5974546"/>
            <a:ext cx="1739736" cy="362446"/>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anim calcmode="lin" valueType="num">
                                      <p:cBhvr>
                                        <p:cTn id="7" dur="500" fill="hold"/>
                                        <p:tgtEl>
                                          <p:spTgt spid="148">
                                            <p:bg/>
                                          </p:spTgt>
                                        </p:tgtEl>
                                        <p:attrNameLst>
                                          <p:attrName>ppt_x</p:attrName>
                                        </p:attrNameLst>
                                      </p:cBhvr>
                                      <p:tavLst>
                                        <p:tav tm="0">
                                          <p:val>
                                            <p:strVal val="#ppt_x"/>
                                          </p:val>
                                        </p:tav>
                                        <p:tav tm="100000">
                                          <p:val>
                                            <p:strVal val="#ppt_x"/>
                                          </p:val>
                                        </p:tav>
                                      </p:tavLst>
                                    </p:anim>
                                    <p:anim calcmode="lin" valueType="num">
                                      <p:cBhvr>
                                        <p:cTn id="8" dur="500" fill="hold"/>
                                        <p:tgtEl>
                                          <p:spTgt spid="14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48">
                                            <p:txEl>
                                              <p:pRg st="0" end="0"/>
                                            </p:txEl>
                                          </p:spTgt>
                                        </p:tgtEl>
                                        <p:attrNameLst>
                                          <p:attrName>style.visibility</p:attrName>
                                        </p:attrNameLst>
                                      </p:cBhvr>
                                      <p:to>
                                        <p:strVal val="visible"/>
                                      </p:to>
                                    </p:set>
                                    <p:anim calcmode="lin" valueType="num">
                                      <p:cBhvr>
                                        <p:cTn id="11" dur="500" fill="hold"/>
                                        <p:tgtEl>
                                          <p:spTgt spid="14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48">
                                            <p:txEl>
                                              <p:pRg st="1" end="1"/>
                                            </p:txEl>
                                          </p:spTgt>
                                        </p:tgtEl>
                                        <p:attrNameLst>
                                          <p:attrName>style.visibility</p:attrName>
                                        </p:attrNameLst>
                                      </p:cBhvr>
                                      <p:to>
                                        <p:strVal val="visible"/>
                                      </p:to>
                                    </p:set>
                                    <p:anim calcmode="lin" valueType="num">
                                      <p:cBhvr>
                                        <p:cTn id="17" dur="500" fill="hold"/>
                                        <p:tgtEl>
                                          <p:spTgt spid="14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48">
                                            <p:txEl>
                                              <p:pRg st="2" end="2"/>
                                            </p:txEl>
                                          </p:spTgt>
                                        </p:tgtEl>
                                        <p:attrNameLst>
                                          <p:attrName>style.visibility</p:attrName>
                                        </p:attrNameLst>
                                      </p:cBhvr>
                                      <p:to>
                                        <p:strVal val="visible"/>
                                      </p:to>
                                    </p:set>
                                    <p:anim calcmode="lin" valueType="num">
                                      <p:cBhvr>
                                        <p:cTn id="23" dur="500" fill="hold"/>
                                        <p:tgtEl>
                                          <p:spTgt spid="14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48">
                                            <p:txEl>
                                              <p:pRg st="3" end="3"/>
                                            </p:txEl>
                                          </p:spTgt>
                                        </p:tgtEl>
                                        <p:attrNameLst>
                                          <p:attrName>style.visibility</p:attrName>
                                        </p:attrNameLst>
                                      </p:cBhvr>
                                      <p:to>
                                        <p:strVal val="visible"/>
                                      </p:to>
                                    </p:set>
                                    <p:anim calcmode="lin" valueType="num">
                                      <p:cBhvr>
                                        <p:cTn id="29" dur="500" fill="hold"/>
                                        <p:tgtEl>
                                          <p:spTgt spid="14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5" descr="Picture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2" name="Title 1"/>
          <p:cNvSpPr txBox="1">
            <a:spLocks noGrp="1"/>
          </p:cNvSpPr>
          <p:nvPr>
            <p:ph type="title"/>
          </p:nvPr>
        </p:nvSpPr>
        <p:spPr>
          <a:xfrm>
            <a:off x="838200" y="1683286"/>
            <a:ext cx="4363192" cy="1325563"/>
          </a:xfrm>
          <a:prstGeom prst="rect">
            <a:avLst/>
          </a:prstGeom>
        </p:spPr>
        <p:txBody>
          <a:bodyPr/>
          <a:lstStyle/>
          <a:p>
            <a:pPr>
              <a:defRPr sz="5400" b="1">
                <a:solidFill>
                  <a:srgbClr val="FFFFFF"/>
                </a:solidFill>
              </a:defRPr>
            </a:pPr>
            <a:r>
              <a:t>TO LOVE GOD</a:t>
            </a:r>
            <a:br/>
            <a:r>
              <a:rPr sz="2800" b="0"/>
              <a:t>It is related to</a:t>
            </a:r>
          </a:p>
        </p:txBody>
      </p:sp>
      <p:sp>
        <p:nvSpPr>
          <p:cNvPr id="153" name="Content Placeholder 2"/>
          <p:cNvSpPr txBox="1">
            <a:spLocks noGrp="1"/>
          </p:cNvSpPr>
          <p:nvPr>
            <p:ph type="body" sz="quarter" idx="1"/>
          </p:nvPr>
        </p:nvSpPr>
        <p:spPr>
          <a:xfrm>
            <a:off x="838200" y="3458245"/>
            <a:ext cx="4707577" cy="1351261"/>
          </a:xfrm>
          <a:prstGeom prst="rect">
            <a:avLst/>
          </a:prstGeom>
        </p:spPr>
        <p:txBody>
          <a:bodyPr/>
          <a:lstStyle/>
          <a:p>
            <a:pPr>
              <a:defRPr>
                <a:solidFill>
                  <a:srgbClr val="FFFFFF"/>
                </a:solidFill>
              </a:defRPr>
            </a:pPr>
            <a:r>
              <a:t>Keeping His Commandments </a:t>
            </a:r>
            <a:r>
              <a:rPr sz="2000"/>
              <a:t>(John 14:15, 21: 15:10; 1 John 2:4-6; 5:3)</a:t>
            </a:r>
            <a:endParaRPr sz="2400"/>
          </a:p>
          <a:p>
            <a:pPr>
              <a:defRPr>
                <a:solidFill>
                  <a:srgbClr val="FFFFFF"/>
                </a:solidFill>
              </a:defRPr>
            </a:pPr>
            <a:r>
              <a:t>Keeping His Word </a:t>
            </a:r>
            <a:r>
              <a:rPr sz="2000"/>
              <a:t>(John 14:23)</a:t>
            </a:r>
          </a:p>
        </p:txBody>
      </p:sp>
      <p:pic>
        <p:nvPicPr>
          <p:cNvPr id="154" name="Picture 3" descr="Picture 3"/>
          <p:cNvPicPr>
            <a:picLocks noChangeAspect="1"/>
          </p:cNvPicPr>
          <p:nvPr/>
        </p:nvPicPr>
        <p:blipFill>
          <a:blip r:embed="rId3"/>
          <a:stretch>
            <a:fillRect/>
          </a:stretch>
        </p:blipFill>
        <p:spPr>
          <a:xfrm>
            <a:off x="1050965" y="6007203"/>
            <a:ext cx="1739736" cy="362446"/>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anim calcmode="lin" valueType="num">
                                      <p:cBhvr>
                                        <p:cTn id="7" dur="500" fill="hold"/>
                                        <p:tgtEl>
                                          <p:spTgt spid="153">
                                            <p:bg/>
                                          </p:spTgt>
                                        </p:tgtEl>
                                        <p:attrNameLst>
                                          <p:attrName>ppt_x</p:attrName>
                                        </p:attrNameLst>
                                      </p:cBhvr>
                                      <p:tavLst>
                                        <p:tav tm="0">
                                          <p:val>
                                            <p:strVal val="#ppt_x"/>
                                          </p:val>
                                        </p:tav>
                                        <p:tav tm="100000">
                                          <p:val>
                                            <p:strVal val="#ppt_x"/>
                                          </p:val>
                                        </p:tav>
                                      </p:tavLst>
                                    </p:anim>
                                    <p:anim calcmode="lin" valueType="num">
                                      <p:cBhvr>
                                        <p:cTn id="8" dur="500" fill="hold"/>
                                        <p:tgtEl>
                                          <p:spTgt spid="15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53">
                                            <p:txEl>
                                              <p:pRg st="0" end="0"/>
                                            </p:txEl>
                                          </p:spTgt>
                                        </p:tgtEl>
                                        <p:attrNameLst>
                                          <p:attrName>style.visibility</p:attrName>
                                        </p:attrNameLst>
                                      </p:cBhvr>
                                      <p:to>
                                        <p:strVal val="visible"/>
                                      </p:to>
                                    </p:set>
                                    <p:anim calcmode="lin" valueType="num">
                                      <p:cBhvr>
                                        <p:cTn id="11" dur="500" fill="hold"/>
                                        <p:tgtEl>
                                          <p:spTgt spid="15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53">
                                            <p:txEl>
                                              <p:pRg st="1" end="1"/>
                                            </p:txEl>
                                          </p:spTgt>
                                        </p:tgtEl>
                                        <p:attrNameLst>
                                          <p:attrName>style.visibility</p:attrName>
                                        </p:attrNameLst>
                                      </p:cBhvr>
                                      <p:to>
                                        <p:strVal val="visible"/>
                                      </p:to>
                                    </p:set>
                                    <p:anim calcmode="lin" valueType="num">
                                      <p:cBhvr>
                                        <p:cTn id="17" dur="500" fill="hold"/>
                                        <p:tgtEl>
                                          <p:spTgt spid="15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4669</TotalTime>
  <Words>1363</Words>
  <Application>Microsoft Macintosh PowerPoint</Application>
  <PresentationFormat>Widescreen</PresentationFormat>
  <Paragraphs>126</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A RELIABLE EVASION PREDICTOR Would help leaders to</vt:lpstr>
      <vt:lpstr>WRONG QUESTION</vt:lpstr>
      <vt:lpstr>BETTER QUESTION</vt:lpstr>
      <vt:lpstr>BODY RETENTION X HEART RETENTION</vt:lpstr>
      <vt:lpstr>HOW TO INHERIT ETERNAL LIFE  (Luke 10:25-27; Mark 12:29-31; Matt. 22:37-39; Deut. 10:12)</vt:lpstr>
      <vt:lpstr>WHEN MEMBERS LOVE GOD</vt:lpstr>
      <vt:lpstr>TO LOVE GOD</vt:lpstr>
      <vt:lpstr>TO LOVE GOD It is related to</vt:lpstr>
      <vt:lpstr>A SURPRISING WAY TO DEVELOP THAT AFFECTION</vt:lpstr>
      <vt:lpstr>POSSESSIONS X AFFECTIONS  Possessions are carriers of Affections (Matt. 6:19-21)</vt:lpstr>
      <vt:lpstr>FINANCIAL  SPIRITUAL GIVING</vt:lpstr>
      <vt:lpstr>IT DRAWS THE AFFECTIONS</vt:lpstr>
      <vt:lpstr>TO AVOID A SPIRITUAL DANGER</vt:lpstr>
      <vt:lpstr>ONLY TWO OPTIONS</vt:lpstr>
      <vt:lpstr>GROWING AFFECTIONS TOWARD GOD</vt:lpstr>
      <vt:lpstr>JESUS’S HEART RETENTION PROGRAM</vt:lpstr>
      <vt:lpstr>FINANCIAL SPIRITUAL GIVING</vt:lpstr>
      <vt:lpstr>PRACTICES POSITIVELY CORRELATED TO TITHING (MCIVER, 2015)</vt:lpstr>
      <vt:lpstr>ARE THEY RELATED TO SPIRITUAL GIVING BY CHANCE?</vt:lpstr>
      <vt:lpstr>WHEN INVESTMENTS  AND HEART ARE ON THE EARTH  (Parable of the Sower - Matt. 13:22)</vt:lpstr>
      <vt:lpstr>WHEN INVESTMENTS  AND HEART ARE ON THE EARTH  (Parable of the Sower - Matt. 13:22)</vt:lpstr>
      <vt:lpstr>LOVE OF THINGS AND THIS WORLD  (1 John 2:15-17)</vt:lpstr>
      <vt:lpstr>LOVE OF THINGS AND THIS WORLD  (1 John 2:15-17)</vt:lpstr>
      <vt:lpstr>LOVE OF MONEY &amp;  DESIRE TO BE RICH  (1 Tim. 6:9-10) </vt:lpstr>
      <vt:lpstr>LOVE OF MONEY &amp;  DESIRE TO BE RICH  (1 Tim. 6:9-10) </vt:lpstr>
      <vt:lpstr>MONEY GETTING X SPIRITUALITY</vt:lpstr>
      <vt:lpstr>MONEY GETTING X SPIRITUALITY</vt:lpstr>
      <vt:lpstr>THE EVIDENCE AND ITS  EXTENDED INFLUENCE</vt:lpstr>
      <vt:lpstr>UNFAITHFULNESS: A GRADUAL DEVELOPMENT</vt:lpstr>
      <vt:lpstr>A SAD RESEARCH All SAD members who left the church from 2015-2017</vt:lpstr>
      <vt:lpstr>JESUS’ HEART RETENTION STRATEGY</vt:lpstr>
      <vt:lpstr>HEART IS UNITED TO THE REDEEMER</vt:lpstr>
      <vt:lpstr>RELATED TO SPIRITUAL PROSPERITY</vt:lpstr>
      <vt:lpstr>THE MOST SPIRITUALLY PROSPEROUS CHURCHES</vt:lpstr>
      <vt:lpstr>CHURCH GROWTH X  FINANCIAL SPIRITUAL GIVING</vt:lpstr>
      <vt:lpstr>FINANCIAL SPIRITUAL GIVING</vt:lpstr>
      <vt:lpstr>NURTURE &amp; RETENTION STRATEGY</vt:lpstr>
      <vt:lpstr>Next presentation  STRATEGIES TO</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Bomfim, Marcos</cp:lastModifiedBy>
  <cp:revision>19</cp:revision>
  <dcterms:modified xsi:type="dcterms:W3CDTF">2020-09-07T19:38:08Z</dcterms:modified>
</cp:coreProperties>
</file>