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2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478" r:id="rId2"/>
    <p:sldId id="499" r:id="rId3"/>
    <p:sldId id="479" r:id="rId4"/>
    <p:sldId id="480" r:id="rId5"/>
    <p:sldId id="482" r:id="rId6"/>
    <p:sldId id="481" r:id="rId7"/>
    <p:sldId id="483" r:id="rId8"/>
    <p:sldId id="484" r:id="rId9"/>
    <p:sldId id="485" r:id="rId10"/>
    <p:sldId id="487" r:id="rId11"/>
    <p:sldId id="486" r:id="rId12"/>
    <p:sldId id="488" r:id="rId13"/>
    <p:sldId id="489" r:id="rId14"/>
    <p:sldId id="308" r:id="rId15"/>
    <p:sldId id="494" r:id="rId16"/>
    <p:sldId id="493" r:id="rId17"/>
    <p:sldId id="495" r:id="rId18"/>
    <p:sldId id="496" r:id="rId19"/>
    <p:sldId id="497" r:id="rId20"/>
    <p:sldId id="498" r:id="rId21"/>
    <p:sldId id="492" r:id="rId22"/>
    <p:sldId id="466" r:id="rId23"/>
    <p:sldId id="476" r:id="rId24"/>
    <p:sldId id="477" r:id="rId25"/>
    <p:sldId id="490" r:id="rId26"/>
    <p:sldId id="474" r:id="rId27"/>
    <p:sldId id="475" r:id="rId28"/>
    <p:sldId id="467" r:id="rId29"/>
    <p:sldId id="491" r:id="rId30"/>
    <p:sldId id="464" r:id="rId31"/>
    <p:sldId id="451" r:id="rId32"/>
    <p:sldId id="468" r:id="rId33"/>
    <p:sldId id="463" r:id="rId34"/>
    <p:sldId id="259" r:id="rId35"/>
    <p:sldId id="465" r:id="rId36"/>
    <p:sldId id="29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1231"/>
  </p:normalViewPr>
  <p:slideViewPr>
    <p:cSldViewPr snapToGrid="0" snapToObjects="1">
      <p:cViewPr varScale="1">
        <p:scale>
          <a:sx n="89" d="100"/>
          <a:sy n="89" d="100"/>
        </p:scale>
        <p:origin x="1432" y="16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PH"/>
              <a:t>Membership</a:t>
            </a:r>
          </a:p>
        </c:rich>
      </c:tx>
      <c:layout>
        <c:manualLayout>
          <c:xMode val="edge"/>
          <c:yMode val="edge"/>
          <c:x val="0.35625369274096214"/>
          <c:y val="2.8814956172029994E-2"/>
        </c:manualLayout>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8.9254122895214325E-2"/>
          <c:y val="0.10165127427708961"/>
          <c:w val="0.81176849244209448"/>
          <c:h val="0.77207707611256404"/>
        </c:manualLayout>
      </c:layout>
      <c:barChart>
        <c:barDir val="col"/>
        <c:grouping val="clustered"/>
        <c:varyColors val="0"/>
        <c:dLbls>
          <c:showLegendKey val="0"/>
          <c:showVal val="0"/>
          <c:showCatName val="0"/>
          <c:showSerName val="0"/>
          <c:showPercent val="0"/>
          <c:showBubbleSize val="0"/>
        </c:dLbls>
        <c:gapWidth val="150"/>
        <c:axId val="1716402495"/>
        <c:axId val="1856125375"/>
        <c:extLst>
          <c:ext xmlns:c15="http://schemas.microsoft.com/office/drawing/2012/chart" uri="{02D57815-91ED-43cb-92C2-25804820EDAC}">
            <c15:filteredBarSeries>
              <c15:ser>
                <c:idx val="1"/>
                <c:order val="1"/>
                <c:tx>
                  <c:strRef>
                    <c:extLst>
                      <c:ext uri="{02D57815-91ED-43cb-92C2-25804820EDAC}">
                        <c15:formulaRef>
                          <c15:sqref>'PER CAPITA'!$A$61</c15:sqref>
                        </c15:formulaRef>
                      </c:ext>
                    </c:extLst>
                    <c:strCache>
                      <c:ptCount val="1"/>
                      <c:pt idx="0">
                        <c:v>TOTAL OOP/Gross Offerings</c:v>
                      </c:pt>
                    </c:strCache>
                  </c:strRef>
                </c:tx>
                <c:spPr>
                  <a:solidFill>
                    <a:schemeClr val="accent2"/>
                  </a:solidFill>
                  <a:ln>
                    <a:noFill/>
                  </a:ln>
                  <a:effectLst/>
                </c:spPr>
                <c:invertIfNegative val="0"/>
                <c:cat>
                  <c:numRef>
                    <c:extLst>
                      <c:ext uri="{02D57815-91ED-43cb-92C2-25804820EDAC}">
                        <c15:formulaRef>
                          <c15:sqref>'PER CAPITA'!$B$54:$Q$54</c15:sqref>
                        </c15:formulaRef>
                      </c:ext>
                    </c:extLst>
                    <c:numCache>
                      <c:formatCode>General</c:formatCod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numCache>
                  </c:numRef>
                </c:cat>
                <c:val>
                  <c:numRef>
                    <c:extLst>
                      <c:ext uri="{02D57815-91ED-43cb-92C2-25804820EDAC}">
                        <c15:formulaRef>
                          <c15:sqref>'PER CAPITA'!$P$61:$R$61</c15:sqref>
                        </c15:formulaRef>
                      </c:ext>
                    </c:extLst>
                    <c:numCache>
                      <c:formatCode>_(* #,##0.00_);_(* \(#,##0.00\);_(* "-"??_);_(@_)</c:formatCode>
                      <c:ptCount val="3"/>
                      <c:pt idx="0">
                        <c:v>16146408.048969422</c:v>
                      </c:pt>
                      <c:pt idx="1">
                        <c:v>13561542.508429816</c:v>
                      </c:pt>
                      <c:pt idx="2">
                        <c:v>8148471.1940979762</c:v>
                      </c:pt>
                    </c:numCache>
                  </c:numRef>
                </c:val>
                <c:extLst>
                  <c:ext xmlns:c16="http://schemas.microsoft.com/office/drawing/2014/chart" uri="{C3380CC4-5D6E-409C-BE32-E72D297353CC}">
                    <c16:uniqueId val="{00000002-80DB-42E7-BD87-2B52C47A62A3}"/>
                  </c:ext>
                </c:extLst>
              </c15:ser>
            </c15:filteredBarSeries>
          </c:ext>
        </c:extLst>
      </c:barChart>
      <c:lineChart>
        <c:grouping val="standard"/>
        <c:varyColors val="0"/>
        <c:dLbls>
          <c:showLegendKey val="0"/>
          <c:showVal val="0"/>
          <c:showCatName val="0"/>
          <c:showSerName val="0"/>
          <c:showPercent val="0"/>
          <c:showBubbleSize val="0"/>
        </c:dLbls>
        <c:marker val="1"/>
        <c:smooth val="0"/>
        <c:axId val="1716402495"/>
        <c:axId val="1856125375"/>
        <c:extLst>
          <c:ext xmlns:c15="http://schemas.microsoft.com/office/drawing/2012/chart" uri="{02D57815-91ED-43cb-92C2-25804820EDAC}">
            <c15:filteredLineSeries>
              <c15:ser>
                <c:idx val="0"/>
                <c:order val="0"/>
                <c:tx>
                  <c:strRef>
                    <c:extLst>
                      <c:ext uri="{02D57815-91ED-43cb-92C2-25804820EDAC}">
                        <c15:formulaRef>
                          <c15:sqref>'PER CAPITA'!$A$60</c15:sqref>
                        </c15:formulaRef>
                      </c:ext>
                    </c:extLst>
                    <c:strCache>
                      <c:ptCount val="1"/>
                      <c:pt idx="0">
                        <c:v>TOTAL Tithe</c:v>
                      </c:pt>
                    </c:strCache>
                  </c:strRef>
                </c:tx>
                <c:spPr>
                  <a:ln w="22225" cap="rnd">
                    <a:solidFill>
                      <a:schemeClr val="accent1"/>
                    </a:solidFill>
                    <a:round/>
                  </a:ln>
                  <a:effectLst/>
                </c:spPr>
                <c:marker>
                  <c:symbol val="circle"/>
                  <c:size val="6"/>
                  <c:spPr>
                    <a:solidFill>
                      <a:schemeClr val="lt1"/>
                    </a:solidFill>
                    <a:ln w="15875">
                      <a:solidFill>
                        <a:schemeClr val="accent1"/>
                      </a:solidFill>
                      <a:round/>
                    </a:ln>
                    <a:effectLst/>
                  </c:spPr>
                </c:marker>
                <c:cat>
                  <c:strRef>
                    <c:extLst>
                      <c:ext uri="{02D57815-91ED-43cb-92C2-25804820EDAC}">
                        <c15:formulaRef>
                          <c15:sqref>'PER CAPITA'!$P$54:$R$54</c15:sqref>
                        </c15:formulaRef>
                      </c:ext>
                    </c:extLst>
                    <c:strCache>
                      <c:ptCount val="3"/>
                      <c:pt idx="0">
                        <c:v>2019</c:v>
                      </c:pt>
                      <c:pt idx="1">
                        <c:v>2020</c:v>
                      </c:pt>
                      <c:pt idx="2">
                        <c:v>2021-JULY</c:v>
                      </c:pt>
                    </c:strCache>
                  </c:strRef>
                </c:cat>
                <c:val>
                  <c:numRef>
                    <c:extLst>
                      <c:ext uri="{02D57815-91ED-43cb-92C2-25804820EDAC}">
                        <c15:formulaRef>
                          <c15:sqref>'PER CAPITA'!$P$60:$R$60</c15:sqref>
                        </c15:formulaRef>
                      </c:ext>
                    </c:extLst>
                    <c:numCache>
                      <c:formatCode>_(* #,##0.00_);_(* \(#,##0.00\);_(* "-"??_);_(@_)</c:formatCode>
                      <c:ptCount val="3"/>
                      <c:pt idx="0">
                        <c:v>84791525.729235724</c:v>
                      </c:pt>
                      <c:pt idx="1">
                        <c:v>87205377.66057463</c:v>
                      </c:pt>
                      <c:pt idx="2">
                        <c:v>54486350.080685429</c:v>
                      </c:pt>
                    </c:numCache>
                  </c:numRef>
                </c:val>
                <c:smooth val="0"/>
                <c:extLst>
                  <c:ext xmlns:c16="http://schemas.microsoft.com/office/drawing/2014/chart" uri="{C3380CC4-5D6E-409C-BE32-E72D297353CC}">
                    <c16:uniqueId val="{00000001-80DB-42E7-BD87-2B52C47A62A3}"/>
                  </c:ext>
                </c:extLst>
              </c15:ser>
            </c15:filteredLineSeries>
          </c:ext>
        </c:extLst>
      </c:lineChart>
      <c:lineChart>
        <c:grouping val="standard"/>
        <c:varyColors val="0"/>
        <c:ser>
          <c:idx val="2"/>
          <c:order val="2"/>
          <c:tx>
            <c:strRef>
              <c:f>'PER CAPITA'!$A$62</c:f>
              <c:strCache>
                <c:ptCount val="1"/>
                <c:pt idx="0">
                  <c:v>TOTAL Membership</c:v>
                </c:pt>
              </c:strCache>
            </c:strRef>
          </c:tx>
          <c:spPr>
            <a:ln w="22225" cap="rnd">
              <a:solidFill>
                <a:schemeClr val="accent3"/>
              </a:solidFill>
              <a:round/>
            </a:ln>
            <a:effectLst/>
          </c:spPr>
          <c:marker>
            <c:symbol val="circle"/>
            <c:size val="6"/>
            <c:spPr>
              <a:solidFill>
                <a:schemeClr val="lt1"/>
              </a:solidFill>
              <a:ln w="15875">
                <a:solidFill>
                  <a:schemeClr val="accent3"/>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'PER CAPITA'!$P$54:$R$54</c:f>
              <c:strCache>
                <c:ptCount val="3"/>
                <c:pt idx="0">
                  <c:v>2019</c:v>
                </c:pt>
                <c:pt idx="1">
                  <c:v>2020</c:v>
                </c:pt>
                <c:pt idx="2">
                  <c:v>2021-JULY</c:v>
                </c:pt>
              </c:strCache>
            </c:strRef>
          </c:cat>
          <c:val>
            <c:numRef>
              <c:f>'PER CAPITA'!$P$62:$R$62</c:f>
              <c:numCache>
                <c:formatCode>_(* #,##0_);_(* \(#,##0\);_(* "-"??_);_(@_)</c:formatCode>
                <c:ptCount val="3"/>
                <c:pt idx="0">
                  <c:v>1627397</c:v>
                </c:pt>
                <c:pt idx="1">
                  <c:v>1639350</c:v>
                </c:pt>
                <c:pt idx="2">
                  <c:v>1695552</c:v>
                </c:pt>
              </c:numCache>
            </c:numRef>
          </c:val>
          <c:smooth val="0"/>
          <c:extLst>
            <c:ext xmlns:c16="http://schemas.microsoft.com/office/drawing/2014/chart" uri="{C3380CC4-5D6E-409C-BE32-E72D297353CC}">
              <c16:uniqueId val="{00000000-80DB-42E7-BD87-2B52C47A62A3}"/>
            </c:ext>
          </c:extLst>
        </c:ser>
        <c:dLbls>
          <c:showLegendKey val="0"/>
          <c:showVal val="0"/>
          <c:showCatName val="0"/>
          <c:showSerName val="0"/>
          <c:showPercent val="0"/>
          <c:showBubbleSize val="0"/>
        </c:dLbls>
        <c:marker val="1"/>
        <c:smooth val="0"/>
        <c:axId val="793675072"/>
        <c:axId val="793672336"/>
      </c:lineChart>
      <c:catAx>
        <c:axId val="1716402495"/>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1856125375"/>
        <c:crosses val="autoZero"/>
        <c:auto val="1"/>
        <c:lblAlgn val="ctr"/>
        <c:lblOffset val="100"/>
        <c:noMultiLvlLbl val="0"/>
      </c:catAx>
      <c:valAx>
        <c:axId val="1856125375"/>
        <c:scaling>
          <c:orientation val="minMax"/>
        </c:scaling>
        <c:delete val="0"/>
        <c:axPos val="l"/>
        <c:majorGridlines>
          <c:spPr>
            <a:ln w="9525" cap="flat" cmpd="sng" algn="ctr">
              <a:solidFill>
                <a:schemeClr val="dk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716402495"/>
        <c:crosses val="autoZero"/>
        <c:crossBetween val="between"/>
        <c:dispUnits>
          <c:builtInUnit val="millions"/>
        </c:dispUnits>
      </c:valAx>
      <c:valAx>
        <c:axId val="793672336"/>
        <c:scaling>
          <c:orientation val="minMax"/>
        </c:scaling>
        <c:delete val="0"/>
        <c:axPos val="r"/>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793675072"/>
        <c:crosses val="max"/>
        <c:crossBetween val="between"/>
      </c:valAx>
      <c:catAx>
        <c:axId val="793675072"/>
        <c:scaling>
          <c:orientation val="minMax"/>
        </c:scaling>
        <c:delete val="1"/>
        <c:axPos val="b"/>
        <c:numFmt formatCode="General" sourceLinked="1"/>
        <c:majorTickMark val="out"/>
        <c:minorTickMark val="none"/>
        <c:tickLblPos val="nextTo"/>
        <c:crossAx val="793672336"/>
        <c:crosses val="autoZero"/>
        <c:auto val="1"/>
        <c:lblAlgn val="ctr"/>
        <c:lblOffset val="100"/>
        <c:noMultiLvlLbl val="0"/>
      </c:cat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bg1"/>
                </a:solidFill>
                <a:latin typeface="+mn-lt"/>
                <a:ea typeface="+mn-ea"/>
                <a:cs typeface="+mn-cs"/>
              </a:defRPr>
            </a:pPr>
            <a:r>
              <a:rPr lang="en-PH"/>
              <a:t>TOTAL TITHES</a:t>
            </a:r>
          </a:p>
        </c:rich>
      </c:tx>
      <c:layout>
        <c:manualLayout>
          <c:xMode val="edge"/>
          <c:yMode val="edge"/>
          <c:x val="0.35625369274096214"/>
          <c:y val="2.8814956172029994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799797363377611"/>
          <c:y val="0.15881266256925464"/>
          <c:w val="0.72696289288927218"/>
          <c:h val="0.71928667890898068"/>
        </c:manualLayout>
      </c:layout>
      <c:barChart>
        <c:barDir val="col"/>
        <c:grouping val="clustered"/>
        <c:varyColors val="0"/>
        <c:ser>
          <c:idx val="0"/>
          <c:order val="0"/>
          <c:tx>
            <c:strRef>
              <c:f>'PER CAPITA'!$A$60</c:f>
              <c:strCache>
                <c:ptCount val="1"/>
                <c:pt idx="0">
                  <c:v>TOTAL Tithe</c:v>
                </c:pt>
              </c:strCache>
            </c:strRef>
          </c:tx>
          <c:spPr>
            <a:gradFill flip="none" rotWithShape="1">
              <a:gsLst>
                <a:gs pos="0">
                  <a:srgbClr val="E6A02E">
                    <a:lumMod val="50000"/>
                    <a:shade val="30000"/>
                    <a:satMod val="115000"/>
                  </a:srgbClr>
                </a:gs>
                <a:gs pos="50000">
                  <a:srgbClr val="E6A02E">
                    <a:lumMod val="50000"/>
                    <a:shade val="67500"/>
                    <a:satMod val="115000"/>
                  </a:srgbClr>
                </a:gs>
                <a:gs pos="100000">
                  <a:srgbClr val="E6A02E">
                    <a:lumMod val="50000"/>
                    <a:shade val="100000"/>
                    <a:satMod val="115000"/>
                  </a:srgbClr>
                </a:gs>
              </a:gsLst>
              <a:lin ang="8100000" scaled="1"/>
              <a:tileRect/>
            </a:gra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 CAPITA'!$P$54:$R$54</c:f>
              <c:strCache>
                <c:ptCount val="3"/>
                <c:pt idx="0">
                  <c:v>2019</c:v>
                </c:pt>
                <c:pt idx="1">
                  <c:v>2020</c:v>
                </c:pt>
                <c:pt idx="2">
                  <c:v>2021-Aug</c:v>
                </c:pt>
              </c:strCache>
            </c:strRef>
          </c:cat>
          <c:val>
            <c:numRef>
              <c:f>'PER CAPITA'!$P$60:$R$60</c:f>
              <c:numCache>
                <c:formatCode>_(* #,##0.00_);_(* \(#,##0.00\);_(* "-"??_);_(@_)</c:formatCode>
                <c:ptCount val="3"/>
                <c:pt idx="0">
                  <c:v>84791525.729235724</c:v>
                </c:pt>
                <c:pt idx="1">
                  <c:v>87205377.66057463</c:v>
                </c:pt>
                <c:pt idx="2">
                  <c:v>54486350.080685429</c:v>
                </c:pt>
              </c:numCache>
            </c:numRef>
          </c:val>
          <c:extLst>
            <c:ext xmlns:c16="http://schemas.microsoft.com/office/drawing/2014/chart" uri="{C3380CC4-5D6E-409C-BE32-E72D297353CC}">
              <c16:uniqueId val="{00000000-2B25-43B6-B12B-D5D96B96D803}"/>
            </c:ext>
          </c:extLst>
        </c:ser>
        <c:dLbls>
          <c:showLegendKey val="0"/>
          <c:showVal val="0"/>
          <c:showCatName val="0"/>
          <c:showSerName val="0"/>
          <c:showPercent val="0"/>
          <c:showBubbleSize val="0"/>
        </c:dLbls>
        <c:gapWidth val="150"/>
        <c:axId val="1716402495"/>
        <c:axId val="1856125375"/>
        <c:extLst>
          <c:ext xmlns:c15="http://schemas.microsoft.com/office/drawing/2012/chart" uri="{02D57815-91ED-43cb-92C2-25804820EDAC}">
            <c15:filteredBarSeries>
              <c15:ser>
                <c:idx val="1"/>
                <c:order val="1"/>
                <c:tx>
                  <c:strRef>
                    <c:extLst>
                      <c:ext uri="{02D57815-91ED-43cb-92C2-25804820EDAC}">
                        <c15:formulaRef>
                          <c15:sqref>'PER CAPITA'!$A$61</c15:sqref>
                        </c15:formulaRef>
                      </c:ext>
                    </c:extLst>
                    <c:strCache>
                      <c:ptCount val="1"/>
                      <c:pt idx="0">
                        <c:v>TOTAL OOP/Gross Offerings</c:v>
                      </c:pt>
                    </c:strCache>
                  </c:strRef>
                </c:tx>
                <c:spPr>
                  <a:solidFill>
                    <a:schemeClr val="accent2"/>
                  </a:solidFill>
                  <a:ln>
                    <a:noFill/>
                  </a:ln>
                  <a:effectLst/>
                </c:spPr>
                <c:invertIfNegative val="0"/>
                <c:cat>
                  <c:strRef>
                    <c:extLst>
                      <c:ext uri="{02D57815-91ED-43cb-92C2-25804820EDAC}">
                        <c15:formulaRef>
                          <c15:sqref>'PER CAPITA'!$P$54:$R$54</c15:sqref>
                        </c15:formulaRef>
                      </c:ext>
                    </c:extLst>
                    <c:strCache>
                      <c:ptCount val="3"/>
                      <c:pt idx="0">
                        <c:v>2019</c:v>
                      </c:pt>
                      <c:pt idx="1">
                        <c:v>2020</c:v>
                      </c:pt>
                      <c:pt idx="2">
                        <c:v>2021-Aug</c:v>
                      </c:pt>
                    </c:strCache>
                  </c:strRef>
                </c:cat>
                <c:val>
                  <c:numRef>
                    <c:extLst>
                      <c:ext uri="{02D57815-91ED-43cb-92C2-25804820EDAC}">
                        <c15:formulaRef>
                          <c15:sqref>'PER CAPITA'!$P$61:$R$61</c15:sqref>
                        </c15:formulaRef>
                      </c:ext>
                    </c:extLst>
                    <c:numCache>
                      <c:formatCode>_(* #,##0.00_);_(* \(#,##0.00\);_(* "-"??_);_(@_)</c:formatCode>
                      <c:ptCount val="3"/>
                      <c:pt idx="0">
                        <c:v>16146408.048969422</c:v>
                      </c:pt>
                      <c:pt idx="1">
                        <c:v>13561542.508429816</c:v>
                      </c:pt>
                      <c:pt idx="2">
                        <c:v>8148471.1940979762</c:v>
                      </c:pt>
                    </c:numCache>
                  </c:numRef>
                </c:val>
                <c:extLst>
                  <c:ext xmlns:c16="http://schemas.microsoft.com/office/drawing/2014/chart" uri="{C3380CC4-5D6E-409C-BE32-E72D297353CC}">
                    <c16:uniqueId val="{00000001-2B25-43B6-B12B-D5D96B96D803}"/>
                  </c:ext>
                </c:extLst>
              </c15:ser>
            </c15:filteredBarSeries>
          </c:ext>
        </c:extLst>
      </c:barChart>
      <c:lineChart>
        <c:grouping val="standard"/>
        <c:varyColors val="0"/>
        <c:dLbls>
          <c:showLegendKey val="0"/>
          <c:showVal val="0"/>
          <c:showCatName val="0"/>
          <c:showSerName val="0"/>
          <c:showPercent val="0"/>
          <c:showBubbleSize val="0"/>
        </c:dLbls>
        <c:marker val="1"/>
        <c:smooth val="0"/>
        <c:axId val="1716403295"/>
        <c:axId val="1856112479"/>
        <c:extLst>
          <c:ext xmlns:c15="http://schemas.microsoft.com/office/drawing/2012/chart" uri="{02D57815-91ED-43cb-92C2-25804820EDAC}">
            <c15:filteredLineSeries>
              <c15:ser>
                <c:idx val="2"/>
                <c:order val="2"/>
                <c:tx>
                  <c:strRef>
                    <c:extLst>
                      <c:ext uri="{02D57815-91ED-43cb-92C2-25804820EDAC}">
                        <c15:formulaRef>
                          <c15:sqref>'PER CAPITA'!$A$62</c15:sqref>
                        </c15:formulaRef>
                      </c:ext>
                    </c:extLst>
                    <c:strCache>
                      <c:ptCount val="1"/>
                      <c:pt idx="0">
                        <c:v>TOTAL Membership</c:v>
                      </c:pt>
                    </c:strCache>
                  </c:strRef>
                </c:tx>
                <c:spPr>
                  <a:ln w="28575" cap="rnd">
                    <a:solidFill>
                      <a:srgbClr val="FF0000"/>
                    </a:solidFill>
                    <a:round/>
                  </a:ln>
                  <a:effectLst/>
                </c:spPr>
                <c:marker>
                  <c:symbol val="none"/>
                </c:marker>
                <c:cat>
                  <c:strRef>
                    <c:extLst>
                      <c:ext uri="{02D57815-91ED-43cb-92C2-25804820EDAC}">
                        <c15:formulaRef>
                          <c15:sqref>'PER CAPITA'!$P$54:$R$54</c15:sqref>
                        </c15:formulaRef>
                      </c:ext>
                    </c:extLst>
                    <c:strCache>
                      <c:ptCount val="3"/>
                      <c:pt idx="0">
                        <c:v>2019</c:v>
                      </c:pt>
                      <c:pt idx="1">
                        <c:v>2020</c:v>
                      </c:pt>
                      <c:pt idx="2">
                        <c:v>2021-Aug</c:v>
                      </c:pt>
                    </c:strCache>
                  </c:strRef>
                </c:cat>
                <c:val>
                  <c:numRef>
                    <c:extLst>
                      <c:ext uri="{02D57815-91ED-43cb-92C2-25804820EDAC}">
                        <c15:formulaRef>
                          <c15:sqref>'PER CAPITA'!$P$62:$R$62</c15:sqref>
                        </c15:formulaRef>
                      </c:ext>
                    </c:extLst>
                    <c:numCache>
                      <c:formatCode>_(* #,##0_);_(* \(#,##0\);_(* "-"??_);_(@_)</c:formatCode>
                      <c:ptCount val="3"/>
                      <c:pt idx="0">
                        <c:v>1627397</c:v>
                      </c:pt>
                      <c:pt idx="1">
                        <c:v>1639350</c:v>
                      </c:pt>
                      <c:pt idx="2">
                        <c:v>1695552</c:v>
                      </c:pt>
                    </c:numCache>
                  </c:numRef>
                </c:val>
                <c:smooth val="0"/>
                <c:extLst>
                  <c:ext xmlns:c16="http://schemas.microsoft.com/office/drawing/2014/chart" uri="{C3380CC4-5D6E-409C-BE32-E72D297353CC}">
                    <c16:uniqueId val="{00000002-2B25-43B6-B12B-D5D96B96D803}"/>
                  </c:ext>
                </c:extLst>
              </c15:ser>
            </c15:filteredLineSeries>
          </c:ext>
        </c:extLst>
      </c:lineChart>
      <c:catAx>
        <c:axId val="1716402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1856125375"/>
        <c:crosses val="autoZero"/>
        <c:auto val="1"/>
        <c:lblAlgn val="ctr"/>
        <c:lblOffset val="100"/>
        <c:noMultiLvlLbl val="0"/>
      </c:catAx>
      <c:valAx>
        <c:axId val="1856125375"/>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1716402495"/>
        <c:crosses val="autoZero"/>
        <c:crossBetween val="between"/>
        <c:dispUnits>
          <c:builtInUnit val="millions"/>
          <c:dispUnitsLbl>
            <c:layout>
              <c:manualLayout>
                <c:xMode val="edge"/>
                <c:yMode val="edge"/>
                <c:x val="1.6058394160583942E-2"/>
                <c:y val="0.14002053987634208"/>
              </c:manualLayout>
            </c:layout>
            <c:tx>
              <c:rich>
                <a:bodyPr rot="-5400000" spcFirstLastPara="1" vertOverflow="ellipsis" vert="horz" wrap="square" anchor="ctr" anchorCtr="1"/>
                <a:lstStyle/>
                <a:p>
                  <a:pPr>
                    <a:defRPr sz="1400" b="0" i="0" u="none" strike="noStrike" kern="1200" baseline="0">
                      <a:solidFill>
                        <a:schemeClr val="bg1"/>
                      </a:solidFill>
                      <a:latin typeface="+mn-lt"/>
                      <a:ea typeface="+mn-ea"/>
                      <a:cs typeface="+mn-cs"/>
                    </a:defRPr>
                  </a:pPr>
                  <a:r>
                    <a:rPr lang="en-US"/>
                    <a:t>Millions USD</a:t>
                  </a:r>
                </a:p>
              </c:rich>
            </c:tx>
            <c:spPr>
              <a:noFill/>
              <a:ln>
                <a:noFill/>
              </a:ln>
              <a:effectLst/>
            </c:spPr>
            <c:txPr>
              <a:bodyPr rot="-54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ispUnitsLbl>
        </c:dispUnits>
      </c:valAx>
      <c:valAx>
        <c:axId val="1856112479"/>
        <c:scaling>
          <c:orientation val="minMax"/>
        </c:scaling>
        <c:delete val="0"/>
        <c:axPos val="r"/>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1716403295"/>
        <c:crosses val="max"/>
        <c:crossBetween val="between"/>
        <c:dispUnits>
          <c:builtInUnit val="thousands"/>
        </c:dispUnits>
      </c:valAx>
      <c:catAx>
        <c:axId val="1716403295"/>
        <c:scaling>
          <c:orientation val="minMax"/>
        </c:scaling>
        <c:delete val="1"/>
        <c:axPos val="b"/>
        <c:numFmt formatCode="General" sourceLinked="1"/>
        <c:majorTickMark val="none"/>
        <c:minorTickMark val="none"/>
        <c:tickLblPos val="nextTo"/>
        <c:crossAx val="1856112479"/>
        <c:crosses val="autoZero"/>
        <c:auto val="1"/>
        <c:lblAlgn val="ctr"/>
        <c:lblOffset val="100"/>
        <c:noMultiLvlLbl val="0"/>
      </c:catAx>
      <c:spPr>
        <a:noFill/>
        <a:ln>
          <a:noFill/>
        </a:ln>
        <a:effectLst/>
      </c:spPr>
    </c:plotArea>
    <c:legend>
      <c:legendPos val="b"/>
      <c:layout>
        <c:manualLayout>
          <c:xMode val="edge"/>
          <c:yMode val="edge"/>
          <c:x val="0.36856428282153769"/>
          <c:y val="0.92105208464193089"/>
          <c:w val="0.15921995616272347"/>
          <c:h val="6.721672406021149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1"/>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bg1"/>
                </a:solidFill>
                <a:latin typeface="+mn-lt"/>
                <a:ea typeface="+mn-ea"/>
                <a:cs typeface="+mn-cs"/>
              </a:defRPr>
            </a:pPr>
            <a:r>
              <a:rPr lang="en-PH"/>
              <a:t>TOTAL Offerings</a:t>
            </a:r>
          </a:p>
        </c:rich>
      </c:tx>
      <c:layout>
        <c:manualLayout>
          <c:xMode val="edge"/>
          <c:yMode val="edge"/>
          <c:x val="0.35625369274096214"/>
          <c:y val="2.8814956172029994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3071760846488922"/>
          <c:y val="0.14345811192522362"/>
          <c:w val="0.77622485078560377"/>
          <c:h val="0.73027019490027134"/>
        </c:manualLayout>
      </c:layout>
      <c:areaChart>
        <c:grouping val="standard"/>
        <c:varyColors val="0"/>
        <c:dLbls>
          <c:showLegendKey val="0"/>
          <c:showVal val="0"/>
          <c:showCatName val="0"/>
          <c:showSerName val="0"/>
          <c:showPercent val="0"/>
          <c:showBubbleSize val="0"/>
        </c:dLbls>
        <c:axId val="1716402495"/>
        <c:axId val="1856125375"/>
        <c:extLst>
          <c:ext xmlns:c15="http://schemas.microsoft.com/office/drawing/2012/chart" uri="{02D57815-91ED-43cb-92C2-25804820EDAC}">
            <c15:filteredAreaSeries>
              <c15:ser>
                <c:idx val="0"/>
                <c:order val="0"/>
                <c:tx>
                  <c:strRef>
                    <c:extLst>
                      <c:ext uri="{02D57815-91ED-43cb-92C2-25804820EDAC}">
                        <c15:formulaRef>
                          <c15:sqref>'PER CAPITA'!$A$60</c15:sqref>
                        </c15:formulaRef>
                      </c:ext>
                    </c:extLst>
                    <c:strCache>
                      <c:ptCount val="1"/>
                      <c:pt idx="0">
                        <c:v>TOTAL Tithe</c:v>
                      </c:pt>
                    </c:strCache>
                  </c:strRef>
                </c:tx>
                <c:spPr>
                  <a:solidFill>
                    <a:schemeClr val="accent1"/>
                  </a:solidFill>
                  <a:ln>
                    <a:noFill/>
                  </a:ln>
                  <a:effectLst/>
                </c:spPr>
                <c:cat>
                  <c:strRef>
                    <c:extLst>
                      <c:ext uri="{02D57815-91ED-43cb-92C2-25804820EDAC}">
                        <c15:formulaRef>
                          <c15:sqref>'PER CAPITA'!$P$54:$R$54</c15:sqref>
                        </c15:formulaRef>
                      </c:ext>
                    </c:extLst>
                    <c:strCache>
                      <c:ptCount val="3"/>
                      <c:pt idx="0">
                        <c:v>2019</c:v>
                      </c:pt>
                      <c:pt idx="1">
                        <c:v>2020</c:v>
                      </c:pt>
                      <c:pt idx="2">
                        <c:v>2021-JULY</c:v>
                      </c:pt>
                    </c:strCache>
                  </c:strRef>
                </c:cat>
                <c:val>
                  <c:numRef>
                    <c:extLst>
                      <c:ext uri="{02D57815-91ED-43cb-92C2-25804820EDAC}">
                        <c15:formulaRef>
                          <c15:sqref>'PER CAPITA'!$P$60:$R$60</c15:sqref>
                        </c15:formulaRef>
                      </c:ext>
                    </c:extLst>
                    <c:numCache>
                      <c:formatCode>_(* #,##0.00_);_(* \(#,##0.00\);_(* "-"??_);_(@_)</c:formatCode>
                      <c:ptCount val="3"/>
                      <c:pt idx="0">
                        <c:v>84791525.729235724</c:v>
                      </c:pt>
                      <c:pt idx="1">
                        <c:v>87205377.66057463</c:v>
                      </c:pt>
                      <c:pt idx="2">
                        <c:v>54486350.080685429</c:v>
                      </c:pt>
                    </c:numCache>
                  </c:numRef>
                </c:val>
                <c:extLst>
                  <c:ext xmlns:c16="http://schemas.microsoft.com/office/drawing/2014/chart" uri="{C3380CC4-5D6E-409C-BE32-E72D297353CC}">
                    <c16:uniqueId val="{00000000-DD74-C343-8949-883FB8C645DF}"/>
                  </c:ext>
                </c:extLst>
              </c15:ser>
            </c15:filteredAreaSeries>
          </c:ext>
        </c:extLst>
      </c:areaChart>
      <c:barChart>
        <c:barDir val="col"/>
        <c:grouping val="clustered"/>
        <c:varyColors val="0"/>
        <c:ser>
          <c:idx val="1"/>
          <c:order val="1"/>
          <c:tx>
            <c:strRef>
              <c:f>'PER CAPITA'!$A$61</c:f>
              <c:strCache>
                <c:ptCount val="1"/>
                <c:pt idx="0">
                  <c:v>TOTAL OOP/Gross Offerings</c:v>
                </c:pt>
              </c:strCache>
            </c:strRef>
          </c:tx>
          <c:spPr>
            <a:gradFill flip="none" rotWithShape="1">
              <a:gsLst>
                <a:gs pos="0">
                  <a:srgbClr val="E6A02E">
                    <a:lumMod val="50000"/>
                    <a:shade val="30000"/>
                    <a:satMod val="115000"/>
                  </a:srgbClr>
                </a:gs>
                <a:gs pos="50000">
                  <a:srgbClr val="E6A02E">
                    <a:lumMod val="50000"/>
                    <a:shade val="67500"/>
                    <a:satMod val="115000"/>
                  </a:srgbClr>
                </a:gs>
                <a:gs pos="100000">
                  <a:srgbClr val="E6A02E">
                    <a:lumMod val="50000"/>
                    <a:shade val="100000"/>
                    <a:satMod val="115000"/>
                  </a:srgbClr>
                </a:gs>
              </a:gsLst>
              <a:lin ang="2700000" scaled="1"/>
              <a:tileRect/>
            </a:gra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8CC-DF4C-9551-83E6B27DC44F}"/>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8CC-DF4C-9551-83E6B27DC44F}"/>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8CC-DF4C-9551-83E6B27DC44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 CAPITA'!$P$54:$R$54</c:f>
              <c:strCache>
                <c:ptCount val="3"/>
                <c:pt idx="0">
                  <c:v>2019</c:v>
                </c:pt>
                <c:pt idx="1">
                  <c:v>2020</c:v>
                </c:pt>
                <c:pt idx="2">
                  <c:v>2021-JULY</c:v>
                </c:pt>
              </c:strCache>
            </c:strRef>
          </c:cat>
          <c:val>
            <c:numRef>
              <c:f>'PER CAPITA'!$P$61:$R$61</c:f>
              <c:numCache>
                <c:formatCode>_(* #,##0.00_);_(* \(#,##0.00\);_(* "-"??_);_(@_)</c:formatCode>
                <c:ptCount val="3"/>
                <c:pt idx="0">
                  <c:v>16146408.048969422</c:v>
                </c:pt>
                <c:pt idx="1">
                  <c:v>13561542.508429816</c:v>
                </c:pt>
                <c:pt idx="2">
                  <c:v>8148471.1940979762</c:v>
                </c:pt>
              </c:numCache>
            </c:numRef>
          </c:val>
          <c:extLst>
            <c:ext xmlns:c16="http://schemas.microsoft.com/office/drawing/2014/chart" uri="{C3380CC4-5D6E-409C-BE32-E72D297353CC}">
              <c16:uniqueId val="{00000001-DD74-C343-8949-883FB8C645DF}"/>
            </c:ext>
          </c:extLst>
        </c:ser>
        <c:dLbls>
          <c:showLegendKey val="0"/>
          <c:showVal val="0"/>
          <c:showCatName val="0"/>
          <c:showSerName val="0"/>
          <c:showPercent val="0"/>
          <c:showBubbleSize val="0"/>
        </c:dLbls>
        <c:gapWidth val="150"/>
        <c:axId val="1716402495"/>
        <c:axId val="1856125375"/>
      </c:barChart>
      <c:lineChart>
        <c:grouping val="standard"/>
        <c:varyColors val="0"/>
        <c:dLbls>
          <c:showLegendKey val="0"/>
          <c:showVal val="0"/>
          <c:showCatName val="0"/>
          <c:showSerName val="0"/>
          <c:showPercent val="0"/>
          <c:showBubbleSize val="0"/>
        </c:dLbls>
        <c:marker val="1"/>
        <c:smooth val="0"/>
        <c:axId val="1716403295"/>
        <c:axId val="1856112479"/>
        <c:extLst>
          <c:ext xmlns:c15="http://schemas.microsoft.com/office/drawing/2012/chart" uri="{02D57815-91ED-43cb-92C2-25804820EDAC}">
            <c15:filteredLineSeries>
              <c15:ser>
                <c:idx val="2"/>
                <c:order val="2"/>
                <c:tx>
                  <c:strRef>
                    <c:extLst>
                      <c:ext uri="{02D57815-91ED-43cb-92C2-25804820EDAC}">
                        <c15:formulaRef>
                          <c15:sqref>'PER CAPITA'!$A$62</c15:sqref>
                        </c15:formulaRef>
                      </c:ext>
                    </c:extLst>
                    <c:strCache>
                      <c:ptCount val="1"/>
                      <c:pt idx="0">
                        <c:v>TOTAL Membership</c:v>
                      </c:pt>
                    </c:strCache>
                  </c:strRef>
                </c:tx>
                <c:spPr>
                  <a:ln w="28575" cap="rnd">
                    <a:solidFill>
                      <a:srgbClr val="FF0000"/>
                    </a:solidFill>
                    <a:round/>
                  </a:ln>
                  <a:effectLst/>
                </c:spPr>
                <c:marker>
                  <c:symbol val="none"/>
                </c:marker>
                <c:cat>
                  <c:strRef>
                    <c:extLst>
                      <c:ext uri="{02D57815-91ED-43cb-92C2-25804820EDAC}">
                        <c15:formulaRef>
                          <c15:sqref>'PER CAPITA'!$P$54:$R$54</c15:sqref>
                        </c15:formulaRef>
                      </c:ext>
                    </c:extLst>
                    <c:strCache>
                      <c:ptCount val="3"/>
                      <c:pt idx="0">
                        <c:v>2019</c:v>
                      </c:pt>
                      <c:pt idx="1">
                        <c:v>2020</c:v>
                      </c:pt>
                      <c:pt idx="2">
                        <c:v>2021-JULY</c:v>
                      </c:pt>
                    </c:strCache>
                  </c:strRef>
                </c:cat>
                <c:val>
                  <c:numRef>
                    <c:extLst>
                      <c:ext uri="{02D57815-91ED-43cb-92C2-25804820EDAC}">
                        <c15:formulaRef>
                          <c15:sqref>'PER CAPITA'!$P$62:$R$62</c15:sqref>
                        </c15:formulaRef>
                      </c:ext>
                    </c:extLst>
                    <c:numCache>
                      <c:formatCode>_(* #,##0_);_(* \(#,##0\);_(* "-"??_);_(@_)</c:formatCode>
                      <c:ptCount val="3"/>
                      <c:pt idx="0">
                        <c:v>1627397</c:v>
                      </c:pt>
                      <c:pt idx="1">
                        <c:v>1639350</c:v>
                      </c:pt>
                      <c:pt idx="2">
                        <c:v>1695552</c:v>
                      </c:pt>
                    </c:numCache>
                  </c:numRef>
                </c:val>
                <c:smooth val="0"/>
                <c:extLst>
                  <c:ext xmlns:c16="http://schemas.microsoft.com/office/drawing/2014/chart" uri="{C3380CC4-5D6E-409C-BE32-E72D297353CC}">
                    <c16:uniqueId val="{00000002-DD74-C343-8949-883FB8C645DF}"/>
                  </c:ext>
                </c:extLst>
              </c15:ser>
            </c15:filteredLineSeries>
          </c:ext>
        </c:extLst>
      </c:lineChart>
      <c:catAx>
        <c:axId val="1716402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1856125375"/>
        <c:crosses val="autoZero"/>
        <c:auto val="1"/>
        <c:lblAlgn val="ctr"/>
        <c:lblOffset val="100"/>
        <c:noMultiLvlLbl val="0"/>
      </c:catAx>
      <c:valAx>
        <c:axId val="1856125375"/>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1716402495"/>
        <c:crosses val="autoZero"/>
        <c:crossBetween val="between"/>
        <c:dispUnits>
          <c:builtInUnit val="millions"/>
          <c:dispUnitsLbl>
            <c:layout>
              <c:manualLayout>
                <c:xMode val="edge"/>
                <c:yMode val="edge"/>
                <c:x val="1.6058394160583942E-2"/>
                <c:y val="0.14002053987634208"/>
              </c:manualLayout>
            </c:layout>
            <c:tx>
              <c:rich>
                <a:bodyPr rot="-5400000" spcFirstLastPara="1" vertOverflow="ellipsis" vert="horz" wrap="square" anchor="ctr" anchorCtr="1"/>
                <a:lstStyle/>
                <a:p>
                  <a:pPr>
                    <a:defRPr sz="1400" b="0" i="0" u="none" strike="noStrike" kern="1200" baseline="0">
                      <a:solidFill>
                        <a:schemeClr val="bg1"/>
                      </a:solidFill>
                      <a:latin typeface="+mn-lt"/>
                      <a:ea typeface="+mn-ea"/>
                      <a:cs typeface="+mn-cs"/>
                    </a:defRPr>
                  </a:pPr>
                  <a:r>
                    <a:rPr lang="en-US"/>
                    <a:t>Millions USD</a:t>
                  </a:r>
                </a:p>
              </c:rich>
            </c:tx>
            <c:spPr>
              <a:noFill/>
              <a:ln>
                <a:noFill/>
              </a:ln>
              <a:effectLst/>
            </c:spPr>
            <c:txPr>
              <a:bodyPr rot="-54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ispUnitsLbl>
        </c:dispUnits>
      </c:valAx>
      <c:valAx>
        <c:axId val="1856112479"/>
        <c:scaling>
          <c:orientation val="minMax"/>
        </c:scaling>
        <c:delete val="0"/>
        <c:axPos val="r"/>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1716403295"/>
        <c:crosses val="max"/>
        <c:crossBetween val="between"/>
        <c:dispUnits>
          <c:builtInUnit val="thousands"/>
        </c:dispUnits>
      </c:valAx>
      <c:catAx>
        <c:axId val="1716403295"/>
        <c:scaling>
          <c:orientation val="minMax"/>
        </c:scaling>
        <c:delete val="1"/>
        <c:axPos val="b"/>
        <c:numFmt formatCode="General" sourceLinked="1"/>
        <c:majorTickMark val="none"/>
        <c:minorTickMark val="none"/>
        <c:tickLblPos val="nextTo"/>
        <c:crossAx val="1856112479"/>
        <c:crosses val="autoZero"/>
        <c:auto val="1"/>
        <c:lblAlgn val="ctr"/>
        <c:lblOffset val="100"/>
        <c:noMultiLvlLbl val="0"/>
      </c:catAx>
      <c:spPr>
        <a:noFill/>
        <a:ln>
          <a:noFill/>
        </a:ln>
        <a:effectLst/>
      </c:spPr>
    </c:plotArea>
    <c:legend>
      <c:legendPos val="b"/>
      <c:layout>
        <c:manualLayout>
          <c:xMode val="edge"/>
          <c:yMode val="edge"/>
          <c:x val="0.34840596977529714"/>
          <c:y val="0.93578606374531392"/>
          <c:w val="0.30318806044940572"/>
          <c:h val="6.12277336862225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1"/>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PH"/>
              <a:t>TITHES, OFFERINGS AND MEMBERSHIP</a:t>
            </a:r>
          </a:p>
        </c:rich>
      </c:tx>
      <c:layout>
        <c:manualLayout>
          <c:xMode val="edge"/>
          <c:yMode val="edge"/>
          <c:x val="0.35625369274096214"/>
          <c:y val="2.881495617202999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9.2098412092585291E-2"/>
          <c:y val="0.1041329474516627"/>
          <c:w val="0.81176849244209448"/>
          <c:h val="0.77207707611256404"/>
        </c:manualLayout>
      </c:layout>
      <c:barChart>
        <c:barDir val="col"/>
        <c:grouping val="clustered"/>
        <c:varyColors val="0"/>
        <c:ser>
          <c:idx val="0"/>
          <c:order val="0"/>
          <c:tx>
            <c:strRef>
              <c:f>'PER CAPITA'!$A$60</c:f>
              <c:strCache>
                <c:ptCount val="1"/>
                <c:pt idx="0">
                  <c:v>TOTAL Tithe</c:v>
                </c:pt>
              </c:strCache>
            </c:strRef>
          </c:tx>
          <c:spPr>
            <a:gradFill flip="none" rotWithShape="1">
              <a:gsLst>
                <a:gs pos="0">
                  <a:srgbClr val="E6A02E">
                    <a:lumMod val="50000"/>
                    <a:shade val="30000"/>
                    <a:satMod val="115000"/>
                  </a:srgbClr>
                </a:gs>
                <a:gs pos="50000">
                  <a:srgbClr val="E6A02E">
                    <a:lumMod val="50000"/>
                    <a:shade val="67500"/>
                    <a:satMod val="115000"/>
                  </a:srgbClr>
                </a:gs>
                <a:gs pos="100000">
                  <a:srgbClr val="E6A02E">
                    <a:lumMod val="50000"/>
                    <a:shade val="100000"/>
                    <a:satMod val="115000"/>
                  </a:srgbClr>
                </a:gs>
              </a:gsLst>
              <a:lin ang="13500000" scaled="1"/>
              <a:tileRect/>
            </a:gra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 CAPITA'!$P$54:$R$54</c:f>
              <c:strCache>
                <c:ptCount val="3"/>
                <c:pt idx="0">
                  <c:v>2019</c:v>
                </c:pt>
                <c:pt idx="1">
                  <c:v>2020</c:v>
                </c:pt>
                <c:pt idx="2">
                  <c:v>2021-JULY</c:v>
                </c:pt>
              </c:strCache>
            </c:strRef>
          </c:cat>
          <c:val>
            <c:numRef>
              <c:f>'PER CAPITA'!$P$60:$R$60</c:f>
              <c:numCache>
                <c:formatCode>_(* #,##0.00_);_(* \(#,##0.00\);_(* "-"??_);_(@_)</c:formatCode>
                <c:ptCount val="3"/>
                <c:pt idx="0">
                  <c:v>84791525.729235724</c:v>
                </c:pt>
                <c:pt idx="1">
                  <c:v>87205377.66057463</c:v>
                </c:pt>
                <c:pt idx="2">
                  <c:v>54486350.080685429</c:v>
                </c:pt>
              </c:numCache>
            </c:numRef>
          </c:val>
          <c:extLst>
            <c:ext xmlns:c16="http://schemas.microsoft.com/office/drawing/2014/chart" uri="{C3380CC4-5D6E-409C-BE32-E72D297353CC}">
              <c16:uniqueId val="{00000000-328E-4EC1-B29F-036B793C35B6}"/>
            </c:ext>
          </c:extLst>
        </c:ser>
        <c:ser>
          <c:idx val="1"/>
          <c:order val="1"/>
          <c:tx>
            <c:strRef>
              <c:f>'PER CAPITA'!$A$61</c:f>
              <c:strCache>
                <c:ptCount val="1"/>
                <c:pt idx="0">
                  <c:v>TOTAL OOP/Gross Offerings</c:v>
                </c:pt>
              </c:strCache>
              <c:extLst xmlns:c15="http://schemas.microsoft.com/office/drawing/2012/chart"/>
            </c:strRef>
          </c:tx>
          <c:spPr>
            <a:gradFill flip="none" rotWithShape="1">
              <a:gsLst>
                <a:gs pos="0">
                  <a:srgbClr val="E6A02E">
                    <a:lumMod val="20000"/>
                    <a:lumOff val="80000"/>
                    <a:shade val="30000"/>
                    <a:satMod val="115000"/>
                  </a:srgbClr>
                </a:gs>
                <a:gs pos="50000">
                  <a:srgbClr val="E6A02E">
                    <a:lumMod val="20000"/>
                    <a:lumOff val="80000"/>
                    <a:shade val="67500"/>
                    <a:satMod val="115000"/>
                  </a:srgbClr>
                </a:gs>
                <a:gs pos="100000">
                  <a:srgbClr val="E6A02E">
                    <a:lumMod val="20000"/>
                    <a:lumOff val="80000"/>
                    <a:shade val="100000"/>
                    <a:satMod val="115000"/>
                  </a:srgbClr>
                </a:gs>
              </a:gsLst>
              <a:lin ang="54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 CAPITA'!$P$54:$R$54</c:f>
              <c:strCache>
                <c:ptCount val="3"/>
                <c:pt idx="0">
                  <c:v>2019</c:v>
                </c:pt>
                <c:pt idx="1">
                  <c:v>2020</c:v>
                </c:pt>
                <c:pt idx="2">
                  <c:v>2021-JULY</c:v>
                </c:pt>
              </c:strCache>
              <c:extLst xmlns:c15="http://schemas.microsoft.com/office/drawing/2012/chart"/>
            </c:strRef>
          </c:cat>
          <c:val>
            <c:numRef>
              <c:f>'PER CAPITA'!$P$61:$R$61</c:f>
              <c:numCache>
                <c:formatCode>_(* #,##0.00_);_(* \(#,##0.00\);_(* "-"??_);_(@_)</c:formatCode>
                <c:ptCount val="3"/>
                <c:pt idx="0">
                  <c:v>16146408.048969422</c:v>
                </c:pt>
                <c:pt idx="1">
                  <c:v>13561542.508429816</c:v>
                </c:pt>
                <c:pt idx="2">
                  <c:v>8148471.1940979762</c:v>
                </c:pt>
              </c:numCache>
              <c:extLst xmlns:c15="http://schemas.microsoft.com/office/drawing/2012/chart"/>
            </c:numRef>
          </c:val>
          <c:extLst xmlns:c15="http://schemas.microsoft.com/office/drawing/2012/chart">
            <c:ext xmlns:c16="http://schemas.microsoft.com/office/drawing/2014/chart" uri="{C3380CC4-5D6E-409C-BE32-E72D297353CC}">
              <c16:uniqueId val="{00000001-328E-4EC1-B29F-036B793C35B6}"/>
            </c:ext>
          </c:extLst>
        </c:ser>
        <c:dLbls>
          <c:showLegendKey val="0"/>
          <c:showVal val="0"/>
          <c:showCatName val="0"/>
          <c:showSerName val="0"/>
          <c:showPercent val="0"/>
          <c:showBubbleSize val="0"/>
        </c:dLbls>
        <c:gapWidth val="150"/>
        <c:axId val="1716402495"/>
        <c:axId val="1856125375"/>
        <c:extLst/>
      </c:barChart>
      <c:lineChart>
        <c:grouping val="standard"/>
        <c:varyColors val="0"/>
        <c:ser>
          <c:idx val="2"/>
          <c:order val="2"/>
          <c:tx>
            <c:strRef>
              <c:f>'PER CAPITA'!$A$62</c:f>
              <c:strCache>
                <c:ptCount val="1"/>
                <c:pt idx="0">
                  <c:v>TOTAL Membership</c:v>
                </c:pt>
              </c:strCache>
              <c:extLst xmlns:c15="http://schemas.microsoft.com/office/drawing/2012/chart"/>
            </c:strRef>
          </c:tx>
          <c:spPr>
            <a:ln w="28575" cap="rnd">
              <a:solidFill>
                <a:srgbClr val="FF0000"/>
              </a:solidFill>
              <a:round/>
            </a:ln>
            <a:effectLst/>
          </c:spPr>
          <c:marker>
            <c:symbol val="none"/>
          </c:marker>
          <c:cat>
            <c:strRef>
              <c:f>'PER CAPITA'!$P$54:$R$54</c:f>
              <c:strCache>
                <c:ptCount val="3"/>
                <c:pt idx="0">
                  <c:v>2019</c:v>
                </c:pt>
                <c:pt idx="1">
                  <c:v>2020</c:v>
                </c:pt>
                <c:pt idx="2">
                  <c:v>2021-JULY</c:v>
                </c:pt>
              </c:strCache>
              <c:extLst xmlns:c15="http://schemas.microsoft.com/office/drawing/2012/chart"/>
            </c:strRef>
          </c:cat>
          <c:val>
            <c:numRef>
              <c:f>'PER CAPITA'!$P$62:$R$62</c:f>
              <c:numCache>
                <c:formatCode>_(* #,##0_);_(* \(#,##0\);_(* "-"??_);_(@_)</c:formatCode>
                <c:ptCount val="3"/>
                <c:pt idx="0">
                  <c:v>1627397</c:v>
                </c:pt>
                <c:pt idx="1">
                  <c:v>1639350</c:v>
                </c:pt>
                <c:pt idx="2">
                  <c:v>1695552</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2-328E-4EC1-B29F-036B793C35B6}"/>
            </c:ext>
          </c:extLst>
        </c:ser>
        <c:dLbls>
          <c:showLegendKey val="0"/>
          <c:showVal val="0"/>
          <c:showCatName val="0"/>
          <c:showSerName val="0"/>
          <c:showPercent val="0"/>
          <c:showBubbleSize val="0"/>
        </c:dLbls>
        <c:marker val="1"/>
        <c:smooth val="0"/>
        <c:axId val="1716403295"/>
        <c:axId val="1856112479"/>
        <c:extLst/>
      </c:lineChart>
      <c:catAx>
        <c:axId val="1716402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856125375"/>
        <c:crosses val="autoZero"/>
        <c:auto val="1"/>
        <c:lblAlgn val="ctr"/>
        <c:lblOffset val="100"/>
        <c:noMultiLvlLbl val="0"/>
      </c:catAx>
      <c:valAx>
        <c:axId val="1856125375"/>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716402495"/>
        <c:crosses val="autoZero"/>
        <c:crossBetween val="between"/>
        <c:dispUnits>
          <c:builtInUnit val="millions"/>
          <c:dispUnitsLbl>
            <c:layout>
              <c:manualLayout>
                <c:xMode val="edge"/>
                <c:yMode val="edge"/>
                <c:x val="1.6058394160583942E-2"/>
                <c:y val="0.14002053987634208"/>
              </c:manualLayout>
            </c:layout>
            <c:tx>
              <c:rich>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n-US"/>
                    <a:t>Millions USD</a:t>
                  </a:r>
                </a:p>
              </c:rich>
            </c:tx>
            <c:spPr>
              <a:noFill/>
              <a:ln>
                <a:noFill/>
              </a:ln>
              <a:effectLst/>
            </c:spPr>
            <c:txPr>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ispUnitsLbl>
        </c:dispUnits>
      </c:valAx>
      <c:valAx>
        <c:axId val="1856112479"/>
        <c:scaling>
          <c:orientation val="minMax"/>
        </c:scaling>
        <c:delete val="0"/>
        <c:axPos val="r"/>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716403295"/>
        <c:crosses val="max"/>
        <c:crossBetween val="between"/>
        <c:dispUnits>
          <c:builtInUnit val="thousands"/>
        </c:dispUnits>
      </c:valAx>
      <c:catAx>
        <c:axId val="1716403295"/>
        <c:scaling>
          <c:orientation val="minMax"/>
        </c:scaling>
        <c:delete val="1"/>
        <c:axPos val="b"/>
        <c:numFmt formatCode="General" sourceLinked="1"/>
        <c:majorTickMark val="none"/>
        <c:minorTickMark val="none"/>
        <c:tickLblPos val="nextTo"/>
        <c:crossAx val="185611247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FE21A6-C9ED-354A-9FAD-B41186529DF5}" type="datetimeFigureOut">
              <a:rPr lang="en-US" smtClean="0"/>
              <a:t>9/24/21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A76FA5-897C-0D49-9195-FECB2F3191D9}" type="slidenum">
              <a:rPr lang="en-US" smtClean="0"/>
              <a:t>‹#›</a:t>
            </a:fld>
            <a:endParaRPr lang="en-US"/>
          </a:p>
        </p:txBody>
      </p:sp>
    </p:spTree>
    <p:extLst>
      <p:ext uri="{BB962C8B-B14F-4D97-AF65-F5344CB8AC3E}">
        <p14:creationId xmlns:p14="http://schemas.microsoft.com/office/powerpoint/2010/main" val="2277923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day everyone….months old in the STW, great responsibility entrusted to me after </a:t>
            </a:r>
            <a:r>
              <a:rPr lang="en-MY" sz="1200" kern="1200" dirty="0">
                <a:solidFill>
                  <a:schemeClr val="tx1"/>
                </a:solidFill>
                <a:effectLst/>
                <a:latin typeface="+mn-lt"/>
                <a:ea typeface="+mn-ea"/>
                <a:cs typeface="+mn-cs"/>
              </a:rPr>
              <a:t>virus outbreak</a:t>
            </a:r>
            <a:r>
              <a:rPr lang="en-US" dirty="0"/>
              <a:t>. Thank you GC STW leaders and collogues  </a:t>
            </a:r>
          </a:p>
        </p:txBody>
      </p:sp>
      <p:sp>
        <p:nvSpPr>
          <p:cNvPr id="4" name="Slide Number Placeholder 3"/>
          <p:cNvSpPr>
            <a:spLocks noGrp="1"/>
          </p:cNvSpPr>
          <p:nvPr>
            <p:ph type="sldNum" sz="quarter" idx="5"/>
          </p:nvPr>
        </p:nvSpPr>
        <p:spPr/>
        <p:txBody>
          <a:bodyPr/>
          <a:lstStyle/>
          <a:p>
            <a:fld id="{CDA76FA5-897C-0D49-9195-FECB2F3191D9}" type="slidenum">
              <a:rPr lang="en-US" smtClean="0"/>
              <a:t>1</a:t>
            </a:fld>
            <a:endParaRPr lang="en-US"/>
          </a:p>
        </p:txBody>
      </p:sp>
    </p:spTree>
    <p:extLst>
      <p:ext uri="{BB962C8B-B14F-4D97-AF65-F5344CB8AC3E}">
        <p14:creationId xmlns:p14="http://schemas.microsoft.com/office/powerpoint/2010/main" val="3284227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sz="1200" b="0" i="0" u="none" strike="noStrike" kern="1200" dirty="0">
                <a:solidFill>
                  <a:schemeClr val="tx1"/>
                </a:solidFill>
                <a:effectLst/>
                <a:latin typeface="+mn-lt"/>
                <a:ea typeface="+mn-ea"/>
                <a:cs typeface="+mn-cs"/>
              </a:rPr>
              <a:t>as well as mission outposts in Sri Lanka</a:t>
            </a:r>
            <a:endParaRPr lang="en-US" dirty="0"/>
          </a:p>
        </p:txBody>
      </p:sp>
      <p:sp>
        <p:nvSpPr>
          <p:cNvPr id="4" name="Slide Number Placeholder 3"/>
          <p:cNvSpPr>
            <a:spLocks noGrp="1"/>
          </p:cNvSpPr>
          <p:nvPr>
            <p:ph type="sldNum" sz="quarter" idx="5"/>
          </p:nvPr>
        </p:nvSpPr>
        <p:spPr/>
        <p:txBody>
          <a:bodyPr/>
          <a:lstStyle/>
          <a:p>
            <a:fld id="{CDA76FA5-897C-0D49-9195-FECB2F3191D9}" type="slidenum">
              <a:rPr lang="en-US" smtClean="0"/>
              <a:t>10</a:t>
            </a:fld>
            <a:endParaRPr lang="en-US"/>
          </a:p>
        </p:txBody>
      </p:sp>
    </p:spTree>
    <p:extLst>
      <p:ext uri="{BB962C8B-B14F-4D97-AF65-F5344CB8AC3E}">
        <p14:creationId xmlns:p14="http://schemas.microsoft.com/office/powerpoint/2010/main" val="1315226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sz="1200" b="0" i="0" u="none" strike="noStrike" kern="1200" dirty="0">
                <a:solidFill>
                  <a:schemeClr val="tx1"/>
                </a:solidFill>
                <a:effectLst/>
                <a:latin typeface="+mn-lt"/>
                <a:ea typeface="+mn-ea"/>
                <a:cs typeface="+mn-cs"/>
              </a:rPr>
              <a:t>and Timor-Leste</a:t>
            </a:r>
            <a:endParaRPr lang="en-US" dirty="0"/>
          </a:p>
        </p:txBody>
      </p:sp>
      <p:sp>
        <p:nvSpPr>
          <p:cNvPr id="4" name="Slide Number Placeholder 3"/>
          <p:cNvSpPr>
            <a:spLocks noGrp="1"/>
          </p:cNvSpPr>
          <p:nvPr>
            <p:ph type="sldNum" sz="quarter" idx="5"/>
          </p:nvPr>
        </p:nvSpPr>
        <p:spPr/>
        <p:txBody>
          <a:bodyPr/>
          <a:lstStyle/>
          <a:p>
            <a:fld id="{CDA76FA5-897C-0D49-9195-FECB2F3191D9}" type="slidenum">
              <a:rPr lang="en-US" smtClean="0"/>
              <a:t>11</a:t>
            </a:fld>
            <a:endParaRPr lang="en-US"/>
          </a:p>
        </p:txBody>
      </p:sp>
    </p:spTree>
    <p:extLst>
      <p:ext uri="{BB962C8B-B14F-4D97-AF65-F5344CB8AC3E}">
        <p14:creationId xmlns:p14="http://schemas.microsoft.com/office/powerpoint/2010/main" val="930038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sz="1200" kern="1200" dirty="0">
                <a:solidFill>
                  <a:schemeClr val="tx1"/>
                </a:solidFill>
                <a:effectLst/>
                <a:latin typeface="+mn-lt"/>
                <a:ea typeface="+mn-ea"/>
                <a:cs typeface="+mn-cs"/>
              </a:rPr>
              <a:t>The pandemic has had a severe economic impact and has had far reaching effects on our church members as well our society</a:t>
            </a:r>
          </a:p>
        </p:txBody>
      </p:sp>
      <p:sp>
        <p:nvSpPr>
          <p:cNvPr id="4" name="Slide Number Placeholder 3"/>
          <p:cNvSpPr>
            <a:spLocks noGrp="1"/>
          </p:cNvSpPr>
          <p:nvPr>
            <p:ph type="sldNum" sz="quarter" idx="5"/>
          </p:nvPr>
        </p:nvSpPr>
        <p:spPr/>
        <p:txBody>
          <a:bodyPr/>
          <a:lstStyle/>
          <a:p>
            <a:fld id="{CDA76FA5-897C-0D49-9195-FECB2F3191D9}" type="slidenum">
              <a:rPr lang="en-US" smtClean="0"/>
              <a:t>12</a:t>
            </a:fld>
            <a:endParaRPr lang="en-US"/>
          </a:p>
        </p:txBody>
      </p:sp>
    </p:spTree>
    <p:extLst>
      <p:ext uri="{BB962C8B-B14F-4D97-AF65-F5344CB8AC3E}">
        <p14:creationId xmlns:p14="http://schemas.microsoft.com/office/powerpoint/2010/main" val="3557056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Y" sz="1200" kern="1200" dirty="0">
                <a:solidFill>
                  <a:schemeClr val="tx1"/>
                </a:solidFill>
                <a:effectLst/>
                <a:latin typeface="+mn-lt"/>
                <a:ea typeface="+mn-ea"/>
                <a:cs typeface="+mn-cs"/>
              </a:rPr>
              <a:t>The COVID-19 pandemic has impacted religion in various ways, including the cancellation</a:t>
            </a:r>
            <a:r>
              <a:rPr lang="en-MY" sz="1200" b="1" kern="1200" dirty="0">
                <a:solidFill>
                  <a:schemeClr val="tx1"/>
                </a:solidFill>
                <a:effectLst/>
                <a:latin typeface="+mn-lt"/>
                <a:ea typeface="+mn-ea"/>
                <a:cs typeface="+mn-cs"/>
              </a:rPr>
              <a:t> </a:t>
            </a:r>
            <a:r>
              <a:rPr lang="en-MY" sz="1200" kern="1200" dirty="0">
                <a:solidFill>
                  <a:schemeClr val="tx1"/>
                </a:solidFill>
                <a:effectLst/>
                <a:latin typeface="+mn-lt"/>
                <a:ea typeface="+mn-ea"/>
                <a:cs typeface="+mn-cs"/>
              </a:rPr>
              <a:t>of the worship services for months since March 2020.  But God is still at work even if the church building is closed. </a:t>
            </a:r>
          </a:p>
          <a:p>
            <a:endParaRPr lang="en-US" dirty="0"/>
          </a:p>
        </p:txBody>
      </p:sp>
      <p:sp>
        <p:nvSpPr>
          <p:cNvPr id="4" name="Slide Number Placeholder 3"/>
          <p:cNvSpPr>
            <a:spLocks noGrp="1"/>
          </p:cNvSpPr>
          <p:nvPr>
            <p:ph type="sldNum" sz="quarter" idx="5"/>
          </p:nvPr>
        </p:nvSpPr>
        <p:spPr/>
        <p:txBody>
          <a:bodyPr/>
          <a:lstStyle/>
          <a:p>
            <a:fld id="{CDA76FA5-897C-0D49-9195-FECB2F3191D9}" type="slidenum">
              <a:rPr lang="en-US" smtClean="0"/>
              <a:t>13</a:t>
            </a:fld>
            <a:endParaRPr lang="en-US"/>
          </a:p>
        </p:txBody>
      </p:sp>
    </p:spTree>
    <p:extLst>
      <p:ext uri="{BB962C8B-B14F-4D97-AF65-F5344CB8AC3E}">
        <p14:creationId xmlns:p14="http://schemas.microsoft.com/office/powerpoint/2010/main" val="3124783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76FA5-897C-0D49-9195-FECB2F3191D9}" type="slidenum">
              <a:rPr lang="en-US" smtClean="0"/>
              <a:t>14</a:t>
            </a:fld>
            <a:endParaRPr lang="en-US"/>
          </a:p>
        </p:txBody>
      </p:sp>
    </p:spTree>
    <p:extLst>
      <p:ext uri="{BB962C8B-B14F-4D97-AF65-F5344CB8AC3E}">
        <p14:creationId xmlns:p14="http://schemas.microsoft.com/office/powerpoint/2010/main" val="230724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lost their job</a:t>
            </a:r>
          </a:p>
        </p:txBody>
      </p:sp>
      <p:sp>
        <p:nvSpPr>
          <p:cNvPr id="4" name="Slide Number Placeholder 3"/>
          <p:cNvSpPr>
            <a:spLocks noGrp="1"/>
          </p:cNvSpPr>
          <p:nvPr>
            <p:ph type="sldNum" sz="quarter" idx="5"/>
          </p:nvPr>
        </p:nvSpPr>
        <p:spPr/>
        <p:txBody>
          <a:bodyPr/>
          <a:lstStyle/>
          <a:p>
            <a:fld id="{CDA76FA5-897C-0D49-9195-FECB2F3191D9}" type="slidenum">
              <a:rPr lang="en-US" smtClean="0"/>
              <a:t>17</a:t>
            </a:fld>
            <a:endParaRPr lang="en-US"/>
          </a:p>
        </p:txBody>
      </p:sp>
    </p:spTree>
    <p:extLst>
      <p:ext uri="{BB962C8B-B14F-4D97-AF65-F5344CB8AC3E}">
        <p14:creationId xmlns:p14="http://schemas.microsoft.com/office/powerpoint/2010/main" val="3880427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Reports record C-19 deaths and spike in new daily cases before the vaccination program. SDA members are not exempted. We have number of church members died of Covid. </a:t>
            </a:r>
          </a:p>
        </p:txBody>
      </p:sp>
      <p:sp>
        <p:nvSpPr>
          <p:cNvPr id="4" name="Slide Number Placeholder 3"/>
          <p:cNvSpPr>
            <a:spLocks noGrp="1"/>
          </p:cNvSpPr>
          <p:nvPr>
            <p:ph type="sldNum" sz="quarter" idx="5"/>
          </p:nvPr>
        </p:nvSpPr>
        <p:spPr/>
        <p:txBody>
          <a:bodyPr/>
          <a:lstStyle/>
          <a:p>
            <a:fld id="{CDA76FA5-897C-0D49-9195-FECB2F3191D9}" type="slidenum">
              <a:rPr lang="en-US" smtClean="0"/>
              <a:t>18</a:t>
            </a:fld>
            <a:endParaRPr lang="en-US"/>
          </a:p>
        </p:txBody>
      </p:sp>
    </p:spTree>
    <p:extLst>
      <p:ext uri="{BB962C8B-B14F-4D97-AF65-F5344CB8AC3E}">
        <p14:creationId xmlns:p14="http://schemas.microsoft.com/office/powerpoint/2010/main" val="2263177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sz="1200" kern="1200" dirty="0">
                <a:solidFill>
                  <a:schemeClr val="tx1"/>
                </a:solidFill>
                <a:effectLst/>
                <a:latin typeface="+mn-lt"/>
                <a:ea typeface="+mn-ea"/>
                <a:cs typeface="+mn-cs"/>
              </a:rPr>
              <a:t>The limitation of Zoom - It is much more difficult to develop new members through online activities than traditional ways. </a:t>
            </a:r>
          </a:p>
          <a:p>
            <a:r>
              <a:rPr lang="en-MY" sz="1200" kern="1200" dirty="0">
                <a:solidFill>
                  <a:schemeClr val="tx1"/>
                </a:solidFill>
                <a:effectLst/>
                <a:latin typeface="+mn-lt"/>
                <a:ea typeface="+mn-ea"/>
                <a:cs typeface="+mn-cs"/>
              </a:rPr>
              <a:t>older people could be faced with technical and equipment problems, and may therefore be unable to participate in online events of the church. </a:t>
            </a:r>
            <a:endParaRPr lang="en-US" dirty="0"/>
          </a:p>
        </p:txBody>
      </p:sp>
      <p:sp>
        <p:nvSpPr>
          <p:cNvPr id="4" name="Slide Number Placeholder 3"/>
          <p:cNvSpPr>
            <a:spLocks noGrp="1"/>
          </p:cNvSpPr>
          <p:nvPr>
            <p:ph type="sldNum" sz="quarter" idx="5"/>
          </p:nvPr>
        </p:nvSpPr>
        <p:spPr/>
        <p:txBody>
          <a:bodyPr/>
          <a:lstStyle/>
          <a:p>
            <a:fld id="{CDA76FA5-897C-0D49-9195-FECB2F3191D9}" type="slidenum">
              <a:rPr lang="en-US" smtClean="0"/>
              <a:t>19</a:t>
            </a:fld>
            <a:endParaRPr lang="en-US"/>
          </a:p>
        </p:txBody>
      </p:sp>
    </p:spTree>
    <p:extLst>
      <p:ext uri="{BB962C8B-B14F-4D97-AF65-F5344CB8AC3E}">
        <p14:creationId xmlns:p14="http://schemas.microsoft.com/office/powerpoint/2010/main" val="3155360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the financial side, many churches operate on a very thin margin and have little to no reserves. </a:t>
            </a:r>
            <a:r>
              <a:rPr lang="en-MY" sz="1200" kern="1200" dirty="0">
                <a:solidFill>
                  <a:schemeClr val="tx1"/>
                </a:solidFill>
                <a:effectLst/>
                <a:latin typeface="+mn-lt"/>
                <a:ea typeface="+mn-ea"/>
                <a:cs typeface="+mn-cs"/>
              </a:rPr>
              <a:t>Returning Tithe and giving an offering during the pandemic for the first three months in the year 2020 was challenge for </a:t>
            </a:r>
            <a:r>
              <a:rPr lang="en-GB" sz="1200" kern="1200" dirty="0">
                <a:solidFill>
                  <a:schemeClr val="tx1"/>
                </a:solidFill>
                <a:effectLst/>
                <a:latin typeface="+mn-lt"/>
                <a:ea typeface="+mn-ea"/>
                <a:cs typeface="+mn-cs"/>
              </a:rPr>
              <a:t>there are many churches are still heavily dependent on gifts that are made in an offering bags when people are physically in church.</a:t>
            </a:r>
            <a:endParaRPr lang="en-MY"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DA76FA5-897C-0D49-9195-FECB2F3191D9}" type="slidenum">
              <a:rPr lang="en-US" smtClean="0"/>
              <a:t>20</a:t>
            </a:fld>
            <a:endParaRPr lang="en-US"/>
          </a:p>
        </p:txBody>
      </p:sp>
    </p:spTree>
    <p:extLst>
      <p:ext uri="{BB962C8B-B14F-4D97-AF65-F5344CB8AC3E}">
        <p14:creationId xmlns:p14="http://schemas.microsoft.com/office/powerpoint/2010/main" val="906671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sz="1200" kern="1200" dirty="0">
                <a:solidFill>
                  <a:schemeClr val="tx1"/>
                </a:solidFill>
                <a:effectLst/>
                <a:latin typeface="+mn-lt"/>
                <a:ea typeface="+mn-ea"/>
                <a:cs typeface="+mn-cs"/>
              </a:rPr>
              <a:t>Since the virus outbreak, Seventh-day Adventist Churches throughout SSD has organized both online and small group or family house worship.</a:t>
            </a:r>
          </a:p>
          <a:p>
            <a:r>
              <a:rPr lang="en-MY"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CDA76FA5-897C-0D49-9195-FECB2F3191D9}" type="slidenum">
              <a:rPr lang="en-US" smtClean="0"/>
              <a:t>21</a:t>
            </a:fld>
            <a:endParaRPr lang="en-US"/>
          </a:p>
        </p:txBody>
      </p:sp>
    </p:spTree>
    <p:extLst>
      <p:ext uri="{BB962C8B-B14F-4D97-AF65-F5344CB8AC3E}">
        <p14:creationId xmlns:p14="http://schemas.microsoft.com/office/powerpoint/2010/main" val="3353930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thank Pastor </a:t>
            </a:r>
            <a:r>
              <a:rPr lang="en-US" dirty="0" err="1"/>
              <a:t>Sakul</a:t>
            </a:r>
            <a:r>
              <a:rPr lang="en-US" dirty="0"/>
              <a:t> for 7 years service rendered in STW Ministries Department</a:t>
            </a:r>
          </a:p>
        </p:txBody>
      </p:sp>
      <p:sp>
        <p:nvSpPr>
          <p:cNvPr id="4" name="Slide Number Placeholder 3"/>
          <p:cNvSpPr>
            <a:spLocks noGrp="1"/>
          </p:cNvSpPr>
          <p:nvPr>
            <p:ph type="sldNum" sz="quarter" idx="5"/>
          </p:nvPr>
        </p:nvSpPr>
        <p:spPr/>
        <p:txBody>
          <a:bodyPr/>
          <a:lstStyle/>
          <a:p>
            <a:fld id="{CDA76FA5-897C-0D49-9195-FECB2F3191D9}" type="slidenum">
              <a:rPr lang="en-US" smtClean="0"/>
              <a:t>2</a:t>
            </a:fld>
            <a:endParaRPr lang="en-US"/>
          </a:p>
        </p:txBody>
      </p:sp>
    </p:spTree>
    <p:extLst>
      <p:ext uri="{BB962C8B-B14F-4D97-AF65-F5344CB8AC3E}">
        <p14:creationId xmlns:p14="http://schemas.microsoft.com/office/powerpoint/2010/main" val="3511708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Recognition of workers who achieved their goal both baptism and Tithe </a:t>
            </a:r>
          </a:p>
        </p:txBody>
      </p:sp>
      <p:sp>
        <p:nvSpPr>
          <p:cNvPr id="4" name="Slide Number Placeholder 3"/>
          <p:cNvSpPr>
            <a:spLocks noGrp="1"/>
          </p:cNvSpPr>
          <p:nvPr>
            <p:ph type="sldNum" sz="quarter" idx="5"/>
          </p:nvPr>
        </p:nvSpPr>
        <p:spPr/>
        <p:txBody>
          <a:bodyPr/>
          <a:lstStyle/>
          <a:p>
            <a:fld id="{CDA76FA5-897C-0D49-9195-FECB2F3191D9}" type="slidenum">
              <a:rPr lang="en-US" smtClean="0"/>
              <a:t>27</a:t>
            </a:fld>
            <a:endParaRPr lang="en-US"/>
          </a:p>
        </p:txBody>
      </p:sp>
    </p:spTree>
    <p:extLst>
      <p:ext uri="{BB962C8B-B14F-4D97-AF65-F5344CB8AC3E}">
        <p14:creationId xmlns:p14="http://schemas.microsoft.com/office/powerpoint/2010/main" val="1192798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week </a:t>
            </a:r>
          </a:p>
        </p:txBody>
      </p:sp>
      <p:sp>
        <p:nvSpPr>
          <p:cNvPr id="4" name="Slide Number Placeholder 3"/>
          <p:cNvSpPr>
            <a:spLocks noGrp="1"/>
          </p:cNvSpPr>
          <p:nvPr>
            <p:ph type="sldNum" sz="quarter" idx="5"/>
          </p:nvPr>
        </p:nvSpPr>
        <p:spPr/>
        <p:txBody>
          <a:bodyPr/>
          <a:lstStyle/>
          <a:p>
            <a:fld id="{CDA76FA5-897C-0D49-9195-FECB2F3191D9}" type="slidenum">
              <a:rPr lang="en-US" smtClean="0"/>
              <a:t>28</a:t>
            </a:fld>
            <a:endParaRPr lang="en-US"/>
          </a:p>
        </p:txBody>
      </p:sp>
    </p:spTree>
    <p:extLst>
      <p:ext uri="{BB962C8B-B14F-4D97-AF65-F5344CB8AC3E}">
        <p14:creationId xmlns:p14="http://schemas.microsoft.com/office/powerpoint/2010/main" val="865015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Many churches will even grow stronger. It was during the Pandemic, members faithfully in returning the Lord’s Tithe</a:t>
            </a:r>
            <a:r>
              <a:rPr lang="en-MY" dirty="0">
                <a:effectLst/>
              </a:rPr>
              <a:t> </a:t>
            </a:r>
            <a:endParaRPr lang="en-US" dirty="0"/>
          </a:p>
        </p:txBody>
      </p:sp>
      <p:sp>
        <p:nvSpPr>
          <p:cNvPr id="4" name="Slide Number Placeholder 3"/>
          <p:cNvSpPr>
            <a:spLocks noGrp="1"/>
          </p:cNvSpPr>
          <p:nvPr>
            <p:ph type="sldNum" sz="quarter" idx="5"/>
          </p:nvPr>
        </p:nvSpPr>
        <p:spPr/>
        <p:txBody>
          <a:bodyPr/>
          <a:lstStyle/>
          <a:p>
            <a:fld id="{D54DDE08-AB8F-DE43-8C3E-7928B918CD37}" type="slidenum">
              <a:rPr lang="en-US" smtClean="0"/>
              <a:t>32</a:t>
            </a:fld>
            <a:endParaRPr lang="en-US"/>
          </a:p>
        </p:txBody>
      </p:sp>
    </p:spTree>
    <p:extLst>
      <p:ext uri="{BB962C8B-B14F-4D97-AF65-F5344CB8AC3E}">
        <p14:creationId xmlns:p14="http://schemas.microsoft.com/office/powerpoint/2010/main" val="2348786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76FA5-897C-0D49-9195-FECB2F3191D9}" type="slidenum">
              <a:rPr lang="en-US" smtClean="0"/>
              <a:t>33</a:t>
            </a:fld>
            <a:endParaRPr lang="en-US"/>
          </a:p>
        </p:txBody>
      </p:sp>
    </p:spTree>
    <p:extLst>
      <p:ext uri="{BB962C8B-B14F-4D97-AF65-F5344CB8AC3E}">
        <p14:creationId xmlns:p14="http://schemas.microsoft.com/office/powerpoint/2010/main" val="3656961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was a drop in the Offerings. The SSD Stewardship Department Ministries is going to priorities of teaching stewardship and nurturing generosity. </a:t>
            </a:r>
            <a:endParaRPr lang="en-US" dirty="0"/>
          </a:p>
        </p:txBody>
      </p:sp>
      <p:sp>
        <p:nvSpPr>
          <p:cNvPr id="4" name="Slide Number Placeholder 3"/>
          <p:cNvSpPr>
            <a:spLocks noGrp="1"/>
          </p:cNvSpPr>
          <p:nvPr>
            <p:ph type="sldNum" sz="quarter" idx="5"/>
          </p:nvPr>
        </p:nvSpPr>
        <p:spPr/>
        <p:txBody>
          <a:bodyPr/>
          <a:lstStyle/>
          <a:p>
            <a:fld id="{CDA76FA5-897C-0D49-9195-FECB2F3191D9}" type="slidenum">
              <a:rPr lang="en-US" smtClean="0"/>
              <a:t>34</a:t>
            </a:fld>
            <a:endParaRPr lang="en-US"/>
          </a:p>
        </p:txBody>
      </p:sp>
    </p:spTree>
    <p:extLst>
      <p:ext uri="{BB962C8B-B14F-4D97-AF65-F5344CB8AC3E}">
        <p14:creationId xmlns:p14="http://schemas.microsoft.com/office/powerpoint/2010/main" val="927895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By God’s grace, stewardship and generosity ministry must adapt and change. I believe that most of our faith communities can and will recover from pandemic disaster.</a:t>
            </a:r>
            <a:endParaRPr lang="en-MY"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DA76FA5-897C-0D49-9195-FECB2F3191D9}" type="slidenum">
              <a:rPr lang="en-US" smtClean="0"/>
              <a:t>35</a:t>
            </a:fld>
            <a:endParaRPr lang="en-US"/>
          </a:p>
        </p:txBody>
      </p:sp>
    </p:spTree>
    <p:extLst>
      <p:ext uri="{BB962C8B-B14F-4D97-AF65-F5344CB8AC3E}">
        <p14:creationId xmlns:p14="http://schemas.microsoft.com/office/powerpoint/2010/main" val="2076454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Y" sz="1200" b="0" i="0" u="none" strike="noStrike" kern="1200" dirty="0">
                <a:solidFill>
                  <a:schemeClr val="tx1"/>
                </a:solidFill>
                <a:effectLst/>
                <a:latin typeface="+mn-lt"/>
                <a:ea typeface="+mn-ea"/>
                <a:cs typeface="+mn-cs"/>
              </a:rPr>
              <a:t>SSD oversees the work of spreading the truths of the Gospel in the Southeast Asian countries. There are over 1.6 million Seventh-day Adventists worshipping in more than 7,000 churches, in the territory with a population of over a billion.  Almost 90 percent of the Division’s membership live in Indonesia and the Philippines. </a:t>
            </a:r>
            <a:endParaRPr lang="en-US" dirty="0"/>
          </a:p>
        </p:txBody>
      </p:sp>
      <p:sp>
        <p:nvSpPr>
          <p:cNvPr id="4" name="Slide Number Placeholder 3"/>
          <p:cNvSpPr>
            <a:spLocks noGrp="1"/>
          </p:cNvSpPr>
          <p:nvPr>
            <p:ph type="sldNum" sz="quarter" idx="5"/>
          </p:nvPr>
        </p:nvSpPr>
        <p:spPr/>
        <p:txBody>
          <a:bodyPr/>
          <a:lstStyle/>
          <a:p>
            <a:fld id="{CDA76FA5-897C-0D49-9195-FECB2F3191D9}" type="slidenum">
              <a:rPr lang="en-US" smtClean="0"/>
              <a:t>3</a:t>
            </a:fld>
            <a:endParaRPr lang="en-US"/>
          </a:p>
        </p:txBody>
      </p:sp>
    </p:spTree>
    <p:extLst>
      <p:ext uri="{BB962C8B-B14F-4D97-AF65-F5344CB8AC3E}">
        <p14:creationId xmlns:p14="http://schemas.microsoft.com/office/powerpoint/2010/main" val="1158561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sz="1200" b="0" i="0" u="none" strike="noStrike" kern="1200" dirty="0">
                <a:solidFill>
                  <a:schemeClr val="tx1"/>
                </a:solidFill>
                <a:effectLst/>
                <a:latin typeface="+mn-lt"/>
                <a:ea typeface="+mn-ea"/>
                <a:cs typeface="+mn-cs"/>
              </a:rPr>
              <a:t>SSD has 11 regional offices called Unions. We have North Philippines, Central Philippines, South Philippines, </a:t>
            </a:r>
            <a:endParaRPr lang="en-US" dirty="0"/>
          </a:p>
        </p:txBody>
      </p:sp>
      <p:sp>
        <p:nvSpPr>
          <p:cNvPr id="4" name="Slide Number Placeholder 3"/>
          <p:cNvSpPr>
            <a:spLocks noGrp="1"/>
          </p:cNvSpPr>
          <p:nvPr>
            <p:ph type="sldNum" sz="quarter" idx="5"/>
          </p:nvPr>
        </p:nvSpPr>
        <p:spPr/>
        <p:txBody>
          <a:bodyPr/>
          <a:lstStyle/>
          <a:p>
            <a:fld id="{CDA76FA5-897C-0D49-9195-FECB2F3191D9}" type="slidenum">
              <a:rPr lang="en-US" smtClean="0"/>
              <a:t>4</a:t>
            </a:fld>
            <a:endParaRPr lang="en-US"/>
          </a:p>
        </p:txBody>
      </p:sp>
    </p:spTree>
    <p:extLst>
      <p:ext uri="{BB962C8B-B14F-4D97-AF65-F5344CB8AC3E}">
        <p14:creationId xmlns:p14="http://schemas.microsoft.com/office/powerpoint/2010/main" val="1768883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sz="1200" b="0" i="0" u="none" strike="noStrike" kern="1200" dirty="0">
                <a:solidFill>
                  <a:schemeClr val="tx1"/>
                </a:solidFill>
                <a:effectLst/>
                <a:latin typeface="+mn-lt"/>
                <a:ea typeface="+mn-ea"/>
                <a:cs typeface="+mn-cs"/>
              </a:rPr>
              <a:t>east Indonesia,, west Indonesia</a:t>
            </a:r>
            <a:endParaRPr lang="en-US" dirty="0"/>
          </a:p>
        </p:txBody>
      </p:sp>
      <p:sp>
        <p:nvSpPr>
          <p:cNvPr id="4" name="Slide Number Placeholder 3"/>
          <p:cNvSpPr>
            <a:spLocks noGrp="1"/>
          </p:cNvSpPr>
          <p:nvPr>
            <p:ph type="sldNum" sz="quarter" idx="5"/>
          </p:nvPr>
        </p:nvSpPr>
        <p:spPr/>
        <p:txBody>
          <a:bodyPr/>
          <a:lstStyle/>
          <a:p>
            <a:fld id="{CDA76FA5-897C-0D49-9195-FECB2F3191D9}" type="slidenum">
              <a:rPr lang="en-US" smtClean="0"/>
              <a:t>5</a:t>
            </a:fld>
            <a:endParaRPr lang="en-US"/>
          </a:p>
        </p:txBody>
      </p:sp>
    </p:spTree>
    <p:extLst>
      <p:ext uri="{BB962C8B-B14F-4D97-AF65-F5344CB8AC3E}">
        <p14:creationId xmlns:p14="http://schemas.microsoft.com/office/powerpoint/2010/main" val="4276631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countries in Southeast Asia Union Mission</a:t>
            </a:r>
          </a:p>
        </p:txBody>
      </p:sp>
      <p:sp>
        <p:nvSpPr>
          <p:cNvPr id="4" name="Slide Number Placeholder 3"/>
          <p:cNvSpPr>
            <a:spLocks noGrp="1"/>
          </p:cNvSpPr>
          <p:nvPr>
            <p:ph type="sldNum" sz="quarter" idx="5"/>
          </p:nvPr>
        </p:nvSpPr>
        <p:spPr/>
        <p:txBody>
          <a:bodyPr/>
          <a:lstStyle/>
          <a:p>
            <a:fld id="{CDA76FA5-897C-0D49-9195-FECB2F3191D9}" type="slidenum">
              <a:rPr lang="en-US" smtClean="0"/>
              <a:t>6</a:t>
            </a:fld>
            <a:endParaRPr lang="en-US"/>
          </a:p>
        </p:txBody>
      </p:sp>
    </p:spTree>
    <p:extLst>
      <p:ext uri="{BB962C8B-B14F-4D97-AF65-F5344CB8AC3E}">
        <p14:creationId xmlns:p14="http://schemas.microsoft.com/office/powerpoint/2010/main" val="172897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76FA5-897C-0D49-9195-FECB2F3191D9}" type="slidenum">
              <a:rPr lang="en-US" smtClean="0"/>
              <a:t>7</a:t>
            </a:fld>
            <a:endParaRPr lang="en-US"/>
          </a:p>
        </p:txBody>
      </p:sp>
    </p:spTree>
    <p:extLst>
      <p:ext uri="{BB962C8B-B14F-4D97-AF65-F5344CB8AC3E}">
        <p14:creationId xmlns:p14="http://schemas.microsoft.com/office/powerpoint/2010/main" val="2444710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76FA5-897C-0D49-9195-FECB2F3191D9}" type="slidenum">
              <a:rPr lang="en-US" smtClean="0"/>
              <a:t>8</a:t>
            </a:fld>
            <a:endParaRPr lang="en-US"/>
          </a:p>
        </p:txBody>
      </p:sp>
    </p:spTree>
    <p:extLst>
      <p:ext uri="{BB962C8B-B14F-4D97-AF65-F5344CB8AC3E}">
        <p14:creationId xmlns:p14="http://schemas.microsoft.com/office/powerpoint/2010/main" val="322183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76FA5-897C-0D49-9195-FECB2F3191D9}" type="slidenum">
              <a:rPr lang="en-US" smtClean="0"/>
              <a:t>9</a:t>
            </a:fld>
            <a:endParaRPr lang="en-US"/>
          </a:p>
        </p:txBody>
      </p:sp>
    </p:spTree>
    <p:extLst>
      <p:ext uri="{BB962C8B-B14F-4D97-AF65-F5344CB8AC3E}">
        <p14:creationId xmlns:p14="http://schemas.microsoft.com/office/powerpoint/2010/main" val="196810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02CB3-4421-024E-B016-00DD8737482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0BDB73A-0ABD-1446-AC71-F4264B6A98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F29FB71-2305-EE41-AE3E-9193B63DE34D}"/>
              </a:ext>
            </a:extLst>
          </p:cNvPr>
          <p:cNvSpPr>
            <a:spLocks noGrp="1"/>
          </p:cNvSpPr>
          <p:nvPr>
            <p:ph type="dt" sz="half" idx="10"/>
          </p:nvPr>
        </p:nvSpPr>
        <p:spPr/>
        <p:txBody>
          <a:bodyPr/>
          <a:lstStyle/>
          <a:p>
            <a:fld id="{9599B3BF-D11C-254B-9FF9-D163231C6A4F}" type="datetimeFigureOut">
              <a:rPr lang="en-US" smtClean="0"/>
              <a:t>9/24/21</a:t>
            </a:fld>
            <a:endParaRPr lang="en-US"/>
          </a:p>
        </p:txBody>
      </p:sp>
      <p:sp>
        <p:nvSpPr>
          <p:cNvPr id="5" name="Footer Placeholder 4">
            <a:extLst>
              <a:ext uri="{FF2B5EF4-FFF2-40B4-BE49-F238E27FC236}">
                <a16:creationId xmlns:a16="http://schemas.microsoft.com/office/drawing/2014/main" id="{86BF20F1-C2B1-2C48-B138-2F08E7159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3E820B-8832-AA46-99BF-7352D2C05D40}"/>
              </a:ext>
            </a:extLst>
          </p:cNvPr>
          <p:cNvSpPr>
            <a:spLocks noGrp="1"/>
          </p:cNvSpPr>
          <p:nvPr>
            <p:ph type="sldNum" sz="quarter" idx="12"/>
          </p:nvPr>
        </p:nvSpPr>
        <p:spPr/>
        <p:txBody>
          <a:bodyPr/>
          <a:lstStyle/>
          <a:p>
            <a:fld id="{4762997A-6C70-034E-85D8-643A6E1BEC52}" type="slidenum">
              <a:rPr lang="en-US" smtClean="0"/>
              <a:t>‹#›</a:t>
            </a:fld>
            <a:endParaRPr lang="en-US"/>
          </a:p>
        </p:txBody>
      </p:sp>
    </p:spTree>
    <p:extLst>
      <p:ext uri="{BB962C8B-B14F-4D97-AF65-F5344CB8AC3E}">
        <p14:creationId xmlns:p14="http://schemas.microsoft.com/office/powerpoint/2010/main" val="4146951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56969-1E67-724D-87FE-86A3B8DB1DD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7EFAD8D-B7C5-534B-B845-BD00BEF01E8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4A3A843-586F-A34D-917B-11876A0B184F}"/>
              </a:ext>
            </a:extLst>
          </p:cNvPr>
          <p:cNvSpPr>
            <a:spLocks noGrp="1"/>
          </p:cNvSpPr>
          <p:nvPr>
            <p:ph type="dt" sz="half" idx="10"/>
          </p:nvPr>
        </p:nvSpPr>
        <p:spPr/>
        <p:txBody>
          <a:bodyPr/>
          <a:lstStyle/>
          <a:p>
            <a:fld id="{9599B3BF-D11C-254B-9FF9-D163231C6A4F}" type="datetimeFigureOut">
              <a:rPr lang="en-US" smtClean="0"/>
              <a:t>9/24/21</a:t>
            </a:fld>
            <a:endParaRPr lang="en-US"/>
          </a:p>
        </p:txBody>
      </p:sp>
      <p:sp>
        <p:nvSpPr>
          <p:cNvPr id="5" name="Footer Placeholder 4">
            <a:extLst>
              <a:ext uri="{FF2B5EF4-FFF2-40B4-BE49-F238E27FC236}">
                <a16:creationId xmlns:a16="http://schemas.microsoft.com/office/drawing/2014/main" id="{75E95FDC-02D3-134B-8B51-CF18E8A0D5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E394D-2727-F94D-907D-9C1C1B3389EB}"/>
              </a:ext>
            </a:extLst>
          </p:cNvPr>
          <p:cNvSpPr>
            <a:spLocks noGrp="1"/>
          </p:cNvSpPr>
          <p:nvPr>
            <p:ph type="sldNum" sz="quarter" idx="12"/>
          </p:nvPr>
        </p:nvSpPr>
        <p:spPr/>
        <p:txBody>
          <a:bodyPr/>
          <a:lstStyle/>
          <a:p>
            <a:fld id="{4762997A-6C70-034E-85D8-643A6E1BEC52}" type="slidenum">
              <a:rPr lang="en-US" smtClean="0"/>
              <a:t>‹#›</a:t>
            </a:fld>
            <a:endParaRPr lang="en-US"/>
          </a:p>
        </p:txBody>
      </p:sp>
    </p:spTree>
    <p:extLst>
      <p:ext uri="{BB962C8B-B14F-4D97-AF65-F5344CB8AC3E}">
        <p14:creationId xmlns:p14="http://schemas.microsoft.com/office/powerpoint/2010/main" val="720797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ADE100-D738-734E-9B33-2EEC69729B5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D0CD921-DE97-7F4D-B133-4F657E33BFE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6206FE3-0E03-EA4F-A1B6-B5B5B8528FEB}"/>
              </a:ext>
            </a:extLst>
          </p:cNvPr>
          <p:cNvSpPr>
            <a:spLocks noGrp="1"/>
          </p:cNvSpPr>
          <p:nvPr>
            <p:ph type="dt" sz="half" idx="10"/>
          </p:nvPr>
        </p:nvSpPr>
        <p:spPr/>
        <p:txBody>
          <a:bodyPr/>
          <a:lstStyle/>
          <a:p>
            <a:fld id="{9599B3BF-D11C-254B-9FF9-D163231C6A4F}" type="datetimeFigureOut">
              <a:rPr lang="en-US" smtClean="0"/>
              <a:t>9/24/21</a:t>
            </a:fld>
            <a:endParaRPr lang="en-US"/>
          </a:p>
        </p:txBody>
      </p:sp>
      <p:sp>
        <p:nvSpPr>
          <p:cNvPr id="5" name="Footer Placeholder 4">
            <a:extLst>
              <a:ext uri="{FF2B5EF4-FFF2-40B4-BE49-F238E27FC236}">
                <a16:creationId xmlns:a16="http://schemas.microsoft.com/office/drawing/2014/main" id="{32B80BD0-A866-5347-9935-54A24C8FEC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D87219-4771-924B-8104-509589C3FDAC}"/>
              </a:ext>
            </a:extLst>
          </p:cNvPr>
          <p:cNvSpPr>
            <a:spLocks noGrp="1"/>
          </p:cNvSpPr>
          <p:nvPr>
            <p:ph type="sldNum" sz="quarter" idx="12"/>
          </p:nvPr>
        </p:nvSpPr>
        <p:spPr/>
        <p:txBody>
          <a:bodyPr/>
          <a:lstStyle/>
          <a:p>
            <a:fld id="{4762997A-6C70-034E-85D8-643A6E1BEC52}" type="slidenum">
              <a:rPr lang="en-US" smtClean="0"/>
              <a:t>‹#›</a:t>
            </a:fld>
            <a:endParaRPr lang="en-US"/>
          </a:p>
        </p:txBody>
      </p:sp>
    </p:spTree>
    <p:extLst>
      <p:ext uri="{BB962C8B-B14F-4D97-AF65-F5344CB8AC3E}">
        <p14:creationId xmlns:p14="http://schemas.microsoft.com/office/powerpoint/2010/main" val="2151854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9F125-B209-F745-A77A-7806A77E1D0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774BAD5-98A9-E04C-B685-CAE1D77D970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0A012F1-3AB0-4441-AE8B-F4B548114A5F}"/>
              </a:ext>
            </a:extLst>
          </p:cNvPr>
          <p:cNvSpPr>
            <a:spLocks noGrp="1"/>
          </p:cNvSpPr>
          <p:nvPr>
            <p:ph type="dt" sz="half" idx="10"/>
          </p:nvPr>
        </p:nvSpPr>
        <p:spPr/>
        <p:txBody>
          <a:bodyPr/>
          <a:lstStyle/>
          <a:p>
            <a:fld id="{9599B3BF-D11C-254B-9FF9-D163231C6A4F}" type="datetimeFigureOut">
              <a:rPr lang="en-US" smtClean="0"/>
              <a:t>9/24/21</a:t>
            </a:fld>
            <a:endParaRPr lang="en-US"/>
          </a:p>
        </p:txBody>
      </p:sp>
      <p:sp>
        <p:nvSpPr>
          <p:cNvPr id="5" name="Footer Placeholder 4">
            <a:extLst>
              <a:ext uri="{FF2B5EF4-FFF2-40B4-BE49-F238E27FC236}">
                <a16:creationId xmlns:a16="http://schemas.microsoft.com/office/drawing/2014/main" id="{99F50EDA-72E0-204E-8DA9-C268AAF1EA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8C3924-516F-7F49-BC19-0ACC0A0AE9EF}"/>
              </a:ext>
            </a:extLst>
          </p:cNvPr>
          <p:cNvSpPr>
            <a:spLocks noGrp="1"/>
          </p:cNvSpPr>
          <p:nvPr>
            <p:ph type="sldNum" sz="quarter" idx="12"/>
          </p:nvPr>
        </p:nvSpPr>
        <p:spPr/>
        <p:txBody>
          <a:bodyPr/>
          <a:lstStyle/>
          <a:p>
            <a:fld id="{4762997A-6C70-034E-85D8-643A6E1BEC52}" type="slidenum">
              <a:rPr lang="en-US" smtClean="0"/>
              <a:t>‹#›</a:t>
            </a:fld>
            <a:endParaRPr lang="en-US"/>
          </a:p>
        </p:txBody>
      </p:sp>
    </p:spTree>
    <p:extLst>
      <p:ext uri="{BB962C8B-B14F-4D97-AF65-F5344CB8AC3E}">
        <p14:creationId xmlns:p14="http://schemas.microsoft.com/office/powerpoint/2010/main" val="1316257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019B0-325E-3840-8E7D-99900899C87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AFE1A66-58B5-0242-AEAE-906425F1D1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34D6021-47CC-D344-A458-8C12DE53E1DF}"/>
              </a:ext>
            </a:extLst>
          </p:cNvPr>
          <p:cNvSpPr>
            <a:spLocks noGrp="1"/>
          </p:cNvSpPr>
          <p:nvPr>
            <p:ph type="dt" sz="half" idx="10"/>
          </p:nvPr>
        </p:nvSpPr>
        <p:spPr/>
        <p:txBody>
          <a:bodyPr/>
          <a:lstStyle/>
          <a:p>
            <a:fld id="{9599B3BF-D11C-254B-9FF9-D163231C6A4F}" type="datetimeFigureOut">
              <a:rPr lang="en-US" smtClean="0"/>
              <a:t>9/24/21</a:t>
            </a:fld>
            <a:endParaRPr lang="en-US"/>
          </a:p>
        </p:txBody>
      </p:sp>
      <p:sp>
        <p:nvSpPr>
          <p:cNvPr id="5" name="Footer Placeholder 4">
            <a:extLst>
              <a:ext uri="{FF2B5EF4-FFF2-40B4-BE49-F238E27FC236}">
                <a16:creationId xmlns:a16="http://schemas.microsoft.com/office/drawing/2014/main" id="{AFDF9439-A818-A741-9859-E0430310F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8BEB26-7394-3841-97D5-83E9BCB990BC}"/>
              </a:ext>
            </a:extLst>
          </p:cNvPr>
          <p:cNvSpPr>
            <a:spLocks noGrp="1"/>
          </p:cNvSpPr>
          <p:nvPr>
            <p:ph type="sldNum" sz="quarter" idx="12"/>
          </p:nvPr>
        </p:nvSpPr>
        <p:spPr/>
        <p:txBody>
          <a:bodyPr/>
          <a:lstStyle/>
          <a:p>
            <a:fld id="{4762997A-6C70-034E-85D8-643A6E1BEC52}" type="slidenum">
              <a:rPr lang="en-US" smtClean="0"/>
              <a:t>‹#›</a:t>
            </a:fld>
            <a:endParaRPr lang="en-US"/>
          </a:p>
        </p:txBody>
      </p:sp>
    </p:spTree>
    <p:extLst>
      <p:ext uri="{BB962C8B-B14F-4D97-AF65-F5344CB8AC3E}">
        <p14:creationId xmlns:p14="http://schemas.microsoft.com/office/powerpoint/2010/main" val="1246583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AC4D-859B-0F48-BCC3-B9CBF701AE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0AEA21F-1743-9147-ACB3-6A5190C5443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BB596C8-B1F0-0845-AA3A-66C19D648D2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9A75123-4754-964D-838F-FF4D5BA5DF92}"/>
              </a:ext>
            </a:extLst>
          </p:cNvPr>
          <p:cNvSpPr>
            <a:spLocks noGrp="1"/>
          </p:cNvSpPr>
          <p:nvPr>
            <p:ph type="dt" sz="half" idx="10"/>
          </p:nvPr>
        </p:nvSpPr>
        <p:spPr/>
        <p:txBody>
          <a:bodyPr/>
          <a:lstStyle/>
          <a:p>
            <a:fld id="{9599B3BF-D11C-254B-9FF9-D163231C6A4F}" type="datetimeFigureOut">
              <a:rPr lang="en-US" smtClean="0"/>
              <a:t>9/24/21</a:t>
            </a:fld>
            <a:endParaRPr lang="en-US"/>
          </a:p>
        </p:txBody>
      </p:sp>
      <p:sp>
        <p:nvSpPr>
          <p:cNvPr id="6" name="Footer Placeholder 5">
            <a:extLst>
              <a:ext uri="{FF2B5EF4-FFF2-40B4-BE49-F238E27FC236}">
                <a16:creationId xmlns:a16="http://schemas.microsoft.com/office/drawing/2014/main" id="{42B2A523-42FB-AB4C-AE6C-1FC2E72F57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5B0A4C-7AFB-D54C-80E0-E73326F55AE5}"/>
              </a:ext>
            </a:extLst>
          </p:cNvPr>
          <p:cNvSpPr>
            <a:spLocks noGrp="1"/>
          </p:cNvSpPr>
          <p:nvPr>
            <p:ph type="sldNum" sz="quarter" idx="12"/>
          </p:nvPr>
        </p:nvSpPr>
        <p:spPr/>
        <p:txBody>
          <a:bodyPr/>
          <a:lstStyle/>
          <a:p>
            <a:fld id="{4762997A-6C70-034E-85D8-643A6E1BEC52}" type="slidenum">
              <a:rPr lang="en-US" smtClean="0"/>
              <a:t>‹#›</a:t>
            </a:fld>
            <a:endParaRPr lang="en-US"/>
          </a:p>
        </p:txBody>
      </p:sp>
    </p:spTree>
    <p:extLst>
      <p:ext uri="{BB962C8B-B14F-4D97-AF65-F5344CB8AC3E}">
        <p14:creationId xmlns:p14="http://schemas.microsoft.com/office/powerpoint/2010/main" val="570157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A4964-8C83-5848-A8FD-7DCE9BA3C8A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70B0BAD-A7C8-FF42-86F6-712828794B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B65F75D-A068-2B40-8DD5-E333B853E9A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9BE0AFB-DE22-5E4C-8479-BE520C4E0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F001638-D2A8-2748-9AE6-31CAE864D6E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BC5E0EF-0858-964E-954D-4DE932A1AD68}"/>
              </a:ext>
            </a:extLst>
          </p:cNvPr>
          <p:cNvSpPr>
            <a:spLocks noGrp="1"/>
          </p:cNvSpPr>
          <p:nvPr>
            <p:ph type="dt" sz="half" idx="10"/>
          </p:nvPr>
        </p:nvSpPr>
        <p:spPr/>
        <p:txBody>
          <a:bodyPr/>
          <a:lstStyle/>
          <a:p>
            <a:fld id="{9599B3BF-D11C-254B-9FF9-D163231C6A4F}" type="datetimeFigureOut">
              <a:rPr lang="en-US" smtClean="0"/>
              <a:t>9/24/21</a:t>
            </a:fld>
            <a:endParaRPr lang="en-US"/>
          </a:p>
        </p:txBody>
      </p:sp>
      <p:sp>
        <p:nvSpPr>
          <p:cNvPr id="8" name="Footer Placeholder 7">
            <a:extLst>
              <a:ext uri="{FF2B5EF4-FFF2-40B4-BE49-F238E27FC236}">
                <a16:creationId xmlns:a16="http://schemas.microsoft.com/office/drawing/2014/main" id="{C4B65206-F66E-D14B-8881-4F0B4FA4AF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F254A2-0635-FB4F-AA11-2EB1B53BB1B8}"/>
              </a:ext>
            </a:extLst>
          </p:cNvPr>
          <p:cNvSpPr>
            <a:spLocks noGrp="1"/>
          </p:cNvSpPr>
          <p:nvPr>
            <p:ph type="sldNum" sz="quarter" idx="12"/>
          </p:nvPr>
        </p:nvSpPr>
        <p:spPr/>
        <p:txBody>
          <a:bodyPr/>
          <a:lstStyle/>
          <a:p>
            <a:fld id="{4762997A-6C70-034E-85D8-643A6E1BEC52}" type="slidenum">
              <a:rPr lang="en-US" smtClean="0"/>
              <a:t>‹#›</a:t>
            </a:fld>
            <a:endParaRPr lang="en-US"/>
          </a:p>
        </p:txBody>
      </p:sp>
    </p:spTree>
    <p:extLst>
      <p:ext uri="{BB962C8B-B14F-4D97-AF65-F5344CB8AC3E}">
        <p14:creationId xmlns:p14="http://schemas.microsoft.com/office/powerpoint/2010/main" val="30759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D53B7-FBDF-3D45-84AB-FFAD3221D7D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197034E-2527-3147-8A24-AD41C4DABE3B}"/>
              </a:ext>
            </a:extLst>
          </p:cNvPr>
          <p:cNvSpPr>
            <a:spLocks noGrp="1"/>
          </p:cNvSpPr>
          <p:nvPr>
            <p:ph type="dt" sz="half" idx="10"/>
          </p:nvPr>
        </p:nvSpPr>
        <p:spPr/>
        <p:txBody>
          <a:bodyPr/>
          <a:lstStyle/>
          <a:p>
            <a:fld id="{9599B3BF-D11C-254B-9FF9-D163231C6A4F}" type="datetimeFigureOut">
              <a:rPr lang="en-US" smtClean="0"/>
              <a:t>9/24/21</a:t>
            </a:fld>
            <a:endParaRPr lang="en-US"/>
          </a:p>
        </p:txBody>
      </p:sp>
      <p:sp>
        <p:nvSpPr>
          <p:cNvPr id="4" name="Footer Placeholder 3">
            <a:extLst>
              <a:ext uri="{FF2B5EF4-FFF2-40B4-BE49-F238E27FC236}">
                <a16:creationId xmlns:a16="http://schemas.microsoft.com/office/drawing/2014/main" id="{2149F699-BE42-1A4A-BC5F-FAC2BF178A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275985-78F1-E94C-964F-D30D8AC383BD}"/>
              </a:ext>
            </a:extLst>
          </p:cNvPr>
          <p:cNvSpPr>
            <a:spLocks noGrp="1"/>
          </p:cNvSpPr>
          <p:nvPr>
            <p:ph type="sldNum" sz="quarter" idx="12"/>
          </p:nvPr>
        </p:nvSpPr>
        <p:spPr/>
        <p:txBody>
          <a:bodyPr/>
          <a:lstStyle/>
          <a:p>
            <a:fld id="{4762997A-6C70-034E-85D8-643A6E1BEC52}" type="slidenum">
              <a:rPr lang="en-US" smtClean="0"/>
              <a:t>‹#›</a:t>
            </a:fld>
            <a:endParaRPr lang="en-US"/>
          </a:p>
        </p:txBody>
      </p:sp>
    </p:spTree>
    <p:extLst>
      <p:ext uri="{BB962C8B-B14F-4D97-AF65-F5344CB8AC3E}">
        <p14:creationId xmlns:p14="http://schemas.microsoft.com/office/powerpoint/2010/main" val="1623105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038618-82FF-9849-B83B-50D17B2C75C9}"/>
              </a:ext>
            </a:extLst>
          </p:cNvPr>
          <p:cNvSpPr>
            <a:spLocks noGrp="1"/>
          </p:cNvSpPr>
          <p:nvPr>
            <p:ph type="dt" sz="half" idx="10"/>
          </p:nvPr>
        </p:nvSpPr>
        <p:spPr/>
        <p:txBody>
          <a:bodyPr/>
          <a:lstStyle/>
          <a:p>
            <a:fld id="{9599B3BF-D11C-254B-9FF9-D163231C6A4F}" type="datetimeFigureOut">
              <a:rPr lang="en-US" smtClean="0"/>
              <a:t>9/24/21</a:t>
            </a:fld>
            <a:endParaRPr lang="en-US"/>
          </a:p>
        </p:txBody>
      </p:sp>
      <p:sp>
        <p:nvSpPr>
          <p:cNvPr id="3" name="Footer Placeholder 2">
            <a:extLst>
              <a:ext uri="{FF2B5EF4-FFF2-40B4-BE49-F238E27FC236}">
                <a16:creationId xmlns:a16="http://schemas.microsoft.com/office/drawing/2014/main" id="{7FFA34A9-476D-3D46-BBD1-C9ED83FBF6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1DB6D3-0F46-5141-921F-7AE849DE7700}"/>
              </a:ext>
            </a:extLst>
          </p:cNvPr>
          <p:cNvSpPr>
            <a:spLocks noGrp="1"/>
          </p:cNvSpPr>
          <p:nvPr>
            <p:ph type="sldNum" sz="quarter" idx="12"/>
          </p:nvPr>
        </p:nvSpPr>
        <p:spPr/>
        <p:txBody>
          <a:bodyPr/>
          <a:lstStyle/>
          <a:p>
            <a:fld id="{4762997A-6C70-034E-85D8-643A6E1BEC52}" type="slidenum">
              <a:rPr lang="en-US" smtClean="0"/>
              <a:t>‹#›</a:t>
            </a:fld>
            <a:endParaRPr lang="en-US"/>
          </a:p>
        </p:txBody>
      </p:sp>
    </p:spTree>
    <p:extLst>
      <p:ext uri="{BB962C8B-B14F-4D97-AF65-F5344CB8AC3E}">
        <p14:creationId xmlns:p14="http://schemas.microsoft.com/office/powerpoint/2010/main" val="2350012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D6625-A380-7643-A2B9-0DBF77C1A62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FD5AB59-ADB8-5E4D-B3AD-C8C633CBA8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EFC5E4E-5A3C-0C4E-9B65-FAA721110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E34924F-4E96-E141-888D-70D12C95A4FF}"/>
              </a:ext>
            </a:extLst>
          </p:cNvPr>
          <p:cNvSpPr>
            <a:spLocks noGrp="1"/>
          </p:cNvSpPr>
          <p:nvPr>
            <p:ph type="dt" sz="half" idx="10"/>
          </p:nvPr>
        </p:nvSpPr>
        <p:spPr/>
        <p:txBody>
          <a:bodyPr/>
          <a:lstStyle/>
          <a:p>
            <a:fld id="{9599B3BF-D11C-254B-9FF9-D163231C6A4F}" type="datetimeFigureOut">
              <a:rPr lang="en-US" smtClean="0"/>
              <a:t>9/24/21</a:t>
            </a:fld>
            <a:endParaRPr lang="en-US"/>
          </a:p>
        </p:txBody>
      </p:sp>
      <p:sp>
        <p:nvSpPr>
          <p:cNvPr id="6" name="Footer Placeholder 5">
            <a:extLst>
              <a:ext uri="{FF2B5EF4-FFF2-40B4-BE49-F238E27FC236}">
                <a16:creationId xmlns:a16="http://schemas.microsoft.com/office/drawing/2014/main" id="{11A8EB6D-154E-9049-BB53-ACBD0AD210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3C274C-D238-4C41-83E5-27FD62A5C101}"/>
              </a:ext>
            </a:extLst>
          </p:cNvPr>
          <p:cNvSpPr>
            <a:spLocks noGrp="1"/>
          </p:cNvSpPr>
          <p:nvPr>
            <p:ph type="sldNum" sz="quarter" idx="12"/>
          </p:nvPr>
        </p:nvSpPr>
        <p:spPr/>
        <p:txBody>
          <a:bodyPr/>
          <a:lstStyle/>
          <a:p>
            <a:fld id="{4762997A-6C70-034E-85D8-643A6E1BEC52}" type="slidenum">
              <a:rPr lang="en-US" smtClean="0"/>
              <a:t>‹#›</a:t>
            </a:fld>
            <a:endParaRPr lang="en-US"/>
          </a:p>
        </p:txBody>
      </p:sp>
    </p:spTree>
    <p:extLst>
      <p:ext uri="{BB962C8B-B14F-4D97-AF65-F5344CB8AC3E}">
        <p14:creationId xmlns:p14="http://schemas.microsoft.com/office/powerpoint/2010/main" val="595693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68B15-1168-AA4F-864E-357AB50A779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DBCC7BC-6DA0-444E-B96A-A7064AFC3C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26B401-5F91-254F-A657-600D97EDA4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5CD4FDA-CF0A-EA48-A59A-714EFD29816C}"/>
              </a:ext>
            </a:extLst>
          </p:cNvPr>
          <p:cNvSpPr>
            <a:spLocks noGrp="1"/>
          </p:cNvSpPr>
          <p:nvPr>
            <p:ph type="dt" sz="half" idx="10"/>
          </p:nvPr>
        </p:nvSpPr>
        <p:spPr/>
        <p:txBody>
          <a:bodyPr/>
          <a:lstStyle/>
          <a:p>
            <a:fld id="{9599B3BF-D11C-254B-9FF9-D163231C6A4F}" type="datetimeFigureOut">
              <a:rPr lang="en-US" smtClean="0"/>
              <a:t>9/24/21</a:t>
            </a:fld>
            <a:endParaRPr lang="en-US"/>
          </a:p>
        </p:txBody>
      </p:sp>
      <p:sp>
        <p:nvSpPr>
          <p:cNvPr id="6" name="Footer Placeholder 5">
            <a:extLst>
              <a:ext uri="{FF2B5EF4-FFF2-40B4-BE49-F238E27FC236}">
                <a16:creationId xmlns:a16="http://schemas.microsoft.com/office/drawing/2014/main" id="{96695C4A-9433-D348-9707-8E6F853931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43F6BA-20CA-A04F-978E-533D87EAE182}"/>
              </a:ext>
            </a:extLst>
          </p:cNvPr>
          <p:cNvSpPr>
            <a:spLocks noGrp="1"/>
          </p:cNvSpPr>
          <p:nvPr>
            <p:ph type="sldNum" sz="quarter" idx="12"/>
          </p:nvPr>
        </p:nvSpPr>
        <p:spPr/>
        <p:txBody>
          <a:bodyPr/>
          <a:lstStyle/>
          <a:p>
            <a:fld id="{4762997A-6C70-034E-85D8-643A6E1BEC52}" type="slidenum">
              <a:rPr lang="en-US" smtClean="0"/>
              <a:t>‹#›</a:t>
            </a:fld>
            <a:endParaRPr lang="en-US"/>
          </a:p>
        </p:txBody>
      </p:sp>
    </p:spTree>
    <p:extLst>
      <p:ext uri="{BB962C8B-B14F-4D97-AF65-F5344CB8AC3E}">
        <p14:creationId xmlns:p14="http://schemas.microsoft.com/office/powerpoint/2010/main" val="1727451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8A3C99-782C-8B48-BC26-BD26D504F2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5BBD2C-CE0F-CD41-915F-F561808D19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C7B4594-E7DE-2F44-B3A3-21D693D055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99B3BF-D11C-254B-9FF9-D163231C6A4F}" type="datetimeFigureOut">
              <a:rPr lang="en-US" smtClean="0"/>
              <a:t>9/24/21</a:t>
            </a:fld>
            <a:endParaRPr lang="en-US"/>
          </a:p>
        </p:txBody>
      </p:sp>
      <p:sp>
        <p:nvSpPr>
          <p:cNvPr id="5" name="Footer Placeholder 4">
            <a:extLst>
              <a:ext uri="{FF2B5EF4-FFF2-40B4-BE49-F238E27FC236}">
                <a16:creationId xmlns:a16="http://schemas.microsoft.com/office/drawing/2014/main" id="{4926013F-AF69-094C-9462-4BB15693A7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21D872-8B63-CA40-9214-454649A2EE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62997A-6C70-034E-85D8-643A6E1BEC52}" type="slidenum">
              <a:rPr lang="en-US" smtClean="0"/>
              <a:t>‹#›</a:t>
            </a:fld>
            <a:endParaRPr lang="en-US"/>
          </a:p>
        </p:txBody>
      </p:sp>
    </p:spTree>
    <p:extLst>
      <p:ext uri="{BB962C8B-B14F-4D97-AF65-F5344CB8AC3E}">
        <p14:creationId xmlns:p14="http://schemas.microsoft.com/office/powerpoint/2010/main" val="226536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g"/></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99" name="Rectangle 98">
            <a:extLst>
              <a:ext uri="{FF2B5EF4-FFF2-40B4-BE49-F238E27FC236}">
                <a16:creationId xmlns:a16="http://schemas.microsoft.com/office/drawing/2014/main" id="{4FA4E651-C3D8-4DB8-A026-E8531C6AF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0D9EDB2-3F86-0742-AB20-99EA7473966D}"/>
              </a:ext>
            </a:extLst>
          </p:cNvPr>
          <p:cNvSpPr/>
          <p:nvPr/>
        </p:nvSpPr>
        <p:spPr>
          <a:xfrm>
            <a:off x="1063761" y="4957712"/>
            <a:ext cx="10515600" cy="1286544"/>
          </a:xfrm>
          <a:prstGeom prst="rect">
            <a:avLst/>
          </a:prstGeom>
          <a:noFill/>
        </p:spPr>
        <p:txBody>
          <a:bodyPr vert="horz" lIns="91440" tIns="45720" rIns="91440" bIns="45720" rtlCol="0" anchor="b">
            <a:normAutofit/>
          </a:bodyPr>
          <a:lstStyle/>
          <a:p>
            <a:pPr algn="ctr">
              <a:lnSpc>
                <a:spcPct val="90000"/>
              </a:lnSpc>
              <a:spcBef>
                <a:spcPct val="0"/>
              </a:spcBef>
              <a:spcAft>
                <a:spcPts val="600"/>
              </a:spcAft>
            </a:pPr>
            <a:r>
              <a:rPr lang="en-US" sz="4000" b="1" cap="none" spc="0" dirty="0">
                <a:ln w="6600">
                  <a:solidFill>
                    <a:schemeClr val="accent2"/>
                  </a:solidFill>
                  <a:prstDash val="solid"/>
                </a:ln>
                <a:solidFill>
                  <a:schemeClr val="bg1"/>
                </a:solidFill>
                <a:effectLst>
                  <a:outerShdw dist="38100" dir="2700000" algn="tl" rotWithShape="0">
                    <a:schemeClr val="accent2"/>
                  </a:outerShdw>
                </a:effectLst>
                <a:latin typeface="Arial" panose="020B0604020202020204" pitchFamily="34" charset="0"/>
                <a:ea typeface="+mj-ea"/>
                <a:cs typeface="Arial" panose="020B0604020202020204" pitchFamily="34" charset="0"/>
              </a:rPr>
              <a:t>Southern Asia Pacific Division </a:t>
            </a:r>
          </a:p>
          <a:p>
            <a:pPr algn="ctr">
              <a:lnSpc>
                <a:spcPct val="90000"/>
              </a:lnSpc>
              <a:spcBef>
                <a:spcPct val="0"/>
              </a:spcBef>
              <a:spcAft>
                <a:spcPts val="600"/>
              </a:spcAft>
            </a:pPr>
            <a:r>
              <a:rPr lang="en-US" sz="4000" b="1" dirty="0">
                <a:ln w="6600">
                  <a:solidFill>
                    <a:schemeClr val="accent2"/>
                  </a:solidFill>
                  <a:prstDash val="solid"/>
                </a:ln>
                <a:solidFill>
                  <a:schemeClr val="bg1"/>
                </a:solidFill>
                <a:effectLst>
                  <a:outerShdw dist="38100" dir="2700000" algn="tl" rotWithShape="0">
                    <a:schemeClr val="accent2"/>
                  </a:outerShdw>
                </a:effectLst>
                <a:latin typeface="Arial" panose="020B0604020202020204" pitchFamily="34" charset="0"/>
                <a:ea typeface="+mj-ea"/>
                <a:cs typeface="Arial" panose="020B0604020202020204" pitchFamily="34" charset="0"/>
              </a:rPr>
              <a:t>of Seventh-day Adventists</a:t>
            </a:r>
            <a:endParaRPr lang="en-US" sz="4000" b="1" cap="none" spc="0" dirty="0">
              <a:ln w="6600">
                <a:solidFill>
                  <a:schemeClr val="accent2"/>
                </a:solidFill>
                <a:prstDash val="solid"/>
              </a:ln>
              <a:solidFill>
                <a:schemeClr val="bg1"/>
              </a:solidFill>
              <a:effectLst>
                <a:outerShdw dist="38100" dir="2700000" algn="tl" rotWithShape="0">
                  <a:schemeClr val="accent2"/>
                </a:outerShdw>
              </a:effectLst>
              <a:latin typeface="Arial" panose="020B0604020202020204" pitchFamily="34" charset="0"/>
              <a:ea typeface="+mj-ea"/>
              <a:cs typeface="Arial" panose="020B0604020202020204" pitchFamily="34" charset="0"/>
            </a:endParaRPr>
          </a:p>
        </p:txBody>
      </p:sp>
      <p:pic>
        <p:nvPicPr>
          <p:cNvPr id="30" name="Picture 2" descr="MESSAGE FROM THE SOUTHERN ASIA-PACIFIC DIVISION FAMILY">
            <a:extLst>
              <a:ext uri="{FF2B5EF4-FFF2-40B4-BE49-F238E27FC236}">
                <a16:creationId xmlns:a16="http://schemas.microsoft.com/office/drawing/2014/main" id="{4B93DD7F-C55E-644B-8AF2-C43B393EBBD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795" r="9020" b="1"/>
          <a:stretch/>
        </p:blipFill>
        <p:spPr bwMode="auto">
          <a:xfrm>
            <a:off x="-3028" y="0"/>
            <a:ext cx="12191979" cy="39001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7D1B506-2968-7D48-82CB-8BF4100A0FD2}"/>
              </a:ext>
            </a:extLst>
          </p:cNvPr>
          <p:cNvSpPr txBox="1"/>
          <p:nvPr/>
        </p:nvSpPr>
        <p:spPr>
          <a:xfrm>
            <a:off x="10446564" y="0"/>
            <a:ext cx="1745436" cy="6858000"/>
          </a:xfrm>
          <a:prstGeom prst="rect">
            <a:avLst/>
          </a:prstGeom>
          <a:solidFill>
            <a:schemeClr val="accent2"/>
          </a:solidFill>
        </p:spPr>
        <p:txBody>
          <a:bodyPr wrap="square" rtlCol="0">
            <a:spAutoFit/>
          </a:bodyPr>
          <a:lstStyle/>
          <a:p>
            <a:endParaRPr lang="en-US" dirty="0"/>
          </a:p>
        </p:txBody>
      </p:sp>
      <p:pic>
        <p:nvPicPr>
          <p:cNvPr id="6" name="Picture 5" descr="The Seventh-day Adventist logo | Sda logo, Seventh day adventist church,  Church logo">
            <a:extLst>
              <a:ext uri="{FF2B5EF4-FFF2-40B4-BE49-F238E27FC236}">
                <a16:creationId xmlns:a16="http://schemas.microsoft.com/office/drawing/2014/main" id="{0156A785-2685-CC40-8455-91F9B129FD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6720" y="4208153"/>
            <a:ext cx="1936177" cy="19361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3256353-93FB-BF40-A519-99C14D687C0C}"/>
              </a:ext>
            </a:extLst>
          </p:cNvPr>
          <p:cNvPicPr>
            <a:picLocks noChangeAspect="1"/>
          </p:cNvPicPr>
          <p:nvPr/>
        </p:nvPicPr>
        <p:blipFill>
          <a:blip r:embed="rId5"/>
          <a:stretch>
            <a:fillRect/>
          </a:stretch>
        </p:blipFill>
        <p:spPr>
          <a:xfrm>
            <a:off x="251460" y="6060912"/>
            <a:ext cx="2898631" cy="597236"/>
          </a:xfrm>
          <a:prstGeom prst="rect">
            <a:avLst/>
          </a:prstGeom>
        </p:spPr>
      </p:pic>
      <p:sp>
        <p:nvSpPr>
          <p:cNvPr id="2" name="Rectangle 1">
            <a:extLst>
              <a:ext uri="{FF2B5EF4-FFF2-40B4-BE49-F238E27FC236}">
                <a16:creationId xmlns:a16="http://schemas.microsoft.com/office/drawing/2014/main" id="{0C03B38C-FF79-D04A-AEC2-98149ED43A02}"/>
              </a:ext>
            </a:extLst>
          </p:cNvPr>
          <p:cNvSpPr/>
          <p:nvPr/>
        </p:nvSpPr>
        <p:spPr>
          <a:xfrm>
            <a:off x="3739504" y="4034382"/>
            <a:ext cx="4746684" cy="923330"/>
          </a:xfrm>
          <a:prstGeom prst="rect">
            <a:avLst/>
          </a:prstGeom>
          <a:noFill/>
        </p:spPr>
        <p:txBody>
          <a:bodyPr wrap="none" lIns="91440" tIns="45720" rIns="91440" bIns="45720">
            <a:spAutoFit/>
          </a:bodyPr>
          <a:lstStyle/>
          <a:p>
            <a:pPr algn="ctr"/>
            <a:r>
              <a:rPr lang="en-GB" sz="5400" b="1" cap="none" spc="0" dirty="0">
                <a:ln w="6600">
                  <a:solidFill>
                    <a:schemeClr val="accent2"/>
                  </a:solidFill>
                  <a:prstDash val="solid"/>
                </a:ln>
                <a:solidFill>
                  <a:srgbClr val="FFFFFF"/>
                </a:solidFill>
                <a:effectLst>
                  <a:outerShdw dist="38100" dir="2700000" algn="tl" rotWithShape="0">
                    <a:schemeClr val="accent2"/>
                  </a:outerShdw>
                </a:effectLst>
              </a:rPr>
              <a:t>Greetings From </a:t>
            </a:r>
          </a:p>
        </p:txBody>
      </p:sp>
      <p:sp>
        <p:nvSpPr>
          <p:cNvPr id="3" name="Rectangle 2">
            <a:extLst>
              <a:ext uri="{FF2B5EF4-FFF2-40B4-BE49-F238E27FC236}">
                <a16:creationId xmlns:a16="http://schemas.microsoft.com/office/drawing/2014/main" id="{18123CBE-6381-214E-BD89-68B949843FC6}"/>
              </a:ext>
            </a:extLst>
          </p:cNvPr>
          <p:cNvSpPr/>
          <p:nvPr/>
        </p:nvSpPr>
        <p:spPr>
          <a:xfrm>
            <a:off x="1063761" y="3035917"/>
            <a:ext cx="8815388" cy="769441"/>
          </a:xfrm>
          <a:prstGeom prst="rect">
            <a:avLst/>
          </a:prstGeom>
        </p:spPr>
        <p:txBody>
          <a:bodyPr wrap="square">
            <a:spAutoFit/>
          </a:bodyPr>
          <a:lstStyle/>
          <a:p>
            <a:pPr algn="ctr"/>
            <a:r>
              <a:rPr lang="en-US" sz="2400" b="1" dirty="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Worldwide Stewardship Ministries Advisory </a:t>
            </a:r>
            <a:br>
              <a:rPr lang="en-US" sz="2000" b="1" dirty="0">
                <a:ln w="6600">
                  <a:solidFill>
                    <a:schemeClr val="accent2"/>
                  </a:solidFill>
                  <a:prstDash val="solid"/>
                </a:ln>
                <a:solidFill>
                  <a:schemeClr val="bg1"/>
                </a:solidFill>
                <a:effectLst>
                  <a:outerShdw dist="38100" dir="2700000" algn="tl" rotWithShape="0">
                    <a:schemeClr val="accent2"/>
                  </a:outerShdw>
                </a:effectLst>
                <a:latin typeface="Arial" panose="020B0604020202020204" pitchFamily="34" charset="0"/>
                <a:cs typeface="Arial" panose="020B0604020202020204" pitchFamily="34" charset="0"/>
              </a:rPr>
            </a:br>
            <a:r>
              <a:rPr lang="en-US" sz="2000" b="1" dirty="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September 22-23, 2021</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9754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222" name="Picture 6" descr="Sri Lanka | History, Map, Flag, Population, Capital, &amp;amp; Facts | Britannica">
            <a:extLst>
              <a:ext uri="{FF2B5EF4-FFF2-40B4-BE49-F238E27FC236}">
                <a16:creationId xmlns:a16="http://schemas.microsoft.com/office/drawing/2014/main" id="{2A676CE4-1AD5-1A49-98A1-AC3D69C4E99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6738" y="2426818"/>
            <a:ext cx="4805574"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218" name="Picture 2" descr="Flags, Symbols, &amp;amp; Currencies of Sri Lanka - World Atlas">
            <a:extLst>
              <a:ext uri="{FF2B5EF4-FFF2-40B4-BE49-F238E27FC236}">
                <a16:creationId xmlns:a16="http://schemas.microsoft.com/office/drawing/2014/main" id="{E5BAC28C-3CA8-E446-921F-1F04B94135F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6445073" y="2611544"/>
            <a:ext cx="5455917" cy="36281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7F93B74-365B-4C40-93E3-60B148C4F22C}"/>
              </a:ext>
            </a:extLst>
          </p:cNvPr>
          <p:cNvSpPr/>
          <p:nvPr/>
        </p:nvSpPr>
        <p:spPr>
          <a:xfrm>
            <a:off x="3484166" y="573713"/>
            <a:ext cx="5921814" cy="923330"/>
          </a:xfrm>
          <a:prstGeom prst="rect">
            <a:avLst/>
          </a:prstGeom>
          <a:noFill/>
        </p:spPr>
        <p:txBody>
          <a:bodyPr wrap="none" lIns="91440" tIns="45720" rIns="91440" bIns="45720">
            <a:spAutoFit/>
          </a:bodyPr>
          <a:lstStyle/>
          <a:p>
            <a:pPr algn="ctr"/>
            <a:r>
              <a:rPr lang="en-GB" sz="5400" b="1" cap="none" spc="0" dirty="0">
                <a:ln w="6600">
                  <a:solidFill>
                    <a:schemeClr val="accent2"/>
                  </a:solidFill>
                  <a:prstDash val="solid"/>
                </a:ln>
                <a:solidFill>
                  <a:srgbClr val="FFFFFF"/>
                </a:solidFill>
                <a:effectLst>
                  <a:outerShdw dist="38100" dir="2700000" algn="tl" rotWithShape="0">
                    <a:schemeClr val="accent2"/>
                  </a:outerShdw>
                </a:effectLst>
              </a:rPr>
              <a:t>SRI LANKA MISSION</a:t>
            </a:r>
          </a:p>
        </p:txBody>
      </p:sp>
    </p:spTree>
    <p:extLst>
      <p:ext uri="{BB962C8B-B14F-4D97-AF65-F5344CB8AC3E}">
        <p14:creationId xmlns:p14="http://schemas.microsoft.com/office/powerpoint/2010/main" val="3378569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Perbatasan Indonesia-Timor Leste Masih Tegang - Nasional Tempo.co">
            <a:extLst>
              <a:ext uri="{FF2B5EF4-FFF2-40B4-BE49-F238E27FC236}">
                <a16:creationId xmlns:a16="http://schemas.microsoft.com/office/drawing/2014/main" id="{DCF080DC-9DBD-764B-B8B9-24A01322778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1234" y="2962513"/>
            <a:ext cx="5828261" cy="3336679"/>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flag of East Timor | Britannica">
            <a:extLst>
              <a:ext uri="{FF2B5EF4-FFF2-40B4-BE49-F238E27FC236}">
                <a16:creationId xmlns:a16="http://schemas.microsoft.com/office/drawing/2014/main" id="{ECD2235C-4475-FA48-9632-B669BE514D5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6182505" y="3173788"/>
            <a:ext cx="5828261" cy="291413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46F5ECF-74EF-1041-9CAF-E08C6395B7DA}"/>
              </a:ext>
            </a:extLst>
          </p:cNvPr>
          <p:cNvSpPr/>
          <p:nvPr/>
        </p:nvSpPr>
        <p:spPr>
          <a:xfrm>
            <a:off x="2674607" y="663564"/>
            <a:ext cx="6669776" cy="923330"/>
          </a:xfrm>
          <a:prstGeom prst="rect">
            <a:avLst/>
          </a:prstGeom>
          <a:noFill/>
        </p:spPr>
        <p:txBody>
          <a:bodyPr wrap="none" lIns="91440" tIns="45720" rIns="91440" bIns="45720">
            <a:spAutoFit/>
          </a:bodyPr>
          <a:lstStyle/>
          <a:p>
            <a:pPr algn="ctr"/>
            <a:r>
              <a:rPr lang="en-GB" sz="5400" b="1" cap="none" spc="0" dirty="0">
                <a:ln w="6600">
                  <a:solidFill>
                    <a:schemeClr val="accent2"/>
                  </a:solidFill>
                  <a:prstDash val="solid"/>
                </a:ln>
                <a:solidFill>
                  <a:srgbClr val="FFFFFF"/>
                </a:solidFill>
                <a:effectLst>
                  <a:outerShdw dist="38100" dir="2700000" algn="tl" rotWithShape="0">
                    <a:schemeClr val="accent2"/>
                  </a:outerShdw>
                </a:effectLst>
              </a:rPr>
              <a:t>TIMOR LESTE MISSION</a:t>
            </a:r>
          </a:p>
        </p:txBody>
      </p:sp>
    </p:spTree>
    <p:extLst>
      <p:ext uri="{BB962C8B-B14F-4D97-AF65-F5344CB8AC3E}">
        <p14:creationId xmlns:p14="http://schemas.microsoft.com/office/powerpoint/2010/main" val="442101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1" name="Rectangle 140">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2" name="Picture 6" descr="COVID-19: Southeast Asia sees spike in new cases, deaths as region  struggles to contain Delta variant - CNA">
            <a:extLst>
              <a:ext uri="{FF2B5EF4-FFF2-40B4-BE49-F238E27FC236}">
                <a16:creationId xmlns:a16="http://schemas.microsoft.com/office/drawing/2014/main" id="{97BE80F2-F740-B845-9550-1A962DDCC26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8392" r="20889"/>
          <a:stretch/>
        </p:blipFill>
        <p:spPr bwMode="auto">
          <a:xfrm>
            <a:off x="-1" y="10"/>
            <a:ext cx="737005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ctive coronavirus cases in Southeast Asia near 1M">
            <a:extLst>
              <a:ext uri="{FF2B5EF4-FFF2-40B4-BE49-F238E27FC236}">
                <a16:creationId xmlns:a16="http://schemas.microsoft.com/office/drawing/2014/main" id="{AF482100-3BBE-2D47-9D10-89622D5C0C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2070" b="1"/>
          <a:stretch/>
        </p:blipFill>
        <p:spPr bwMode="auto">
          <a:xfrm>
            <a:off x="7534656" y="1"/>
            <a:ext cx="4657344" cy="33467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ERNAMA - Latest count of COVID-19 cases in Southeast Asia">
            <a:extLst>
              <a:ext uri="{FF2B5EF4-FFF2-40B4-BE49-F238E27FC236}">
                <a16:creationId xmlns:a16="http://schemas.microsoft.com/office/drawing/2014/main" id="{6D443A83-9466-F746-861B-84C9964F04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21" r="6848"/>
          <a:stretch/>
        </p:blipFill>
        <p:spPr bwMode="auto">
          <a:xfrm>
            <a:off x="7534654" y="3511296"/>
            <a:ext cx="4657346" cy="334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14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118" name="Rectangle 142">
            <a:extLst>
              <a:ext uri="{FF2B5EF4-FFF2-40B4-BE49-F238E27FC236}">
                <a16:creationId xmlns:a16="http://schemas.microsoft.com/office/drawing/2014/main" id="{ED4D6CE2-C4FB-4B4D-991A-84C9705CD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Khan urges Johnson to close places of worship as Covid cases surge |  Religion | The Guardian">
            <a:extLst>
              <a:ext uri="{FF2B5EF4-FFF2-40B4-BE49-F238E27FC236}">
                <a16:creationId xmlns:a16="http://schemas.microsoft.com/office/drawing/2014/main" id="{8ADBCE2B-EE31-2F4F-9FBC-46A6BCAB82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230" r="29438" b="-3"/>
          <a:stretch/>
        </p:blipFill>
        <p:spPr bwMode="auto">
          <a:xfrm>
            <a:off x="400847" y="630936"/>
            <a:ext cx="3785616" cy="549554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taying strong in faith, even when church doors are closed | Detroit Lakes  Tribune">
            <a:extLst>
              <a:ext uri="{FF2B5EF4-FFF2-40B4-BE49-F238E27FC236}">
                <a16:creationId xmlns:a16="http://schemas.microsoft.com/office/drawing/2014/main" id="{D93E959F-F695-654D-9E95-A86B766F3C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43" r="15298" b="2"/>
          <a:stretch/>
        </p:blipFill>
        <p:spPr bwMode="auto">
          <a:xfrm>
            <a:off x="4361688" y="630936"/>
            <a:ext cx="2651760" cy="26791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abled people say welcome to our world">
            <a:extLst>
              <a:ext uri="{FF2B5EF4-FFF2-40B4-BE49-F238E27FC236}">
                <a16:creationId xmlns:a16="http://schemas.microsoft.com/office/drawing/2014/main" id="{DB06BF01-13EF-4F4B-9274-18EB80B905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28" r="20795" b="-3"/>
          <a:stretch/>
        </p:blipFill>
        <p:spPr bwMode="auto">
          <a:xfrm>
            <a:off x="4361688" y="3447288"/>
            <a:ext cx="2651760" cy="2679192"/>
          </a:xfrm>
          <a:prstGeom prst="rect">
            <a:avLst/>
          </a:prstGeom>
          <a:noFill/>
          <a:extLst>
            <a:ext uri="{909E8E84-426E-40DD-AFC4-6F175D3DCCD1}">
              <a14:hiddenFill xmlns:a14="http://schemas.microsoft.com/office/drawing/2010/main">
                <a:solidFill>
                  <a:srgbClr val="FFFFFF"/>
                </a:solidFill>
              </a14:hiddenFill>
            </a:ext>
          </a:extLst>
        </p:spPr>
      </p:pic>
      <p:cxnSp>
        <p:nvCxnSpPr>
          <p:cNvPr id="4119" name="Straight Connector 144">
            <a:extLst>
              <a:ext uri="{FF2B5EF4-FFF2-40B4-BE49-F238E27FC236}">
                <a16:creationId xmlns:a16="http://schemas.microsoft.com/office/drawing/2014/main" id="{11A9DAB5-E11B-41CA-85F3-20711F7902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51084"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106" name="Content Placeholder 4105">
            <a:extLst>
              <a:ext uri="{FF2B5EF4-FFF2-40B4-BE49-F238E27FC236}">
                <a16:creationId xmlns:a16="http://schemas.microsoft.com/office/drawing/2014/main" id="{6A154651-8D32-46FD-B1D9-2A160DC0E4C0}"/>
              </a:ext>
            </a:extLst>
          </p:cNvPr>
          <p:cNvSpPr>
            <a:spLocks noGrp="1"/>
          </p:cNvSpPr>
          <p:nvPr>
            <p:ph idx="1"/>
          </p:nvPr>
        </p:nvSpPr>
        <p:spPr>
          <a:xfrm>
            <a:off x="7888099" y="2368296"/>
            <a:ext cx="3721608" cy="3502152"/>
          </a:xfrm>
        </p:spPr>
        <p:txBody>
          <a:bodyPr>
            <a:normAutofit/>
          </a:bodyPr>
          <a:lstStyle/>
          <a:p>
            <a:endParaRPr lang="en-US" sz="1700"/>
          </a:p>
        </p:txBody>
      </p:sp>
      <p:sp>
        <p:nvSpPr>
          <p:cNvPr id="29" name="TextBox 28">
            <a:extLst>
              <a:ext uri="{FF2B5EF4-FFF2-40B4-BE49-F238E27FC236}">
                <a16:creationId xmlns:a16="http://schemas.microsoft.com/office/drawing/2014/main" id="{4CA73A66-FAE6-794D-B182-1B113AF23D4D}"/>
              </a:ext>
            </a:extLst>
          </p:cNvPr>
          <p:cNvSpPr txBox="1"/>
          <p:nvPr/>
        </p:nvSpPr>
        <p:spPr>
          <a:xfrm>
            <a:off x="10446564" y="0"/>
            <a:ext cx="1745436" cy="6858000"/>
          </a:xfrm>
          <a:prstGeom prst="rect">
            <a:avLst/>
          </a:prstGeom>
          <a:solidFill>
            <a:schemeClr val="accent2"/>
          </a:solidFill>
        </p:spPr>
        <p:txBody>
          <a:bodyPr wrap="square" rtlCol="0">
            <a:spAutoFit/>
          </a:bodyPr>
          <a:lstStyle/>
          <a:p>
            <a:endParaRPr lang="en-US" dirty="0"/>
          </a:p>
        </p:txBody>
      </p:sp>
      <p:pic>
        <p:nvPicPr>
          <p:cNvPr id="30" name="Picture 29" descr="The Seventh-day Adventist logo | Sda logo, Seventh day adventist church,  Church logo">
            <a:extLst>
              <a:ext uri="{FF2B5EF4-FFF2-40B4-BE49-F238E27FC236}">
                <a16:creationId xmlns:a16="http://schemas.microsoft.com/office/drawing/2014/main" id="{FC23449E-A05F-5347-B247-D0EB4DE82F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86720" y="4208153"/>
            <a:ext cx="1936177" cy="1936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21119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77AD27-E8C3-4F18-9640-4EEAD903B77B}"/>
              </a:ext>
            </a:extLst>
          </p:cNvPr>
          <p:cNvSpPr>
            <a:spLocks noGrp="1"/>
          </p:cNvSpPr>
          <p:nvPr>
            <p:ph type="title"/>
          </p:nvPr>
        </p:nvSpPr>
        <p:spPr>
          <a:xfrm>
            <a:off x="1968747" y="878640"/>
            <a:ext cx="8400743" cy="645397"/>
          </a:xfrm>
        </p:spPr>
        <p:txBody>
          <a:bodyPr>
            <a:normAutofit fontScale="90000"/>
          </a:bodyPr>
          <a:lstStyle/>
          <a:p>
            <a:r>
              <a:rPr lang="en-PH" dirty="0"/>
              <a:t>“</a:t>
            </a:r>
            <a:r>
              <a:rPr lang="en-PH" b="1" dirty="0"/>
              <a:t>I Will Go” for SSD</a:t>
            </a:r>
          </a:p>
        </p:txBody>
      </p:sp>
      <p:sp>
        <p:nvSpPr>
          <p:cNvPr id="2" name="Rectangle: Rounded Corners 1">
            <a:extLst>
              <a:ext uri="{FF2B5EF4-FFF2-40B4-BE49-F238E27FC236}">
                <a16:creationId xmlns:a16="http://schemas.microsoft.com/office/drawing/2014/main" id="{8C304454-83E0-4289-A503-055C35B53F28}"/>
              </a:ext>
            </a:extLst>
          </p:cNvPr>
          <p:cNvSpPr/>
          <p:nvPr/>
        </p:nvSpPr>
        <p:spPr>
          <a:xfrm>
            <a:off x="1133117" y="144471"/>
            <a:ext cx="8788611" cy="77618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PH" sz="3200" b="1" i="0" u="none" strike="noStrike" kern="1200" cap="none" spc="0" normalizeH="0" baseline="0" noProof="0" dirty="0">
                <a:ln>
                  <a:noFill/>
                </a:ln>
                <a:solidFill>
                  <a:prstClr val="white"/>
                </a:solidFill>
                <a:effectLst/>
                <a:uLnTx/>
                <a:uFillTx/>
                <a:latin typeface="Century Gothic" panose="020B0502020202020204"/>
                <a:ea typeface="+mn-ea"/>
                <a:cs typeface="+mn-cs"/>
              </a:rPr>
              <a:t>2020-2025 SSD for Christ Initiative….</a:t>
            </a:r>
          </a:p>
        </p:txBody>
      </p:sp>
      <p:pic>
        <p:nvPicPr>
          <p:cNvPr id="1034" name="Picture 10" descr="Getting Lost | Eat And Run This">
            <a:extLst>
              <a:ext uri="{FF2B5EF4-FFF2-40B4-BE49-F238E27FC236}">
                <a16:creationId xmlns:a16="http://schemas.microsoft.com/office/drawing/2014/main" id="{A77E41F8-81CD-40B4-A603-B403A178F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439" y="996013"/>
            <a:ext cx="4750655" cy="55102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AFA Journal - AFA offers discipleship, prayer tools">
            <a:extLst>
              <a:ext uri="{FF2B5EF4-FFF2-40B4-BE49-F238E27FC236}">
                <a16:creationId xmlns:a16="http://schemas.microsoft.com/office/drawing/2014/main" id="{E9E78820-B747-4F91-A64F-F811D1D33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793" y="4437658"/>
            <a:ext cx="3757475" cy="1962876"/>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B9D2A23A-D504-4DF2-B7D0-4B4D139EAD61}"/>
              </a:ext>
            </a:extLst>
          </p:cNvPr>
          <p:cNvSpPr/>
          <p:nvPr/>
        </p:nvSpPr>
        <p:spPr>
          <a:xfrm>
            <a:off x="4205966" y="986668"/>
            <a:ext cx="1714500" cy="1646922"/>
          </a:xfrm>
          <a:prstGeom prst="ellipse">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entury Gothic" panose="020B0502020202020204"/>
                <a:ea typeface="+mn-ea"/>
                <a:cs typeface="+mn-cs"/>
              </a:rPr>
              <a:t>S</a:t>
            </a:r>
            <a:endParaRPr kumimoji="0" lang="en-PH" sz="4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5" name="Arrow: Right 14">
            <a:extLst>
              <a:ext uri="{FF2B5EF4-FFF2-40B4-BE49-F238E27FC236}">
                <a16:creationId xmlns:a16="http://schemas.microsoft.com/office/drawing/2014/main" id="{D55823A2-A29C-49C9-A734-734BF1B1CC49}"/>
              </a:ext>
            </a:extLst>
          </p:cNvPr>
          <p:cNvSpPr/>
          <p:nvPr/>
        </p:nvSpPr>
        <p:spPr>
          <a:xfrm>
            <a:off x="5779095" y="1214505"/>
            <a:ext cx="3809999" cy="1329736"/>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t>Seeking</a:t>
            </a:r>
            <a:endParaRPr kumimoji="0" lang="en-PH"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6" name="Oval 25">
            <a:extLst>
              <a:ext uri="{FF2B5EF4-FFF2-40B4-BE49-F238E27FC236}">
                <a16:creationId xmlns:a16="http://schemas.microsoft.com/office/drawing/2014/main" id="{284FA5E8-37D8-416D-B21C-B55AD08BB57A}"/>
              </a:ext>
            </a:extLst>
          </p:cNvPr>
          <p:cNvSpPr/>
          <p:nvPr/>
        </p:nvSpPr>
        <p:spPr>
          <a:xfrm>
            <a:off x="4245136" y="2485056"/>
            <a:ext cx="1714500" cy="164692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entury Gothic" panose="020B0502020202020204"/>
                <a:ea typeface="+mn-ea"/>
                <a:cs typeface="+mn-cs"/>
              </a:rPr>
              <a:t>S</a:t>
            </a:r>
            <a:endParaRPr kumimoji="0" lang="en-PH" sz="4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7" name="Arrow: Right 26">
            <a:extLst>
              <a:ext uri="{FF2B5EF4-FFF2-40B4-BE49-F238E27FC236}">
                <a16:creationId xmlns:a16="http://schemas.microsoft.com/office/drawing/2014/main" id="{670BAA2C-9FE9-470E-9FD1-C6FA98BBE62A}"/>
              </a:ext>
            </a:extLst>
          </p:cNvPr>
          <p:cNvSpPr/>
          <p:nvPr/>
        </p:nvSpPr>
        <p:spPr>
          <a:xfrm>
            <a:off x="5792336" y="2604514"/>
            <a:ext cx="3809999" cy="13297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t>Saving</a:t>
            </a:r>
            <a:endParaRPr kumimoji="0" lang="en-PH"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8" name="Oval 27">
            <a:extLst>
              <a:ext uri="{FF2B5EF4-FFF2-40B4-BE49-F238E27FC236}">
                <a16:creationId xmlns:a16="http://schemas.microsoft.com/office/drawing/2014/main" id="{8AA334FE-B646-4296-9BE1-117C05B68664}"/>
              </a:ext>
            </a:extLst>
          </p:cNvPr>
          <p:cNvSpPr/>
          <p:nvPr/>
        </p:nvSpPr>
        <p:spPr>
          <a:xfrm>
            <a:off x="4317959" y="3949869"/>
            <a:ext cx="1714500" cy="164692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entury Gothic" panose="020B0502020202020204"/>
                <a:ea typeface="+mn-ea"/>
                <a:cs typeface="+mn-cs"/>
              </a:rPr>
              <a:t>D</a:t>
            </a:r>
            <a:endParaRPr kumimoji="0" lang="en-PH" sz="4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9" name="Arrow: Right 28">
            <a:extLst>
              <a:ext uri="{FF2B5EF4-FFF2-40B4-BE49-F238E27FC236}">
                <a16:creationId xmlns:a16="http://schemas.microsoft.com/office/drawing/2014/main" id="{1F27B917-D2CC-490E-B89C-AE506C42984E}"/>
              </a:ext>
            </a:extLst>
          </p:cNvPr>
          <p:cNvSpPr/>
          <p:nvPr/>
        </p:nvSpPr>
        <p:spPr>
          <a:xfrm>
            <a:off x="5983525" y="4020169"/>
            <a:ext cx="3632051" cy="132973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t>  Discipling </a:t>
            </a:r>
            <a:endParaRPr kumimoji="0" lang="en-PH"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0" name="Rectangle: Rounded Corners 29">
            <a:extLst>
              <a:ext uri="{FF2B5EF4-FFF2-40B4-BE49-F238E27FC236}">
                <a16:creationId xmlns:a16="http://schemas.microsoft.com/office/drawing/2014/main" id="{6FFD348A-8A27-405B-86EF-C1FDC0A61F1C}"/>
              </a:ext>
            </a:extLst>
          </p:cNvPr>
          <p:cNvSpPr/>
          <p:nvPr/>
        </p:nvSpPr>
        <p:spPr>
          <a:xfrm>
            <a:off x="4730762" y="5439078"/>
            <a:ext cx="5190966" cy="1156643"/>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PH" sz="2400" b="0" i="0" u="none" strike="noStrike" kern="1200" cap="none" spc="0" normalizeH="0" baseline="0" noProof="0" dirty="0">
                <a:ln>
                  <a:noFill/>
                </a:ln>
                <a:solidFill>
                  <a:prstClr val="white"/>
                </a:solidFill>
                <a:effectLst/>
                <a:uLnTx/>
                <a:uFillTx/>
                <a:latin typeface="Century Gothic" panose="020B0502020202020204"/>
                <a:ea typeface="+mn-ea"/>
                <a:cs typeface="+mn-cs"/>
              </a:rPr>
              <a:t>“Each One,        Reach One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PH"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PH" sz="1200" b="0" i="0" u="none" strike="noStrike" kern="1200" cap="none" spc="0" normalizeH="0" baseline="0" noProof="0" dirty="0">
                <a:ln>
                  <a:noFill/>
                </a:ln>
                <a:solidFill>
                  <a:prstClr val="white"/>
                </a:solidFill>
                <a:effectLst/>
                <a:uLnTx/>
                <a:uFillTx/>
                <a:latin typeface="Century Gothic" panose="020B0502020202020204"/>
                <a:ea typeface="+mn-ea"/>
                <a:cs typeface="+mn-cs"/>
              </a:rPr>
              <a:t>Is called by God                                  family member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PH" sz="1200" b="0" i="0" u="none" strike="noStrike" kern="1200" cap="none" spc="0" normalizeH="0" baseline="0" noProof="0" dirty="0">
                <a:ln>
                  <a:noFill/>
                </a:ln>
                <a:solidFill>
                  <a:prstClr val="white"/>
                </a:solidFill>
                <a:effectLst/>
                <a:uLnTx/>
                <a:uFillTx/>
                <a:latin typeface="Century Gothic" panose="020B0502020202020204"/>
                <a:ea typeface="+mn-ea"/>
                <a:cs typeface="+mn-cs"/>
              </a:rPr>
              <a:t>    has a mission                                        neighbor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PH" sz="1200" b="0" i="0" u="none" strike="noStrike" kern="1200" cap="none" spc="0" normalizeH="0" baseline="0" noProof="0" dirty="0">
                <a:ln>
                  <a:noFill/>
                </a:ln>
                <a:solidFill>
                  <a:prstClr val="white"/>
                </a:solidFill>
                <a:effectLst/>
                <a:uLnTx/>
                <a:uFillTx/>
                <a:latin typeface="Century Gothic" panose="020B0502020202020204"/>
                <a:ea typeface="+mn-ea"/>
                <a:cs typeface="+mn-cs"/>
              </a:rPr>
              <a:t>    has a blessing to share                        Friend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PH" sz="1200" b="0" i="0" u="none" strike="noStrike" kern="1200" cap="none" spc="0" normalizeH="0" baseline="0" noProof="0" dirty="0">
                <a:ln>
                  <a:noFill/>
                </a:ln>
                <a:solidFill>
                  <a:prstClr val="white"/>
                </a:solidFill>
                <a:effectLst/>
                <a:uLnTx/>
                <a:uFillTx/>
                <a:latin typeface="Century Gothic" panose="020B0502020202020204"/>
                <a:ea typeface="+mn-ea"/>
                <a:cs typeface="+mn-cs"/>
              </a:rPr>
              <a:t>    is empowered to witness                     Stranger</a:t>
            </a:r>
          </a:p>
        </p:txBody>
      </p:sp>
      <p:pic>
        <p:nvPicPr>
          <p:cNvPr id="1026" name="Picture 2" descr="Adventist Review Online | Seventh-day Adventist Church to Unveil ...">
            <a:extLst>
              <a:ext uri="{FF2B5EF4-FFF2-40B4-BE49-F238E27FC236}">
                <a16:creationId xmlns:a16="http://schemas.microsoft.com/office/drawing/2014/main" id="{89FF05D2-6670-4FE7-87E9-2852293CB9D2}"/>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60484" y="1434381"/>
            <a:ext cx="3757475" cy="30331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MI NECUM - Photos | Facebook">
            <a:extLst>
              <a:ext uri="{FF2B5EF4-FFF2-40B4-BE49-F238E27FC236}">
                <a16:creationId xmlns:a16="http://schemas.microsoft.com/office/drawing/2014/main" id="{26053233-FCBA-450B-B6F8-E68026A871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0255" y="4928238"/>
            <a:ext cx="1385508" cy="133710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037E258-A11A-514B-AC11-5B66671F7DFE}"/>
              </a:ext>
            </a:extLst>
          </p:cNvPr>
          <p:cNvSpPr txBox="1"/>
          <p:nvPr/>
        </p:nvSpPr>
        <p:spPr>
          <a:xfrm>
            <a:off x="10446564" y="0"/>
            <a:ext cx="1745436" cy="6858000"/>
          </a:xfrm>
          <a:prstGeom prst="rect">
            <a:avLst/>
          </a:prstGeom>
          <a:solidFill>
            <a:schemeClr val="accent2"/>
          </a:solidFill>
        </p:spPr>
        <p:txBody>
          <a:bodyPr wrap="square" rtlCol="0">
            <a:spAutoFit/>
          </a:bodyPr>
          <a:lstStyle/>
          <a:p>
            <a:endParaRPr lang="en-US" dirty="0"/>
          </a:p>
        </p:txBody>
      </p:sp>
      <p:pic>
        <p:nvPicPr>
          <p:cNvPr id="17" name="Picture 16" descr="The Seventh-day Adventist logo | Sda logo, Seventh day adventist church,  Church logo">
            <a:extLst>
              <a:ext uri="{FF2B5EF4-FFF2-40B4-BE49-F238E27FC236}">
                <a16:creationId xmlns:a16="http://schemas.microsoft.com/office/drawing/2014/main" id="{62578F6C-666A-C04B-8CB6-10D4F144FA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86720" y="4208153"/>
            <a:ext cx="1936177" cy="1936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300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4" descr="Crowns - Sda Stewardship Logo Png Clipart (#1424510) - PinClipart">
            <a:extLst>
              <a:ext uri="{FF2B5EF4-FFF2-40B4-BE49-F238E27FC236}">
                <a16:creationId xmlns:a16="http://schemas.microsoft.com/office/drawing/2014/main" id="{E5216AE7-ED96-BA4E-9A00-6AA1F607E2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714" b="9719"/>
          <a:stretch/>
        </p:blipFill>
        <p:spPr bwMode="auto">
          <a:xfrm>
            <a:off x="-1407133" y="238923"/>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178" name="Rectangle 7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81E10DE-F1CB-8D45-B218-4FA7BFC27A22}"/>
              </a:ext>
            </a:extLst>
          </p:cNvPr>
          <p:cNvSpPr/>
          <p:nvPr/>
        </p:nvSpPr>
        <p:spPr>
          <a:xfrm>
            <a:off x="2898987" y="166533"/>
            <a:ext cx="6891186" cy="113573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cap="none" spc="0" dirty="0">
                <a:ln w="6600">
                  <a:solidFill>
                    <a:schemeClr val="accent2"/>
                  </a:solidFill>
                  <a:prstDash val="solid"/>
                </a:ln>
                <a:effectLst>
                  <a:outerShdw dist="38100" dir="2700000" algn="tl" rotWithShape="0">
                    <a:schemeClr val="accent2"/>
                  </a:outerShdw>
                </a:effectLst>
                <a:latin typeface="Arial" panose="020B0604020202020204" pitchFamily="34" charset="0"/>
                <a:ea typeface="+mj-ea"/>
                <a:cs typeface="Arial" panose="020B0604020202020204" pitchFamily="34" charset="0"/>
              </a:rPr>
              <a:t>OUR MISSION</a:t>
            </a:r>
          </a:p>
        </p:txBody>
      </p:sp>
      <p:sp>
        <p:nvSpPr>
          <p:cNvPr id="7176" name="Content Placeholder 7175">
            <a:extLst>
              <a:ext uri="{FF2B5EF4-FFF2-40B4-BE49-F238E27FC236}">
                <a16:creationId xmlns:a16="http://schemas.microsoft.com/office/drawing/2014/main" id="{006BED1A-47B1-43D3-954C-5A02E8F9A3E9}"/>
              </a:ext>
            </a:extLst>
          </p:cNvPr>
          <p:cNvSpPr>
            <a:spLocks noGrp="1"/>
          </p:cNvSpPr>
          <p:nvPr>
            <p:ph idx="1"/>
          </p:nvPr>
        </p:nvSpPr>
        <p:spPr>
          <a:xfrm>
            <a:off x="1352344" y="961531"/>
            <a:ext cx="6891187" cy="5162550"/>
          </a:xfrm>
        </p:spPr>
        <p:txBody>
          <a:bodyPr vert="horz" lIns="91440" tIns="45720" rIns="91440" bIns="45720" rtlCol="0">
            <a:normAutofit fontScale="92500" lnSpcReduction="10000"/>
          </a:bodyPr>
          <a:lstStyle/>
          <a:p>
            <a:endParaRPr lang="en-US" sz="2000" dirty="0">
              <a:ln w="0"/>
              <a:effectLst>
                <a:outerShdw blurRad="38100" dist="19050" dir="2700000" algn="tl" rotWithShape="0">
                  <a:schemeClr val="dk1">
                    <a:alpha val="40000"/>
                  </a:schemeClr>
                </a:outerShdw>
              </a:effectLst>
            </a:endParaRPr>
          </a:p>
          <a:p>
            <a:pPr marL="0" indent="0">
              <a:buNone/>
            </a:pPr>
            <a:r>
              <a:rPr lang="en-US" sz="3500" dirty="0">
                <a:ln w="0"/>
                <a:effectLst>
                  <a:outerShdw blurRad="38100" dist="19050" dir="2700000" algn="tl" rotWithShape="0">
                    <a:schemeClr val="dk1">
                      <a:alpha val="40000"/>
                    </a:schemeClr>
                  </a:outerShdw>
                </a:effectLst>
              </a:rPr>
              <a:t>The Mission of the Stewardship ministries in Southern Asia Pacific Division is to help leaders and members develop habits necessary for spiritual growth and faithful stewardship, to make disciple of Jesus Christ  to proclaim the everlasting gospel and bringing all to partner fully and sacrificially with God  and to increase  the member’s faithfulness to God in all Stewardship dimensions and through spiritually revived and faithful stewards. </a:t>
            </a:r>
          </a:p>
          <a:p>
            <a:endParaRPr lang="en-US" sz="2000" dirty="0">
              <a:ln w="0"/>
              <a:effectLst>
                <a:outerShdw blurRad="38100" dist="19050" dir="2700000" algn="tl" rotWithShape="0">
                  <a:schemeClr val="dk1">
                    <a:alpha val="40000"/>
                  </a:schemeClr>
                </a:outerShdw>
              </a:effectLst>
            </a:endParaRPr>
          </a:p>
        </p:txBody>
      </p:sp>
      <p:grpSp>
        <p:nvGrpSpPr>
          <p:cNvPr id="7179" name="Group 80">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82" name="Rectangle 8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5" name="Isosceles Triangle 8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795FB91-160B-D34A-936C-C585606D8A69}"/>
              </a:ext>
            </a:extLst>
          </p:cNvPr>
          <p:cNvSpPr txBox="1"/>
          <p:nvPr/>
        </p:nvSpPr>
        <p:spPr>
          <a:xfrm>
            <a:off x="10446564" y="0"/>
            <a:ext cx="1745436" cy="6858000"/>
          </a:xfrm>
          <a:prstGeom prst="rect">
            <a:avLst/>
          </a:prstGeom>
          <a:solidFill>
            <a:schemeClr val="accent2"/>
          </a:solidFill>
        </p:spPr>
        <p:txBody>
          <a:bodyPr wrap="square" rtlCol="0">
            <a:spAutoFit/>
          </a:bodyPr>
          <a:lstStyle/>
          <a:p>
            <a:endParaRPr lang="en-US" dirty="0"/>
          </a:p>
        </p:txBody>
      </p:sp>
      <p:pic>
        <p:nvPicPr>
          <p:cNvPr id="24" name="Picture 23" descr="The Seventh-day Adventist logo | Sda logo, Seventh day adventist church,  Church logo">
            <a:extLst>
              <a:ext uri="{FF2B5EF4-FFF2-40B4-BE49-F238E27FC236}">
                <a16:creationId xmlns:a16="http://schemas.microsoft.com/office/drawing/2014/main" id="{64E12AC8-1EF2-644D-802F-3763A89CD9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6720" y="4208153"/>
            <a:ext cx="1936177" cy="193617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7B8F03B7-8B77-0F4F-AB08-3EBAB3FB52F0}"/>
              </a:ext>
            </a:extLst>
          </p:cNvPr>
          <p:cNvPicPr>
            <a:picLocks noChangeAspect="1"/>
          </p:cNvPicPr>
          <p:nvPr/>
        </p:nvPicPr>
        <p:blipFill>
          <a:blip r:embed="rId4"/>
          <a:stretch>
            <a:fillRect/>
          </a:stretch>
        </p:blipFill>
        <p:spPr>
          <a:xfrm>
            <a:off x="1169692" y="6342384"/>
            <a:ext cx="3082268" cy="635073"/>
          </a:xfrm>
          <a:prstGeom prst="rect">
            <a:avLst/>
          </a:prstGeom>
          <a:solidFill>
            <a:schemeClr val="tx1"/>
          </a:solidFill>
        </p:spPr>
      </p:pic>
    </p:spTree>
    <p:extLst>
      <p:ext uri="{BB962C8B-B14F-4D97-AF65-F5344CB8AC3E}">
        <p14:creationId xmlns:p14="http://schemas.microsoft.com/office/powerpoint/2010/main" val="759559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rowns - Sda Stewardship Logo Png Clipart (#1424510) - PinClipart">
            <a:extLst>
              <a:ext uri="{FF2B5EF4-FFF2-40B4-BE49-F238E27FC236}">
                <a16:creationId xmlns:a16="http://schemas.microsoft.com/office/drawing/2014/main" id="{2EF18C41-A770-3841-AF53-65C482A86174}"/>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22714" b="9718"/>
          <a:stretch/>
        </p:blipFill>
        <p:spPr bwMode="auto">
          <a:xfrm>
            <a:off x="20" y="151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711574E-4489-984B-8773-06EACEF75556}"/>
              </a:ext>
            </a:extLst>
          </p:cNvPr>
          <p:cNvSpPr/>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cap="none" spc="0" dirty="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mj-ea"/>
                <a:cs typeface="Arial" panose="020B0604020202020204" pitchFamily="34" charset="0"/>
              </a:rPr>
              <a:t>OUR VISION</a:t>
            </a:r>
          </a:p>
        </p:txBody>
      </p:sp>
      <p:sp>
        <p:nvSpPr>
          <p:cNvPr id="3" name="Content Placeholder 2">
            <a:extLst>
              <a:ext uri="{FF2B5EF4-FFF2-40B4-BE49-F238E27FC236}">
                <a16:creationId xmlns:a16="http://schemas.microsoft.com/office/drawing/2014/main" id="{1A9DD0DA-606F-3A43-8BDA-C7271C5A544E}"/>
              </a:ext>
            </a:extLst>
          </p:cNvPr>
          <p:cNvSpPr>
            <a:spLocks noGrp="1"/>
          </p:cNvSpPr>
          <p:nvPr>
            <p:ph idx="1"/>
          </p:nvPr>
        </p:nvSpPr>
        <p:spPr>
          <a:xfrm>
            <a:off x="838200" y="1825625"/>
            <a:ext cx="7985760" cy="4351338"/>
          </a:xfrm>
        </p:spPr>
        <p:txBody>
          <a:bodyPr vert="horz" lIns="91440" tIns="45720" rIns="91440" bIns="45720" rtlCol="0">
            <a:normAutofit lnSpcReduction="10000"/>
          </a:bodyPr>
          <a:lstStyle/>
          <a:p>
            <a:pPr marL="0" indent="0">
              <a:buNone/>
            </a:pPr>
            <a:r>
              <a:rPr lang="en-US" sz="3600" dirty="0">
                <a:solidFill>
                  <a:srgbClr val="FFFFFF"/>
                </a:solidFill>
              </a:rPr>
              <a:t>SDA members will have a total commitment  in faithful partnership with God, to establish the habit of putting GOD FIRST in every area of life, facilitating the growth of a spiritual community of faithful Adventist stewards”, in accomplishing the final mission of the church , to  prepare a people for His Kingdom</a:t>
            </a:r>
          </a:p>
        </p:txBody>
      </p:sp>
      <p:sp>
        <p:nvSpPr>
          <p:cNvPr id="23" name="TextBox 22">
            <a:extLst>
              <a:ext uri="{FF2B5EF4-FFF2-40B4-BE49-F238E27FC236}">
                <a16:creationId xmlns:a16="http://schemas.microsoft.com/office/drawing/2014/main" id="{DA53A8A8-04E0-BF4C-AA4D-0142B25950B3}"/>
              </a:ext>
            </a:extLst>
          </p:cNvPr>
          <p:cNvSpPr txBox="1"/>
          <p:nvPr/>
        </p:nvSpPr>
        <p:spPr>
          <a:xfrm>
            <a:off x="10446564" y="0"/>
            <a:ext cx="1745436" cy="6858000"/>
          </a:xfrm>
          <a:prstGeom prst="rect">
            <a:avLst/>
          </a:prstGeom>
          <a:solidFill>
            <a:schemeClr val="accent2"/>
          </a:solidFill>
        </p:spPr>
        <p:txBody>
          <a:bodyPr wrap="square" rtlCol="0">
            <a:spAutoFit/>
          </a:bodyPr>
          <a:lstStyle/>
          <a:p>
            <a:endParaRPr lang="en-US" dirty="0"/>
          </a:p>
        </p:txBody>
      </p:sp>
      <p:pic>
        <p:nvPicPr>
          <p:cNvPr id="24" name="Picture 23" descr="The Seventh-day Adventist logo | Sda logo, Seventh day adventist church,  Church logo">
            <a:extLst>
              <a:ext uri="{FF2B5EF4-FFF2-40B4-BE49-F238E27FC236}">
                <a16:creationId xmlns:a16="http://schemas.microsoft.com/office/drawing/2014/main" id="{CA2B6116-C777-1C47-8B7D-4D8F632AF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6720" y="4208153"/>
            <a:ext cx="1936177" cy="193617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201D76DE-5EA3-F347-AC16-6D8526BF0C97}"/>
              </a:ext>
            </a:extLst>
          </p:cNvPr>
          <p:cNvPicPr>
            <a:picLocks noChangeAspect="1"/>
          </p:cNvPicPr>
          <p:nvPr/>
        </p:nvPicPr>
        <p:blipFill>
          <a:blip r:embed="rId4"/>
          <a:stretch>
            <a:fillRect/>
          </a:stretch>
        </p:blipFill>
        <p:spPr>
          <a:xfrm>
            <a:off x="838180" y="5990422"/>
            <a:ext cx="3120529" cy="642956"/>
          </a:xfrm>
          <a:prstGeom prst="rect">
            <a:avLst/>
          </a:prstGeom>
        </p:spPr>
      </p:pic>
    </p:spTree>
    <p:extLst>
      <p:ext uri="{BB962C8B-B14F-4D97-AF65-F5344CB8AC3E}">
        <p14:creationId xmlns:p14="http://schemas.microsoft.com/office/powerpoint/2010/main" val="38204750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338" name="Picture 2" descr="Impact of Covid-19 on jobs | The Edge Markets">
            <a:extLst>
              <a:ext uri="{FF2B5EF4-FFF2-40B4-BE49-F238E27FC236}">
                <a16:creationId xmlns:a16="http://schemas.microsoft.com/office/drawing/2014/main" id="{1F6BC545-4FED-5647-A9B7-5361A376064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2717" b="302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123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362" name="Picture 2" descr="Malaysia Covid Deaths 2020 Analysis: 70% Killed Oct-Dec - CodeBlue">
            <a:extLst>
              <a:ext uri="{FF2B5EF4-FFF2-40B4-BE49-F238E27FC236}">
                <a16:creationId xmlns:a16="http://schemas.microsoft.com/office/drawing/2014/main" id="{4084BB8E-6CE7-E047-9A23-81389B59F9D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1346" b="1109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506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386" name="Picture 2" descr="Worship Online during COVID-19 | The United Church of Canada">
            <a:extLst>
              <a:ext uri="{FF2B5EF4-FFF2-40B4-BE49-F238E27FC236}">
                <a16:creationId xmlns:a16="http://schemas.microsoft.com/office/drawing/2014/main" id="{AC09C685-23F1-9F48-9037-38628908065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847" b="2316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170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Farewell to Noldy Sakul - YouTube">
            <a:extLst>
              <a:ext uri="{FF2B5EF4-FFF2-40B4-BE49-F238E27FC236}">
                <a16:creationId xmlns:a16="http://schemas.microsoft.com/office/drawing/2014/main" id="{D3C9073E-C22E-A241-9AB2-BADB2EF9CEA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1A36A2-1384-8A47-8C96-4F5D2D6DB13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Appreciation for Pastor </a:t>
            </a:r>
            <a:r>
              <a:rPr lang="en-US" sz="3600" dirty="0" err="1">
                <a:solidFill>
                  <a:schemeClr val="tx1">
                    <a:lumMod val="85000"/>
                    <a:lumOff val="15000"/>
                  </a:schemeClr>
                </a:solidFill>
              </a:rPr>
              <a:t>Noldy</a:t>
            </a:r>
            <a:r>
              <a:rPr lang="en-US" sz="3600" dirty="0">
                <a:solidFill>
                  <a:schemeClr val="tx1">
                    <a:lumMod val="85000"/>
                    <a:lumOff val="15000"/>
                  </a:schemeClr>
                </a:solidFill>
              </a:rPr>
              <a:t> </a:t>
            </a:r>
            <a:r>
              <a:rPr lang="en-US" sz="3600" dirty="0" err="1">
                <a:solidFill>
                  <a:schemeClr val="tx1">
                    <a:lumMod val="85000"/>
                    <a:lumOff val="15000"/>
                  </a:schemeClr>
                </a:solidFill>
              </a:rPr>
              <a:t>Sakul</a:t>
            </a:r>
            <a:r>
              <a:rPr lang="en-US" sz="3600" dirty="0">
                <a:solidFill>
                  <a:schemeClr val="tx1">
                    <a:lumMod val="85000"/>
                    <a:lumOff val="15000"/>
                  </a:schemeClr>
                </a:solidFill>
              </a:rPr>
              <a:t> for service rendered</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0653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Free Church Offering Pictures, Download Free Church Offering Pictures png  images, Free ClipArts on Clipart Library">
            <a:extLst>
              <a:ext uri="{FF2B5EF4-FFF2-40B4-BE49-F238E27FC236}">
                <a16:creationId xmlns:a16="http://schemas.microsoft.com/office/drawing/2014/main" id="{5B77D639-0472-4849-8608-22655D4DD70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227203" y="643466"/>
            <a:ext cx="7737593"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284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6" name="Picture 6" descr="How COVID-19 Has Strengthened Religious Faith | Pew Research Center">
            <a:extLst>
              <a:ext uri="{FF2B5EF4-FFF2-40B4-BE49-F238E27FC236}">
                <a16:creationId xmlns:a16="http://schemas.microsoft.com/office/drawing/2014/main" id="{3CB920DF-5466-6347-AF7D-DA54F01B3F8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2631" r="19963" b="-1"/>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C4C4DDF-1FF3-CB4D-BBE3-4DEC642979AD}"/>
              </a:ext>
            </a:extLst>
          </p:cNvPr>
          <p:cNvSpPr>
            <a:spLocks noGrp="1"/>
          </p:cNvSpPr>
          <p:nvPr>
            <p:ph type="title"/>
          </p:nvPr>
        </p:nvSpPr>
        <p:spPr>
          <a:xfrm>
            <a:off x="6343650" y="3962400"/>
            <a:ext cx="5505814" cy="1690409"/>
          </a:xfrm>
        </p:spPr>
        <p:txBody>
          <a:bodyPr vert="horz" lIns="91440" tIns="45720" rIns="91440" bIns="45720" rtlCol="0" anchor="b">
            <a:normAutofit/>
          </a:bodyPr>
          <a:lstStyle/>
          <a:p>
            <a:r>
              <a:rPr lang="en-US" kern="1200" dirty="0">
                <a:solidFill>
                  <a:schemeClr val="tx1"/>
                </a:solidFill>
                <a:latin typeface="+mj-lt"/>
                <a:ea typeface="+mj-ea"/>
                <a:cs typeface="+mj-cs"/>
              </a:rPr>
              <a:t>Our response</a:t>
            </a:r>
          </a:p>
        </p:txBody>
      </p:sp>
      <p:pic>
        <p:nvPicPr>
          <p:cNvPr id="5128" name="Picture 8" descr="First Adventist Church in the Philippines Celebrates 110 Years of Blessings  | Adventist World">
            <a:extLst>
              <a:ext uri="{FF2B5EF4-FFF2-40B4-BE49-F238E27FC236}">
                <a16:creationId xmlns:a16="http://schemas.microsoft.com/office/drawing/2014/main" id="{F75B064A-F347-BC40-886A-86E9E600D8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26" r="18547" b="-1"/>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18EF890-FE49-084A-8B9B-4E0D0F446B6F}"/>
              </a:ext>
            </a:extLst>
          </p:cNvPr>
          <p:cNvPicPr>
            <a:picLocks noChangeAspect="1"/>
          </p:cNvPicPr>
          <p:nvPr/>
        </p:nvPicPr>
        <p:blipFill>
          <a:blip r:embed="rId5"/>
          <a:stretch>
            <a:fillRect/>
          </a:stretch>
        </p:blipFill>
        <p:spPr>
          <a:xfrm>
            <a:off x="342536" y="5335272"/>
            <a:ext cx="3082268" cy="635073"/>
          </a:xfrm>
          <a:prstGeom prst="rect">
            <a:avLst/>
          </a:prstGeom>
          <a:noFill/>
        </p:spPr>
      </p:pic>
    </p:spTree>
    <p:extLst>
      <p:ext uri="{BB962C8B-B14F-4D97-AF65-F5344CB8AC3E}">
        <p14:creationId xmlns:p14="http://schemas.microsoft.com/office/powerpoint/2010/main" val="4253370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D65E82E-CA3B-2A46-B34C-E2242C679FB0}"/>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b="3652"/>
          <a:stretch/>
        </p:blipFill>
        <p:spPr bwMode="auto">
          <a:xfrm>
            <a:off x="1828800" y="2407920"/>
            <a:ext cx="8808720" cy="3781333"/>
          </a:xfrm>
          <a:prstGeom prst="rect">
            <a:avLst/>
          </a:prstGeom>
          <a:noFill/>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EA8C1B7C-B5A8-4F46-85A0-40EB5451D33D}"/>
              </a:ext>
            </a:extLst>
          </p:cNvPr>
          <p:cNvSpPr/>
          <p:nvPr/>
        </p:nvSpPr>
        <p:spPr>
          <a:xfrm>
            <a:off x="710037" y="528935"/>
            <a:ext cx="10576870" cy="1754326"/>
          </a:xfrm>
          <a:prstGeom prst="rect">
            <a:avLst/>
          </a:prstGeom>
          <a:noFill/>
        </p:spPr>
        <p:txBody>
          <a:bodyPr wrap="none" lIns="91440" tIns="45720" rIns="91440" bIns="45720">
            <a:spAutoFit/>
          </a:bodyPr>
          <a:lstStyle/>
          <a:p>
            <a:pPr algn="ctr"/>
            <a:r>
              <a:rPr lang="en-GB" sz="5400" b="1" cap="none" spc="0" dirty="0">
                <a:ln w="6600">
                  <a:solidFill>
                    <a:schemeClr val="accent2"/>
                  </a:solidFill>
                  <a:prstDash val="solid"/>
                </a:ln>
                <a:solidFill>
                  <a:srgbClr val="FFFFFF"/>
                </a:solidFill>
                <a:effectLst>
                  <a:outerShdw dist="38100" dir="2700000" algn="tl" rotWithShape="0">
                    <a:schemeClr val="accent2"/>
                  </a:outerShdw>
                </a:effectLst>
              </a:rPr>
              <a:t>Tithing &amp; Offering through QR CODE</a:t>
            </a:r>
          </a:p>
          <a:p>
            <a:pPr algn="ctr"/>
            <a:r>
              <a:rPr lang="en-GB" sz="5400" b="1" dirty="0">
                <a:ln w="6600">
                  <a:solidFill>
                    <a:schemeClr val="accent2"/>
                  </a:solidFill>
                  <a:prstDash val="solid"/>
                </a:ln>
                <a:solidFill>
                  <a:srgbClr val="FFFFFF"/>
                </a:solidFill>
                <a:effectLst>
                  <a:outerShdw dist="38100" dir="2700000" algn="tl" rotWithShape="0">
                    <a:schemeClr val="accent2"/>
                  </a:outerShdw>
                </a:effectLst>
              </a:rPr>
              <a:t>Online banking</a:t>
            </a:r>
            <a:endParaRPr lang="en-GB"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046334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D7E4C9F-7EC2-4C52-9146-0E1435CC2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wearing glasses&#10;&#10;Description automatically generated with medium confidence">
            <a:extLst>
              <a:ext uri="{FF2B5EF4-FFF2-40B4-BE49-F238E27FC236}">
                <a16:creationId xmlns:a16="http://schemas.microsoft.com/office/drawing/2014/main" id="{9F5EE697-03E7-0F4A-BD29-05000E04F3FC}"/>
              </a:ext>
            </a:extLst>
          </p:cNvPr>
          <p:cNvPicPr>
            <a:picLocks noChangeAspect="1"/>
          </p:cNvPicPr>
          <p:nvPr/>
        </p:nvPicPr>
        <p:blipFill rotWithShape="1">
          <a:blip r:embed="rId2"/>
          <a:srcRect l="23845" r="25845" b="-1"/>
          <a:stretch/>
        </p:blipFill>
        <p:spPr>
          <a:xfrm>
            <a:off x="-1" y="5"/>
            <a:ext cx="3922776" cy="3937609"/>
          </a:xfrm>
          <a:prstGeom prst="rect">
            <a:avLst/>
          </a:prstGeom>
        </p:spPr>
      </p:pic>
      <p:pic>
        <p:nvPicPr>
          <p:cNvPr id="5" name="Content Placeholder 4" descr="A picture containing text, person, person, posing&#10;&#10;Description automatically generated">
            <a:extLst>
              <a:ext uri="{FF2B5EF4-FFF2-40B4-BE49-F238E27FC236}">
                <a16:creationId xmlns:a16="http://schemas.microsoft.com/office/drawing/2014/main" id="{53EB20E9-C5E0-284D-AE8A-63220F9D7EA4}"/>
              </a:ext>
            </a:extLst>
          </p:cNvPr>
          <p:cNvPicPr>
            <a:picLocks noChangeAspect="1"/>
          </p:cNvPicPr>
          <p:nvPr/>
        </p:nvPicPr>
        <p:blipFill rotWithShape="1">
          <a:blip r:embed="rId3"/>
          <a:srcRect l="47571" r="14822" b="1"/>
          <a:stretch/>
        </p:blipFill>
        <p:spPr>
          <a:xfrm>
            <a:off x="4131633" y="10"/>
            <a:ext cx="3922776" cy="3937599"/>
          </a:xfrm>
          <a:prstGeom prst="rect">
            <a:avLst/>
          </a:prstGeom>
        </p:spPr>
      </p:pic>
      <p:sp useBgFill="1">
        <p:nvSpPr>
          <p:cNvPr id="22" name="Rectangle 28">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A792F2-00A2-B34F-BB2D-13F4A2C306F0}"/>
              </a:ext>
            </a:extLst>
          </p:cNvPr>
          <p:cNvSpPr>
            <a:spLocks noGrp="1"/>
          </p:cNvSpPr>
          <p:nvPr>
            <p:ph type="title"/>
          </p:nvPr>
        </p:nvSpPr>
        <p:spPr>
          <a:xfrm>
            <a:off x="865325" y="4462819"/>
            <a:ext cx="2869683" cy="1608383"/>
          </a:xfrm>
        </p:spPr>
        <p:txBody>
          <a:bodyPr vert="horz" lIns="91440" tIns="45720" rIns="91440" bIns="45720" rtlCol="0">
            <a:normAutofit/>
          </a:bodyPr>
          <a:lstStyle/>
          <a:p>
            <a:endParaRPr lang="en-US" sz="2400" kern="1200" dirty="0">
              <a:latin typeface="+mj-lt"/>
              <a:ea typeface="+mj-ea"/>
              <a:cs typeface="+mj-cs"/>
            </a:endParaRPr>
          </a:p>
        </p:txBody>
      </p:sp>
      <p:pic>
        <p:nvPicPr>
          <p:cNvPr id="7" name="Picture 6" descr="A person wearing glasses&#10;&#10;Description automatically generated with medium confidence">
            <a:extLst>
              <a:ext uri="{FF2B5EF4-FFF2-40B4-BE49-F238E27FC236}">
                <a16:creationId xmlns:a16="http://schemas.microsoft.com/office/drawing/2014/main" id="{4536303A-CD96-654B-8086-04042AD02BD7}"/>
              </a:ext>
            </a:extLst>
          </p:cNvPr>
          <p:cNvPicPr>
            <a:picLocks noChangeAspect="1"/>
          </p:cNvPicPr>
          <p:nvPr/>
        </p:nvPicPr>
        <p:blipFill rotWithShape="1">
          <a:blip r:embed="rId4"/>
          <a:srcRect l="17559" r="29811" b="2"/>
          <a:stretch/>
        </p:blipFill>
        <p:spPr>
          <a:xfrm>
            <a:off x="8263267" y="10"/>
            <a:ext cx="3928733" cy="3937599"/>
          </a:xfrm>
          <a:prstGeom prst="rect">
            <a:avLst/>
          </a:prstGeom>
        </p:spPr>
      </p:pic>
      <p:sp>
        <p:nvSpPr>
          <p:cNvPr id="31" name="Rectangle 30">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ontent Placeholder 23">
            <a:extLst>
              <a:ext uri="{FF2B5EF4-FFF2-40B4-BE49-F238E27FC236}">
                <a16:creationId xmlns:a16="http://schemas.microsoft.com/office/drawing/2014/main" id="{E971CB03-7CA0-423D-9298-003218A60E08}"/>
              </a:ext>
            </a:extLst>
          </p:cNvPr>
          <p:cNvSpPr>
            <a:spLocks noGrp="1"/>
          </p:cNvSpPr>
          <p:nvPr>
            <p:ph idx="1"/>
          </p:nvPr>
        </p:nvSpPr>
        <p:spPr>
          <a:xfrm>
            <a:off x="4131633" y="4464872"/>
            <a:ext cx="3712464" cy="1608383"/>
          </a:xfrm>
        </p:spPr>
        <p:txBody>
          <a:bodyPr anchor="ctr">
            <a:normAutofit/>
          </a:bodyPr>
          <a:lstStyle/>
          <a:p>
            <a:endParaRPr lang="en-US" sz="1700" dirty="0"/>
          </a:p>
        </p:txBody>
      </p:sp>
      <p:pic>
        <p:nvPicPr>
          <p:cNvPr id="9" name="Picture 8" descr="A picture containing text, person, screenshot&#10;&#10;Description automatically generated">
            <a:extLst>
              <a:ext uri="{FF2B5EF4-FFF2-40B4-BE49-F238E27FC236}">
                <a16:creationId xmlns:a16="http://schemas.microsoft.com/office/drawing/2014/main" id="{2E58F63F-6CA7-6645-9A06-C0827C15FA43}"/>
              </a:ext>
            </a:extLst>
          </p:cNvPr>
          <p:cNvPicPr>
            <a:picLocks noChangeAspect="1"/>
          </p:cNvPicPr>
          <p:nvPr/>
        </p:nvPicPr>
        <p:blipFill rotWithShape="1">
          <a:blip r:embed="rId5"/>
          <a:srcRect l="37305" r="9306" b="-1"/>
          <a:stretch/>
        </p:blipFill>
        <p:spPr>
          <a:xfrm>
            <a:off x="8269224" y="4160171"/>
            <a:ext cx="3922776" cy="2149184"/>
          </a:xfrm>
          <a:prstGeom prst="rect">
            <a:avLst/>
          </a:prstGeom>
        </p:spPr>
      </p:pic>
      <p:sp>
        <p:nvSpPr>
          <p:cNvPr id="3" name="Rectangle 2">
            <a:extLst>
              <a:ext uri="{FF2B5EF4-FFF2-40B4-BE49-F238E27FC236}">
                <a16:creationId xmlns:a16="http://schemas.microsoft.com/office/drawing/2014/main" id="{A670628E-80B2-FE49-A30D-84E7A7ACE6BC}"/>
              </a:ext>
            </a:extLst>
          </p:cNvPr>
          <p:cNvSpPr/>
          <p:nvPr/>
        </p:nvSpPr>
        <p:spPr>
          <a:xfrm>
            <a:off x="618424" y="4238011"/>
            <a:ext cx="3199566" cy="2062103"/>
          </a:xfrm>
          <a:prstGeom prst="rect">
            <a:avLst/>
          </a:prstGeom>
          <a:noFill/>
        </p:spPr>
        <p:txBody>
          <a:bodyPr wrap="square" lIns="91440" tIns="45720" rIns="91440" bIns="45720">
            <a:spAutoFit/>
          </a:bodyPr>
          <a:lstStyle/>
          <a:p>
            <a:pPr algn="ctr"/>
            <a:r>
              <a:rPr lang="en-GB" sz="3200" b="1" cap="none" spc="0" dirty="0">
                <a:ln w="6600">
                  <a:solidFill>
                    <a:schemeClr val="accent2"/>
                  </a:solidFill>
                  <a:prstDash val="solid"/>
                </a:ln>
                <a:solidFill>
                  <a:srgbClr val="FFFFFF"/>
                </a:solidFill>
                <a:effectLst>
                  <a:outerShdw dist="38100" dir="2700000" algn="tl" rotWithShape="0">
                    <a:schemeClr val="accent2"/>
                  </a:outerShdw>
                </a:effectLst>
              </a:rPr>
              <a:t>BI-Union </a:t>
            </a:r>
          </a:p>
          <a:p>
            <a:pPr algn="ctr"/>
            <a:r>
              <a:rPr lang="en-GB" sz="3200" b="1" dirty="0">
                <a:ln w="6600">
                  <a:solidFill>
                    <a:schemeClr val="accent2"/>
                  </a:solidFill>
                  <a:prstDash val="solid"/>
                </a:ln>
                <a:solidFill>
                  <a:srgbClr val="FFFFFF"/>
                </a:solidFill>
                <a:effectLst>
                  <a:outerShdw dist="38100" dir="2700000" algn="tl" rotWithShape="0">
                    <a:schemeClr val="accent2"/>
                  </a:outerShdw>
                </a:effectLst>
              </a:rPr>
              <a:t>Online Stewardship</a:t>
            </a:r>
          </a:p>
          <a:p>
            <a:pPr algn="ctr"/>
            <a:r>
              <a:rPr lang="en-GB" sz="3200" b="1" dirty="0">
                <a:ln w="6600">
                  <a:solidFill>
                    <a:schemeClr val="accent2"/>
                  </a:solidFill>
                  <a:prstDash val="solid"/>
                </a:ln>
                <a:solidFill>
                  <a:srgbClr val="FFFFFF"/>
                </a:solidFill>
                <a:effectLst>
                  <a:outerShdw dist="38100" dir="2700000" algn="tl" rotWithShape="0">
                    <a:schemeClr val="accent2"/>
                  </a:outerShdw>
                </a:effectLst>
              </a:rPr>
              <a:t>Convention</a:t>
            </a:r>
            <a:endParaRPr lang="en-GB"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Rectangle 3">
            <a:extLst>
              <a:ext uri="{FF2B5EF4-FFF2-40B4-BE49-F238E27FC236}">
                <a16:creationId xmlns:a16="http://schemas.microsoft.com/office/drawing/2014/main" id="{5D2A4AA0-A27F-514C-B2FE-9DEAEB8681D4}"/>
              </a:ext>
            </a:extLst>
          </p:cNvPr>
          <p:cNvSpPr/>
          <p:nvPr/>
        </p:nvSpPr>
        <p:spPr>
          <a:xfrm>
            <a:off x="5420899" y="4299566"/>
            <a:ext cx="1569660" cy="1938992"/>
          </a:xfrm>
          <a:prstGeom prst="rect">
            <a:avLst/>
          </a:prstGeom>
          <a:noFill/>
        </p:spPr>
        <p:txBody>
          <a:bodyPr wrap="none" lIns="91440" tIns="45720" rIns="91440" bIns="45720">
            <a:spAutoFit/>
          </a:bodyPr>
          <a:lstStyle/>
          <a:p>
            <a:pPr algn="ctr"/>
            <a:r>
              <a:rPr lang="en-GB" sz="4000" b="1" dirty="0">
                <a:ln w="6600">
                  <a:solidFill>
                    <a:schemeClr val="accent2"/>
                  </a:solidFill>
                  <a:prstDash val="solid"/>
                </a:ln>
                <a:solidFill>
                  <a:srgbClr val="FFFFFF"/>
                </a:solidFill>
                <a:effectLst>
                  <a:outerShdw dist="38100" dir="2700000" algn="tl" rotWithShape="0">
                    <a:schemeClr val="accent2"/>
                  </a:outerShdw>
                </a:effectLst>
              </a:rPr>
              <a:t>EIUC </a:t>
            </a:r>
          </a:p>
          <a:p>
            <a:pPr algn="ctr"/>
            <a:r>
              <a:rPr lang="en-GB" sz="4000" b="1" dirty="0">
                <a:ln w="6600">
                  <a:solidFill>
                    <a:schemeClr val="accent2"/>
                  </a:solidFill>
                  <a:prstDash val="solid"/>
                </a:ln>
                <a:solidFill>
                  <a:srgbClr val="FFFFFF"/>
                </a:solidFill>
                <a:effectLst>
                  <a:outerShdw dist="38100" dir="2700000" algn="tl" rotWithShape="0">
                    <a:schemeClr val="accent2"/>
                  </a:outerShdw>
                </a:effectLst>
              </a:rPr>
              <a:t>&amp; </a:t>
            </a:r>
          </a:p>
          <a:p>
            <a:pPr algn="ctr"/>
            <a:r>
              <a:rPr lang="en-GB" sz="4000" b="1" dirty="0">
                <a:ln w="6600">
                  <a:solidFill>
                    <a:schemeClr val="accent2"/>
                  </a:solidFill>
                  <a:prstDash val="solid"/>
                </a:ln>
                <a:solidFill>
                  <a:srgbClr val="FFFFFF"/>
                </a:solidFill>
                <a:effectLst>
                  <a:outerShdw dist="38100" dir="2700000" algn="tl" rotWithShape="0">
                    <a:schemeClr val="accent2"/>
                  </a:outerShdw>
                </a:effectLst>
              </a:rPr>
              <a:t>WIUM</a:t>
            </a:r>
            <a:endParaRPr lang="en-GB"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341818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68120F-1A85-894A-BB00-4D2D45D0EC07}"/>
              </a:ext>
            </a:extLst>
          </p:cNvPr>
          <p:cNvSpPr>
            <a:spLocks noGrp="1"/>
          </p:cNvSpPr>
          <p:nvPr>
            <p:ph type="title"/>
          </p:nvPr>
        </p:nvSpPr>
        <p:spPr>
          <a:xfrm>
            <a:off x="4603468" y="4741948"/>
            <a:ext cx="6829520" cy="862031"/>
          </a:xfrm>
        </p:spPr>
        <p:txBody>
          <a:bodyPr vert="horz" lIns="91440" tIns="45720" rIns="91440" bIns="45720" rtlCol="0" anchor="b">
            <a:normAutofit fontScale="90000"/>
          </a:bodyPr>
          <a:lstStyle/>
          <a:p>
            <a:pPr algn="ctr"/>
            <a:r>
              <a:rPr lang="en-GB" sz="4000" b="1" dirty="0">
                <a:ln w="6600">
                  <a:solidFill>
                    <a:schemeClr val="accent2"/>
                  </a:solidFill>
                  <a:prstDash val="solid"/>
                </a:ln>
                <a:solidFill>
                  <a:srgbClr val="FFFFFF"/>
                </a:solidFill>
                <a:effectLst>
                  <a:outerShdw dist="38100" dir="2700000" algn="tl" rotWithShape="0">
                    <a:schemeClr val="accent2"/>
                  </a:outerShdw>
                </a:effectLst>
              </a:rPr>
              <a:t>BI-Union </a:t>
            </a:r>
            <a:br>
              <a:rPr lang="en-GB" sz="4000" b="1" dirty="0">
                <a:ln w="6600">
                  <a:solidFill>
                    <a:schemeClr val="accent2"/>
                  </a:solidFill>
                  <a:prstDash val="solid"/>
                </a:ln>
                <a:solidFill>
                  <a:srgbClr val="FFFFFF"/>
                </a:solidFill>
                <a:effectLst>
                  <a:outerShdw dist="38100" dir="2700000" algn="tl" rotWithShape="0">
                    <a:schemeClr val="accent2"/>
                  </a:outerShdw>
                </a:effectLst>
              </a:rPr>
            </a:br>
            <a:r>
              <a:rPr lang="en-GB" sz="4000" b="1" dirty="0">
                <a:ln w="6600">
                  <a:solidFill>
                    <a:schemeClr val="accent2"/>
                  </a:solidFill>
                  <a:prstDash val="solid"/>
                </a:ln>
                <a:solidFill>
                  <a:srgbClr val="FFFFFF"/>
                </a:solidFill>
                <a:effectLst>
                  <a:outerShdw dist="38100" dir="2700000" algn="tl" rotWithShape="0">
                    <a:schemeClr val="accent2"/>
                  </a:outerShdw>
                </a:effectLst>
              </a:rPr>
              <a:t>BI-Union Online Stewardship</a:t>
            </a:r>
            <a:br>
              <a:rPr lang="en-GB" sz="4000" b="1" dirty="0">
                <a:ln w="6600">
                  <a:solidFill>
                    <a:schemeClr val="accent2"/>
                  </a:solidFill>
                  <a:prstDash val="solid"/>
                </a:ln>
                <a:solidFill>
                  <a:srgbClr val="FFFFFF"/>
                </a:solidFill>
                <a:effectLst>
                  <a:outerShdw dist="38100" dir="2700000" algn="tl" rotWithShape="0">
                    <a:schemeClr val="accent2"/>
                  </a:outerShdw>
                </a:effectLst>
              </a:rPr>
            </a:br>
            <a:r>
              <a:rPr lang="en-GB" sz="4000" b="1" dirty="0">
                <a:ln w="6600">
                  <a:solidFill>
                    <a:schemeClr val="accent2"/>
                  </a:solidFill>
                  <a:prstDash val="solid"/>
                </a:ln>
                <a:solidFill>
                  <a:srgbClr val="FFFFFF"/>
                </a:solidFill>
                <a:effectLst>
                  <a:outerShdw dist="38100" dir="2700000" algn="tl" rotWithShape="0">
                    <a:schemeClr val="accent2"/>
                  </a:outerShdw>
                </a:effectLst>
              </a:rPr>
              <a:t>Convention</a:t>
            </a:r>
            <a:endParaRPr lang="en-US" sz="4000" kern="1200" dirty="0">
              <a:solidFill>
                <a:srgbClr val="FFFFFF"/>
              </a:solidFill>
              <a:latin typeface="+mj-lt"/>
              <a:ea typeface="+mj-ea"/>
              <a:cs typeface="+mj-cs"/>
            </a:endParaRPr>
          </a:p>
        </p:txBody>
      </p:sp>
      <p:pic>
        <p:nvPicPr>
          <p:cNvPr id="15" name="Picture 14" descr="Graphical user interface&#10;&#10;Description automatically generated">
            <a:extLst>
              <a:ext uri="{FF2B5EF4-FFF2-40B4-BE49-F238E27FC236}">
                <a16:creationId xmlns:a16="http://schemas.microsoft.com/office/drawing/2014/main" id="{EF989FF0-2173-644E-9431-0BEF2541E209}"/>
              </a:ext>
            </a:extLst>
          </p:cNvPr>
          <p:cNvPicPr>
            <a:picLocks noChangeAspect="1"/>
          </p:cNvPicPr>
          <p:nvPr/>
        </p:nvPicPr>
        <p:blipFill rotWithShape="1">
          <a:blip r:embed="rId2"/>
          <a:srcRect r="1" b="5036"/>
          <a:stretch/>
        </p:blipFill>
        <p:spPr>
          <a:xfrm>
            <a:off x="317636" y="321734"/>
            <a:ext cx="3797570" cy="2010551"/>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BD3479E2-1324-D342-AD3E-5D4967CDC43B}"/>
              </a:ext>
            </a:extLst>
          </p:cNvPr>
          <p:cNvPicPr>
            <a:picLocks noChangeAspect="1"/>
          </p:cNvPicPr>
          <p:nvPr/>
        </p:nvPicPr>
        <p:blipFill rotWithShape="1">
          <a:blip r:embed="rId3"/>
          <a:srcRect l="18505" r="27978" b="-1"/>
          <a:stretch/>
        </p:blipFill>
        <p:spPr>
          <a:xfrm>
            <a:off x="4202549" y="321732"/>
            <a:ext cx="3793472" cy="411132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51DBF489-1B95-D044-902E-7804C1DCF01E}"/>
              </a:ext>
            </a:extLst>
          </p:cNvPr>
          <p:cNvPicPr>
            <a:picLocks noChangeAspect="1"/>
          </p:cNvPicPr>
          <p:nvPr/>
        </p:nvPicPr>
        <p:blipFill rotWithShape="1">
          <a:blip r:embed="rId4"/>
          <a:srcRect b="12501"/>
          <a:stretch/>
        </p:blipFill>
        <p:spPr>
          <a:xfrm>
            <a:off x="8086176" y="321733"/>
            <a:ext cx="3797984" cy="2010552"/>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5F813243-BDBF-E540-82EC-660E77647767}"/>
              </a:ext>
            </a:extLst>
          </p:cNvPr>
          <p:cNvPicPr>
            <a:picLocks noChangeAspect="1"/>
          </p:cNvPicPr>
          <p:nvPr/>
        </p:nvPicPr>
        <p:blipFill rotWithShape="1">
          <a:blip r:embed="rId3"/>
          <a:srcRect t="7147" r="1" b="1358"/>
          <a:stretch/>
        </p:blipFill>
        <p:spPr>
          <a:xfrm>
            <a:off x="317634" y="2422097"/>
            <a:ext cx="3794760" cy="2013804"/>
          </a:xfrm>
          <a:prstGeom prst="rect">
            <a:avLst/>
          </a:prstGeom>
        </p:spPr>
      </p:pic>
      <p:pic>
        <p:nvPicPr>
          <p:cNvPr id="7" name="Picture 6" descr="A collage of a person&#10;&#10;Description automatically generated with low confidence">
            <a:extLst>
              <a:ext uri="{FF2B5EF4-FFF2-40B4-BE49-F238E27FC236}">
                <a16:creationId xmlns:a16="http://schemas.microsoft.com/office/drawing/2014/main" id="{665F2339-A0D0-FF4F-9E05-1402934BE623}"/>
              </a:ext>
            </a:extLst>
          </p:cNvPr>
          <p:cNvPicPr>
            <a:picLocks noChangeAspect="1"/>
          </p:cNvPicPr>
          <p:nvPr/>
        </p:nvPicPr>
        <p:blipFill rotWithShape="1">
          <a:blip r:embed="rId5"/>
          <a:srcRect t="7164"/>
          <a:stretch/>
        </p:blipFill>
        <p:spPr>
          <a:xfrm>
            <a:off x="8082952" y="2431705"/>
            <a:ext cx="3797983" cy="2000947"/>
          </a:xfrm>
          <a:prstGeom prst="rect">
            <a:avLst/>
          </a:prstGeom>
        </p:spPr>
      </p:pic>
      <p:pic>
        <p:nvPicPr>
          <p:cNvPr id="5" name="Content Placeholder 4" descr="Graphical user interface, application&#10;&#10;Description automatically generated">
            <a:extLst>
              <a:ext uri="{FF2B5EF4-FFF2-40B4-BE49-F238E27FC236}">
                <a16:creationId xmlns:a16="http://schemas.microsoft.com/office/drawing/2014/main" id="{D389DFFB-7283-7A4F-872E-0B690160318C}"/>
              </a:ext>
            </a:extLst>
          </p:cNvPr>
          <p:cNvPicPr>
            <a:picLocks noGrp="1" noChangeAspect="1"/>
          </p:cNvPicPr>
          <p:nvPr>
            <p:ph idx="1"/>
          </p:nvPr>
        </p:nvPicPr>
        <p:blipFill rotWithShape="1">
          <a:blip r:embed="rId6"/>
          <a:srcRect r="1" b="9433"/>
          <a:stretch/>
        </p:blipFill>
        <p:spPr>
          <a:xfrm>
            <a:off x="317634" y="4525716"/>
            <a:ext cx="3794760" cy="2010551"/>
          </a:xfrm>
          <a:prstGeom prst="rect">
            <a:avLst/>
          </a:prstGeom>
        </p:spPr>
      </p:pic>
      <p:cxnSp>
        <p:nvCxnSpPr>
          <p:cNvPr id="22" name="Straight Connector 21">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8D821BB-7EEC-D04F-8159-946A64C085D2}"/>
              </a:ext>
            </a:extLst>
          </p:cNvPr>
          <p:cNvSpPr/>
          <p:nvPr/>
        </p:nvSpPr>
        <p:spPr>
          <a:xfrm>
            <a:off x="4603468" y="5811165"/>
            <a:ext cx="6096000" cy="584775"/>
          </a:xfrm>
          <a:prstGeom prst="rect">
            <a:avLst/>
          </a:prstGeom>
        </p:spPr>
        <p:txBody>
          <a:bodyPr>
            <a:spAutoFit/>
          </a:bodyPr>
          <a:lstStyle/>
          <a:p>
            <a:pPr algn="ctr"/>
            <a:r>
              <a:rPr lang="en-GB" sz="3200" b="1" dirty="0">
                <a:ln w="6600">
                  <a:solidFill>
                    <a:schemeClr val="accent2"/>
                  </a:solidFill>
                  <a:prstDash val="solid"/>
                </a:ln>
                <a:solidFill>
                  <a:srgbClr val="FFFFFF"/>
                </a:solidFill>
                <a:effectLst>
                  <a:outerShdw dist="38100" dir="2700000" algn="tl" rotWithShape="0">
                    <a:schemeClr val="accent2"/>
                  </a:outerShdw>
                </a:effectLst>
              </a:rPr>
              <a:t>EIUC &amp; WIUM</a:t>
            </a:r>
            <a:endParaRPr lang="en-US" sz="3200" dirty="0"/>
          </a:p>
        </p:txBody>
      </p:sp>
    </p:spTree>
    <p:extLst>
      <p:ext uri="{BB962C8B-B14F-4D97-AF65-F5344CB8AC3E}">
        <p14:creationId xmlns:p14="http://schemas.microsoft.com/office/powerpoint/2010/main" val="867332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A11A9BC1-F8EA-E04B-B746-D5555B887D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6095980" cy="3428990"/>
          </a:xfrm>
          <a:prstGeom prst="rect">
            <a:avLst/>
          </a:prstGeom>
          <a:solidFill>
            <a:schemeClr val="accent2"/>
          </a:solidFill>
        </p:spPr>
      </p:pic>
      <p:pic>
        <p:nvPicPr>
          <p:cNvPr id="1026" name="Picture 2">
            <a:extLst>
              <a:ext uri="{FF2B5EF4-FFF2-40B4-BE49-F238E27FC236}">
                <a16:creationId xmlns:a16="http://schemas.microsoft.com/office/drawing/2014/main" id="{3D1607C7-C011-F245-9E72-5DE5531AEA6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a:stretch/>
        </p:blipFill>
        <p:spPr bwMode="auto">
          <a:xfrm>
            <a:off x="6096000" y="10"/>
            <a:ext cx="609600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6CAEA69-E8AD-CF4D-A7D0-39E12CD360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0" y="3429000"/>
            <a:ext cx="609598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38AF1C4-7356-FD42-9F0C-C5FA6F60C7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09600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ame 78">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a:extLst>
              <a:ext uri="{FF2B5EF4-FFF2-40B4-BE49-F238E27FC236}">
                <a16:creationId xmlns:a16="http://schemas.microsoft.com/office/drawing/2014/main" id="{EB1F8941-886D-0347-A8D1-6442183BCE71}"/>
              </a:ext>
            </a:extLst>
          </p:cNvPr>
          <p:cNvSpPr txBox="1">
            <a:spLocks/>
          </p:cNvSpPr>
          <p:nvPr/>
        </p:nvSpPr>
        <p:spPr>
          <a:xfrm>
            <a:off x="838200" y="3803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
        <p:nvSpPr>
          <p:cNvPr id="4" name="Rectangle 3">
            <a:extLst>
              <a:ext uri="{FF2B5EF4-FFF2-40B4-BE49-F238E27FC236}">
                <a16:creationId xmlns:a16="http://schemas.microsoft.com/office/drawing/2014/main" id="{CE16A337-0E60-4547-9463-E399D418AB79}"/>
              </a:ext>
            </a:extLst>
          </p:cNvPr>
          <p:cNvSpPr/>
          <p:nvPr/>
        </p:nvSpPr>
        <p:spPr>
          <a:xfrm>
            <a:off x="4604416" y="1949329"/>
            <a:ext cx="3037177" cy="3046988"/>
          </a:xfrm>
          <a:prstGeom prst="rect">
            <a:avLst/>
          </a:prstGeom>
          <a:solidFill>
            <a:schemeClr val="accent2"/>
          </a:solidFill>
        </p:spPr>
        <p:txBody>
          <a:bodyPr wrap="none" lIns="91440" tIns="45720" rIns="91440" bIns="45720">
            <a:spAutoFit/>
          </a:bodyPr>
          <a:lstStyle/>
          <a:p>
            <a:pPr algn="ctr"/>
            <a:r>
              <a:rPr lang="en-GB" sz="4800" b="1" cap="none" spc="0" dirty="0">
                <a:ln w="6600">
                  <a:solidFill>
                    <a:schemeClr val="accent2"/>
                  </a:solidFill>
                  <a:prstDash val="solid"/>
                </a:ln>
                <a:solidFill>
                  <a:srgbClr val="FFFFFF"/>
                </a:solidFill>
                <a:effectLst>
                  <a:outerShdw dist="38100" dir="2700000" algn="tl" rotWithShape="0">
                    <a:schemeClr val="accent2"/>
                  </a:outerShdw>
                </a:effectLst>
              </a:rPr>
              <a:t>SAUM </a:t>
            </a:r>
          </a:p>
          <a:p>
            <a:pPr algn="ctr"/>
            <a:r>
              <a:rPr lang="en-GB" sz="4800" b="1" dirty="0">
                <a:ln w="6600">
                  <a:solidFill>
                    <a:schemeClr val="accent2"/>
                  </a:solidFill>
                  <a:prstDash val="solid"/>
                </a:ln>
                <a:solidFill>
                  <a:srgbClr val="FFFFFF"/>
                </a:solidFill>
                <a:effectLst>
                  <a:outerShdw dist="38100" dir="2700000" algn="tl" rotWithShape="0">
                    <a:schemeClr val="accent2"/>
                  </a:outerShdw>
                </a:effectLst>
              </a:rPr>
              <a:t>ONLINE </a:t>
            </a:r>
          </a:p>
          <a:p>
            <a:pPr algn="ctr"/>
            <a:r>
              <a:rPr lang="en-GB" sz="4800" b="1" dirty="0">
                <a:ln w="6600">
                  <a:solidFill>
                    <a:schemeClr val="accent2"/>
                  </a:solidFill>
                  <a:prstDash val="solid"/>
                </a:ln>
                <a:solidFill>
                  <a:srgbClr val="FFFFFF"/>
                </a:solidFill>
                <a:effectLst>
                  <a:outerShdw dist="38100" dir="2700000" algn="tl" rotWithShape="0">
                    <a:schemeClr val="accent2"/>
                  </a:outerShdw>
                </a:effectLst>
              </a:rPr>
              <a:t>GOD FIRST </a:t>
            </a:r>
          </a:p>
          <a:p>
            <a:pPr algn="ctr"/>
            <a:r>
              <a:rPr lang="en-GB" sz="4800" b="1" dirty="0">
                <a:ln w="6600">
                  <a:solidFill>
                    <a:schemeClr val="accent2"/>
                  </a:solidFill>
                  <a:prstDash val="solid"/>
                </a:ln>
                <a:solidFill>
                  <a:srgbClr val="FFFFFF"/>
                </a:solidFill>
                <a:effectLst>
                  <a:outerShdw dist="38100" dir="2700000" algn="tl" rotWithShape="0">
                    <a:schemeClr val="accent2"/>
                  </a:outerShdw>
                </a:effectLst>
              </a:rPr>
              <a:t>SEMINAR</a:t>
            </a:r>
            <a:endParaRPr lang="en-GB" sz="4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556397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Content Placeholder 5" descr="Text&#10;&#10;Description automatically generated with medium confidence">
            <a:extLst>
              <a:ext uri="{FF2B5EF4-FFF2-40B4-BE49-F238E27FC236}">
                <a16:creationId xmlns:a16="http://schemas.microsoft.com/office/drawing/2014/main" id="{EF2D459A-4246-E147-8CC1-540B5BA8613B}"/>
              </a:ext>
            </a:extLst>
          </p:cNvPr>
          <p:cNvPicPr>
            <a:picLocks noGrp="1" noChangeAspect="1"/>
          </p:cNvPicPr>
          <p:nvPr>
            <p:ph idx="1"/>
          </p:nvPr>
        </p:nvPicPr>
        <p:blipFill rotWithShape="1">
          <a:blip r:embed="rId2"/>
          <a:srcRect t="4334"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876284"/>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oup of people posing for a photo&#10;&#10;Description automatically generated with medium confidence">
            <a:extLst>
              <a:ext uri="{FF2B5EF4-FFF2-40B4-BE49-F238E27FC236}">
                <a16:creationId xmlns:a16="http://schemas.microsoft.com/office/drawing/2014/main" id="{577DD381-6AC8-DA46-8591-7ED15B4F9D9F}"/>
              </a:ext>
            </a:extLst>
          </p:cNvPr>
          <p:cNvPicPr>
            <a:picLocks noChangeAspect="1"/>
          </p:cNvPicPr>
          <p:nvPr/>
        </p:nvPicPr>
        <p:blipFill rotWithShape="1">
          <a:blip r:embed="rId3"/>
          <a:srcRect l="384" r="6763" b="3"/>
          <a:stretch/>
        </p:blipFill>
        <p:spPr>
          <a:xfrm>
            <a:off x="20" y="-5"/>
            <a:ext cx="4449133" cy="3593592"/>
          </a:xfrm>
          <a:prstGeom prst="rect">
            <a:avLst/>
          </a:prstGeom>
        </p:spPr>
      </p:pic>
      <p:sp>
        <p:nvSpPr>
          <p:cNvPr id="72" name="Rectangle 71">
            <a:extLst>
              <a:ext uri="{FF2B5EF4-FFF2-40B4-BE49-F238E27FC236}">
                <a16:creationId xmlns:a16="http://schemas.microsoft.com/office/drawing/2014/main" id="{AA5D9F4D-8478-4364-9713-947B6D50F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93587"/>
            <a:ext cx="4449153" cy="28968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B74AC7-FB16-2641-94B2-555FD60F3715}"/>
              </a:ext>
            </a:extLst>
          </p:cNvPr>
          <p:cNvSpPr>
            <a:spLocks noGrp="1"/>
          </p:cNvSpPr>
          <p:nvPr>
            <p:ph type="title"/>
          </p:nvPr>
        </p:nvSpPr>
        <p:spPr>
          <a:xfrm>
            <a:off x="597407" y="3999143"/>
            <a:ext cx="3550643" cy="2203264"/>
          </a:xfrm>
          <a:solidFill>
            <a:schemeClr val="tx1"/>
          </a:solidFill>
        </p:spPr>
        <p:txBody>
          <a:bodyPr vert="horz" lIns="91440" tIns="45720" rIns="91440" bIns="45720" rtlCol="0" anchor="ctr">
            <a:normAutofit/>
          </a:bodyPr>
          <a:lstStyle/>
          <a:p>
            <a:pPr algn="ctr"/>
            <a:r>
              <a:rPr lang="en-GB" sz="3600" b="1" dirty="0">
                <a:ln w="6600">
                  <a:solidFill>
                    <a:schemeClr val="accent2"/>
                  </a:solidFill>
                  <a:prstDash val="solid"/>
                </a:ln>
                <a:solidFill>
                  <a:srgbClr val="FFFFFF"/>
                </a:solidFill>
                <a:effectLst>
                  <a:outerShdw dist="38100" dir="2700000" algn="tl" rotWithShape="0">
                    <a:schemeClr val="accent2"/>
                  </a:outerShdw>
                </a:effectLst>
              </a:rPr>
              <a:t>SPUC-ZPM</a:t>
            </a:r>
            <a:br>
              <a:rPr lang="en-GB" sz="3600" b="1" dirty="0">
                <a:ln w="6600">
                  <a:solidFill>
                    <a:schemeClr val="accent2"/>
                  </a:solidFill>
                  <a:prstDash val="solid"/>
                </a:ln>
                <a:solidFill>
                  <a:srgbClr val="FFFFFF"/>
                </a:solidFill>
                <a:effectLst>
                  <a:outerShdw dist="38100" dir="2700000" algn="tl" rotWithShape="0">
                    <a:schemeClr val="accent2"/>
                  </a:outerShdw>
                </a:effectLst>
              </a:rPr>
            </a:br>
            <a:endParaRPr lang="en-US" sz="3600" dirty="0"/>
          </a:p>
        </p:txBody>
      </p:sp>
      <p:pic>
        <p:nvPicPr>
          <p:cNvPr id="8" name="Content Placeholder 4" descr="A group of people sitting in chairs&#10;&#10;Description automatically generated with low confidence">
            <a:extLst>
              <a:ext uri="{FF2B5EF4-FFF2-40B4-BE49-F238E27FC236}">
                <a16:creationId xmlns:a16="http://schemas.microsoft.com/office/drawing/2014/main" id="{3C4C1258-D770-4E47-9756-9174BA39B8AC}"/>
              </a:ext>
            </a:extLst>
          </p:cNvPr>
          <p:cNvPicPr>
            <a:picLocks noChangeAspect="1"/>
          </p:cNvPicPr>
          <p:nvPr/>
        </p:nvPicPr>
        <p:blipFill rotWithShape="1">
          <a:blip r:embed="rId4"/>
          <a:srcRect l="7850" r="11658" b="3"/>
          <a:stretch/>
        </p:blipFill>
        <p:spPr>
          <a:xfrm>
            <a:off x="4472090" y="5"/>
            <a:ext cx="3858768" cy="3595377"/>
          </a:xfrm>
          <a:prstGeom prst="rect">
            <a:avLst/>
          </a:prstGeom>
        </p:spPr>
      </p:pic>
      <p:pic>
        <p:nvPicPr>
          <p:cNvPr id="10" name="Picture 9" descr="A group of men holding trophies&#10;&#10;Description automatically generated with medium confidence">
            <a:extLst>
              <a:ext uri="{FF2B5EF4-FFF2-40B4-BE49-F238E27FC236}">
                <a16:creationId xmlns:a16="http://schemas.microsoft.com/office/drawing/2014/main" id="{40832830-9369-8447-9F60-62C63050980A}"/>
              </a:ext>
            </a:extLst>
          </p:cNvPr>
          <p:cNvPicPr>
            <a:picLocks noChangeAspect="1"/>
          </p:cNvPicPr>
          <p:nvPr/>
        </p:nvPicPr>
        <p:blipFill rotWithShape="1">
          <a:blip r:embed="rId5"/>
          <a:srcRect l="20067" r="3" b="3"/>
          <a:stretch/>
        </p:blipFill>
        <p:spPr>
          <a:xfrm>
            <a:off x="8362051" y="-1"/>
            <a:ext cx="3829949" cy="3593592"/>
          </a:xfrm>
          <a:prstGeom prst="rect">
            <a:avLst/>
          </a:prstGeom>
        </p:spPr>
      </p:pic>
      <p:grpSp>
        <p:nvGrpSpPr>
          <p:cNvPr id="74" name="Group 73">
            <a:extLst>
              <a:ext uri="{FF2B5EF4-FFF2-40B4-BE49-F238E27FC236}">
                <a16:creationId xmlns:a16="http://schemas.microsoft.com/office/drawing/2014/main" id="{2D597DEF-7285-48B1-A266-C751F44A1C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4425696"/>
            <a:ext cx="242107" cy="1340860"/>
            <a:chOff x="56167" y="899960"/>
            <a:chExt cx="242107" cy="1340860"/>
          </a:xfrm>
        </p:grpSpPr>
        <p:sp>
          <p:nvSpPr>
            <p:cNvPr id="75" name="Rectangle 2">
              <a:extLst>
                <a:ext uri="{FF2B5EF4-FFF2-40B4-BE49-F238E27FC236}">
                  <a16:creationId xmlns:a16="http://schemas.microsoft.com/office/drawing/2014/main" id="{D46B81EF-FCE5-4BDA-85DF-6D5618826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59">
              <a:extLst>
                <a:ext uri="{FF2B5EF4-FFF2-40B4-BE49-F238E27FC236}">
                  <a16:creationId xmlns:a16="http://schemas.microsoft.com/office/drawing/2014/main" id="{B4AB18E4-A87B-4EAE-B0A7-1626A54B4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2">
              <a:extLst>
                <a:ext uri="{FF2B5EF4-FFF2-40B4-BE49-F238E27FC236}">
                  <a16:creationId xmlns:a16="http://schemas.microsoft.com/office/drawing/2014/main" id="{B9BFBF72-23B1-4010-8A7F-58517A522F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59">
              <a:extLst>
                <a:ext uri="{FF2B5EF4-FFF2-40B4-BE49-F238E27FC236}">
                  <a16:creationId xmlns:a16="http://schemas.microsoft.com/office/drawing/2014/main" id="{FB007166-9EE4-4DDB-8518-C02E4D5CD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2">
              <a:extLst>
                <a:ext uri="{FF2B5EF4-FFF2-40B4-BE49-F238E27FC236}">
                  <a16:creationId xmlns:a16="http://schemas.microsoft.com/office/drawing/2014/main" id="{BEF736F3-69BC-4BEB-AF95-2011F6AB6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59">
              <a:extLst>
                <a:ext uri="{FF2B5EF4-FFF2-40B4-BE49-F238E27FC236}">
                  <a16:creationId xmlns:a16="http://schemas.microsoft.com/office/drawing/2014/main" id="{E220CD5A-C8AF-473E-AC95-9541300D29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2">
              <a:extLst>
                <a:ext uri="{FF2B5EF4-FFF2-40B4-BE49-F238E27FC236}">
                  <a16:creationId xmlns:a16="http://schemas.microsoft.com/office/drawing/2014/main" id="{EBA5DA1C-0AC7-408E-82C4-81E9DB45C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59">
              <a:extLst>
                <a:ext uri="{FF2B5EF4-FFF2-40B4-BE49-F238E27FC236}">
                  <a16:creationId xmlns:a16="http://schemas.microsoft.com/office/drawing/2014/main" id="{674387AA-72DF-45EF-8895-A70ABE1004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73520C0A-8A73-47B5-8DEE-F835741F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59">
              <a:extLst>
                <a:ext uri="{FF2B5EF4-FFF2-40B4-BE49-F238E27FC236}">
                  <a16:creationId xmlns:a16="http://schemas.microsoft.com/office/drawing/2014/main" id="{AD7A67F9-441F-4AAC-B372-B8C15D8CB5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a:extLst>
                <a:ext uri="{FF2B5EF4-FFF2-40B4-BE49-F238E27FC236}">
                  <a16:creationId xmlns:a16="http://schemas.microsoft.com/office/drawing/2014/main" id="{01CD03DE-9A04-48A4-997F-DE5528FE1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59">
              <a:extLst>
                <a:ext uri="{FF2B5EF4-FFF2-40B4-BE49-F238E27FC236}">
                  <a16:creationId xmlns:a16="http://schemas.microsoft.com/office/drawing/2014/main" id="{7391FDFC-E16F-43A3-8BFE-531D7B2F09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2">
              <a:extLst>
                <a:ext uri="{FF2B5EF4-FFF2-40B4-BE49-F238E27FC236}">
                  <a16:creationId xmlns:a16="http://schemas.microsoft.com/office/drawing/2014/main" id="{3D69A450-2F3D-4111-80A5-B0399B04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59">
              <a:extLst>
                <a:ext uri="{FF2B5EF4-FFF2-40B4-BE49-F238E27FC236}">
                  <a16:creationId xmlns:a16="http://schemas.microsoft.com/office/drawing/2014/main" id="{04625133-00BF-4FF0-8C90-DF4A2DD59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2">
              <a:extLst>
                <a:ext uri="{FF2B5EF4-FFF2-40B4-BE49-F238E27FC236}">
                  <a16:creationId xmlns:a16="http://schemas.microsoft.com/office/drawing/2014/main" id="{3A4A9FD0-EE23-4325-B36B-7D36F8EF7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59">
              <a:extLst>
                <a:ext uri="{FF2B5EF4-FFF2-40B4-BE49-F238E27FC236}">
                  <a16:creationId xmlns:a16="http://schemas.microsoft.com/office/drawing/2014/main" id="{9A42EA3E-D467-4144-ACD8-F2C3D55C6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2">
              <a:extLst>
                <a:ext uri="{FF2B5EF4-FFF2-40B4-BE49-F238E27FC236}">
                  <a16:creationId xmlns:a16="http://schemas.microsoft.com/office/drawing/2014/main" id="{B7869D23-5043-4EE5-AA59-5639F2BB9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59">
              <a:extLst>
                <a:ext uri="{FF2B5EF4-FFF2-40B4-BE49-F238E27FC236}">
                  <a16:creationId xmlns:a16="http://schemas.microsoft.com/office/drawing/2014/main" id="{8AF08919-A48A-451E-B3B5-3DE09224C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2">
              <a:extLst>
                <a:ext uri="{FF2B5EF4-FFF2-40B4-BE49-F238E27FC236}">
                  <a16:creationId xmlns:a16="http://schemas.microsoft.com/office/drawing/2014/main" id="{9351E91A-5A15-4000-B032-81C9C1C3A5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59">
              <a:extLst>
                <a:ext uri="{FF2B5EF4-FFF2-40B4-BE49-F238E27FC236}">
                  <a16:creationId xmlns:a16="http://schemas.microsoft.com/office/drawing/2014/main" id="{C4F1E6C5-D45A-41E8-BB9F-C79784C73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Rectangle 9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8515EAA-86B3-634A-8BD5-F1B69624D993}"/>
              </a:ext>
            </a:extLst>
          </p:cNvPr>
          <p:cNvSpPr/>
          <p:nvPr/>
        </p:nvSpPr>
        <p:spPr>
          <a:xfrm>
            <a:off x="4931165" y="4487530"/>
            <a:ext cx="6146041" cy="1754326"/>
          </a:xfrm>
          <a:prstGeom prst="rect">
            <a:avLst/>
          </a:prstGeom>
          <a:noFill/>
        </p:spPr>
        <p:txBody>
          <a:bodyPr wrap="none" lIns="91440" tIns="45720" rIns="91440" bIns="45720">
            <a:spAutoFit/>
          </a:bodyPr>
          <a:lstStyle/>
          <a:p>
            <a:pPr algn="ctr"/>
            <a:r>
              <a:rPr lang="en-GB" sz="5400" b="1" cap="none" spc="0" dirty="0">
                <a:ln w="6600">
                  <a:solidFill>
                    <a:schemeClr val="accent2"/>
                  </a:solidFill>
                  <a:prstDash val="solid"/>
                </a:ln>
                <a:solidFill>
                  <a:srgbClr val="FFFFFF"/>
                </a:solidFill>
                <a:effectLst>
                  <a:outerShdw dist="38100" dir="2700000" algn="tl" rotWithShape="0">
                    <a:schemeClr val="accent2"/>
                  </a:outerShdw>
                </a:effectLst>
              </a:rPr>
              <a:t>PUTTING GOD FIRST </a:t>
            </a:r>
          </a:p>
          <a:p>
            <a:pPr algn="ctr"/>
            <a:r>
              <a:rPr lang="en-GB" sz="5400" b="1" cap="none" spc="0" dirty="0">
                <a:ln w="6600">
                  <a:solidFill>
                    <a:schemeClr val="accent2"/>
                  </a:solidFill>
                  <a:prstDash val="solid"/>
                </a:ln>
                <a:solidFill>
                  <a:srgbClr val="FFFFFF"/>
                </a:solidFill>
                <a:effectLst>
                  <a:outerShdw dist="38100" dir="2700000" algn="tl" rotWithShape="0">
                    <a:schemeClr val="accent2"/>
                  </a:outerShdw>
                </a:effectLst>
              </a:rPr>
              <a:t>SERIES</a:t>
            </a:r>
          </a:p>
        </p:txBody>
      </p:sp>
    </p:spTree>
    <p:extLst>
      <p:ext uri="{BB962C8B-B14F-4D97-AF65-F5344CB8AC3E}">
        <p14:creationId xmlns:p14="http://schemas.microsoft.com/office/powerpoint/2010/main" val="3360328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A picture containing logo&#10;&#10;Description automatically generated">
            <a:extLst>
              <a:ext uri="{FF2B5EF4-FFF2-40B4-BE49-F238E27FC236}">
                <a16:creationId xmlns:a16="http://schemas.microsoft.com/office/drawing/2014/main" id="{EA1BFC9D-E49F-DB42-A62C-31B9F71E67BD}"/>
              </a:ext>
            </a:extLst>
          </p:cNvPr>
          <p:cNvPicPr>
            <a:picLocks noGrp="1" noChangeAspect="1"/>
          </p:cNvPicPr>
          <p:nvPr>
            <p:ph idx="1"/>
          </p:nvPr>
        </p:nvPicPr>
        <p:blipFill rotWithShape="1">
          <a:blip r:embed="rId3"/>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060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7" name="Picture 6" descr="SPUC&amp;#39;s Online &amp;#39;40 Days Journey With God&amp;#39; Results in 20,442 Baptism |  Adventist News Network">
            <a:extLst>
              <a:ext uri="{FF2B5EF4-FFF2-40B4-BE49-F238E27FC236}">
                <a16:creationId xmlns:a16="http://schemas.microsoft.com/office/drawing/2014/main" id="{6312BC17-6832-C246-A6A1-54B2D753A1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249" b="1"/>
          <a:stretch/>
        </p:blipFill>
        <p:spPr bwMode="auto">
          <a:xfrm>
            <a:off x="20" y="-1"/>
            <a:ext cx="4917198" cy="2919130"/>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oup 77">
            <a:extLst>
              <a:ext uri="{FF2B5EF4-FFF2-40B4-BE49-F238E27FC236}">
                <a16:creationId xmlns:a16="http://schemas.microsoft.com/office/drawing/2014/main" id="{1CF03BDF-BAB0-4895-98AF-E26EE081D9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79264" y="-929399"/>
            <a:ext cx="2408650" cy="4367176"/>
            <a:chOff x="6833344" y="1502572"/>
            <a:chExt cx="2408650" cy="4343740"/>
          </a:xfrm>
        </p:grpSpPr>
        <p:cxnSp>
          <p:nvCxnSpPr>
            <p:cNvPr id="79" name="Straight Connector 78">
              <a:extLst>
                <a:ext uri="{FF2B5EF4-FFF2-40B4-BE49-F238E27FC236}">
                  <a16:creationId xmlns:a16="http://schemas.microsoft.com/office/drawing/2014/main" id="{2598CC8A-F5E2-4B20-8E5A-5C9F77B0ED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5400000" flipH="1">
              <a:off x="4661474" y="3674442"/>
              <a:ext cx="43437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56EFDDC-4D10-40E2-B179-928889F8BD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5400000">
              <a:off x="8039282" y="308817"/>
              <a:ext cx="0" cy="240542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82" name="Straight Connector 81">
            <a:extLst>
              <a:ext uri="{FF2B5EF4-FFF2-40B4-BE49-F238E27FC236}">
                <a16:creationId xmlns:a16="http://schemas.microsoft.com/office/drawing/2014/main" id="{DAE05351-315A-4BA9-A90A-FE5C949522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395425" y="1512087"/>
            <a:ext cx="579657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DA800B4F-D51C-7246-8911-0F908F84E6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4" r="-3" b="12337"/>
          <a:stretch/>
        </p:blipFill>
        <p:spPr bwMode="auto">
          <a:xfrm>
            <a:off x="20" y="3325517"/>
            <a:ext cx="5517385" cy="353248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34C2DD7F-9C62-304E-A424-85ADFD9A3DF7}"/>
              </a:ext>
            </a:extLst>
          </p:cNvPr>
          <p:cNvSpPr>
            <a:spLocks noGrp="1"/>
          </p:cNvSpPr>
          <p:nvPr>
            <p:ph idx="1"/>
          </p:nvPr>
        </p:nvSpPr>
        <p:spPr>
          <a:xfrm>
            <a:off x="6395425" y="1781070"/>
            <a:ext cx="4984666" cy="1748711"/>
          </a:xfrm>
        </p:spPr>
        <p:txBody>
          <a:bodyPr>
            <a:normAutofit/>
          </a:bodyPr>
          <a:lstStyle/>
          <a:p>
            <a:pPr marL="0" indent="0" algn="ctr">
              <a:buNone/>
            </a:pPr>
            <a:r>
              <a:rPr lang="en-US" sz="4000" dirty="0">
                <a:solidFill>
                  <a:schemeClr val="bg1"/>
                </a:solidFill>
              </a:rPr>
              <a:t>Baptism during the pandemic</a:t>
            </a:r>
          </a:p>
        </p:txBody>
      </p:sp>
      <p:grpSp>
        <p:nvGrpSpPr>
          <p:cNvPr id="84" name="Group 83">
            <a:extLst>
              <a:ext uri="{FF2B5EF4-FFF2-40B4-BE49-F238E27FC236}">
                <a16:creationId xmlns:a16="http://schemas.microsoft.com/office/drawing/2014/main" id="{9D20816A-53A8-414B-9615-2877C1081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3852756"/>
            <a:ext cx="4913995" cy="3005244"/>
            <a:chOff x="6836570" y="1502570"/>
            <a:chExt cx="4913995" cy="3005244"/>
          </a:xfrm>
        </p:grpSpPr>
        <p:cxnSp>
          <p:nvCxnSpPr>
            <p:cNvPr id="85" name="Straight Connector 84">
              <a:extLst>
                <a:ext uri="{FF2B5EF4-FFF2-40B4-BE49-F238E27FC236}">
                  <a16:creationId xmlns:a16="http://schemas.microsoft.com/office/drawing/2014/main" id="{49CC84F6-0A3D-42D4-84D1-34E857123F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6842352" y="1502573"/>
              <a:ext cx="0" cy="300524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76FD32F-1C07-4AF8-994F-CDC99B5D4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6836570" y="1502570"/>
              <a:ext cx="49139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1028" name="Picture 4">
            <a:extLst>
              <a:ext uri="{FF2B5EF4-FFF2-40B4-BE49-F238E27FC236}">
                <a16:creationId xmlns:a16="http://schemas.microsoft.com/office/drawing/2014/main" id="{13532841-526A-EC4A-89E3-85727BDDB5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310" b="6481"/>
          <a:stretch/>
        </p:blipFill>
        <p:spPr bwMode="auto">
          <a:xfrm>
            <a:off x="6027179" y="4423358"/>
            <a:ext cx="6164819" cy="2434645"/>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oup 87">
            <a:extLst>
              <a:ext uri="{FF2B5EF4-FFF2-40B4-BE49-F238E27FC236}">
                <a16:creationId xmlns:a16="http://schemas.microsoft.com/office/drawing/2014/main" id="{39805232-5777-4A85-942E-6BB80CF20A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73977" y="4853728"/>
            <a:ext cx="4800563" cy="2004272"/>
            <a:chOff x="6836571" y="1502570"/>
            <a:chExt cx="4800563" cy="2004272"/>
          </a:xfrm>
        </p:grpSpPr>
        <p:cxnSp>
          <p:nvCxnSpPr>
            <p:cNvPr id="89" name="Straight Connector 88">
              <a:extLst>
                <a:ext uri="{FF2B5EF4-FFF2-40B4-BE49-F238E27FC236}">
                  <a16:creationId xmlns:a16="http://schemas.microsoft.com/office/drawing/2014/main" id="{D2826189-C92E-4884-BA98-A2156BB5BB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6837848" y="1502574"/>
              <a:ext cx="0" cy="200426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9EC6AF7-21E3-4FF6-A839-F8004D2D7B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6836571" y="1502570"/>
              <a:ext cx="480056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17386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Kindergarten Sabbath School June 30 2012 Friends share">
            <a:extLst>
              <a:ext uri="{FF2B5EF4-FFF2-40B4-BE49-F238E27FC236}">
                <a16:creationId xmlns:a16="http://schemas.microsoft.com/office/drawing/2014/main" id="{587910E9-F656-4047-8DDB-119443FC14F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9567" b="1544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852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24B98-7C53-486D-A9D5-3BFF0C095B98}"/>
              </a:ext>
            </a:extLst>
          </p:cNvPr>
          <p:cNvSpPr>
            <a:spLocks noGrp="1"/>
          </p:cNvSpPr>
          <p:nvPr>
            <p:ph type="title"/>
          </p:nvPr>
        </p:nvSpPr>
        <p:spPr>
          <a:xfrm>
            <a:off x="674315" y="-206095"/>
            <a:ext cx="10515600" cy="1325563"/>
          </a:xfrm>
        </p:spPr>
        <p:txBody>
          <a:bodyPr>
            <a:normAutofit/>
          </a:bodyPr>
          <a:lstStyle/>
          <a:p>
            <a:pPr algn="ctr"/>
            <a:r>
              <a:rPr lang="en-PH" sz="3200" i="1" dirty="0">
                <a:solidFill>
                  <a:schemeClr val="bg1"/>
                </a:solidFill>
                <a:latin typeface="Arial" panose="020B0604020202020204" pitchFamily="34" charset="0"/>
                <a:cs typeface="Arial" panose="020B0604020202020204" pitchFamily="34" charset="0"/>
              </a:rPr>
              <a:t>TOTAL MEMBERSHIP2019-2021 (JULY)</a:t>
            </a:r>
          </a:p>
        </p:txBody>
      </p:sp>
      <p:graphicFrame>
        <p:nvGraphicFramePr>
          <p:cNvPr id="4" name="Chart 3">
            <a:extLst>
              <a:ext uri="{FF2B5EF4-FFF2-40B4-BE49-F238E27FC236}">
                <a16:creationId xmlns:a16="http://schemas.microsoft.com/office/drawing/2014/main" id="{5B055CB9-CDFD-854A-9E0F-6DB5B97CDF44}"/>
              </a:ext>
            </a:extLst>
          </p:cNvPr>
          <p:cNvGraphicFramePr>
            <a:graphicFrameLocks/>
          </p:cNvGraphicFramePr>
          <p:nvPr>
            <p:extLst>
              <p:ext uri="{D42A27DB-BD31-4B8C-83A1-F6EECF244321}">
                <p14:modId xmlns:p14="http://schemas.microsoft.com/office/powerpoint/2010/main" val="1292748118"/>
              </p:ext>
            </p:extLst>
          </p:nvPr>
        </p:nvGraphicFramePr>
        <p:xfrm>
          <a:off x="674315" y="785813"/>
          <a:ext cx="10283245" cy="5878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14355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5D779BB-0DA3-584B-A20E-F78C2E9F402C}"/>
              </a:ext>
            </a:extLst>
          </p:cNvPr>
          <p:cNvGraphicFramePr>
            <a:graphicFrameLocks noGrp="1"/>
          </p:cNvGraphicFramePr>
          <p:nvPr>
            <p:ph idx="1"/>
            <p:extLst>
              <p:ext uri="{D42A27DB-BD31-4B8C-83A1-F6EECF244321}">
                <p14:modId xmlns:p14="http://schemas.microsoft.com/office/powerpoint/2010/main" val="1664113900"/>
              </p:ext>
            </p:extLst>
          </p:nvPr>
        </p:nvGraphicFramePr>
        <p:xfrm>
          <a:off x="180110" y="2034948"/>
          <a:ext cx="11831782" cy="4668361"/>
        </p:xfrm>
        <a:graphic>
          <a:graphicData uri="http://schemas.openxmlformats.org/drawingml/2006/table">
            <a:tbl>
              <a:tblPr firstRow="1" bandRow="1">
                <a:tableStyleId>{5C22544A-7EE6-4342-B048-85BDC9FD1C3A}</a:tableStyleId>
              </a:tblPr>
              <a:tblGrid>
                <a:gridCol w="753745">
                  <a:extLst>
                    <a:ext uri="{9D8B030D-6E8A-4147-A177-3AD203B41FA5}">
                      <a16:colId xmlns:a16="http://schemas.microsoft.com/office/drawing/2014/main" val="3882676172"/>
                    </a:ext>
                  </a:extLst>
                </a:gridCol>
                <a:gridCol w="1147864">
                  <a:extLst>
                    <a:ext uri="{9D8B030D-6E8A-4147-A177-3AD203B41FA5}">
                      <a16:colId xmlns:a16="http://schemas.microsoft.com/office/drawing/2014/main" val="1637028773"/>
                    </a:ext>
                  </a:extLst>
                </a:gridCol>
                <a:gridCol w="1614792">
                  <a:extLst>
                    <a:ext uri="{9D8B030D-6E8A-4147-A177-3AD203B41FA5}">
                      <a16:colId xmlns:a16="http://schemas.microsoft.com/office/drawing/2014/main" val="1256394753"/>
                    </a:ext>
                  </a:extLst>
                </a:gridCol>
                <a:gridCol w="1906621">
                  <a:extLst>
                    <a:ext uri="{9D8B030D-6E8A-4147-A177-3AD203B41FA5}">
                      <a16:colId xmlns:a16="http://schemas.microsoft.com/office/drawing/2014/main" val="1908100228"/>
                    </a:ext>
                  </a:extLst>
                </a:gridCol>
                <a:gridCol w="1284051">
                  <a:extLst>
                    <a:ext uri="{9D8B030D-6E8A-4147-A177-3AD203B41FA5}">
                      <a16:colId xmlns:a16="http://schemas.microsoft.com/office/drawing/2014/main" val="2535947036"/>
                    </a:ext>
                  </a:extLst>
                </a:gridCol>
                <a:gridCol w="1037617">
                  <a:extLst>
                    <a:ext uri="{9D8B030D-6E8A-4147-A177-3AD203B41FA5}">
                      <a16:colId xmlns:a16="http://schemas.microsoft.com/office/drawing/2014/main" val="1478375782"/>
                    </a:ext>
                  </a:extLst>
                </a:gridCol>
                <a:gridCol w="1109472">
                  <a:extLst>
                    <a:ext uri="{9D8B030D-6E8A-4147-A177-3AD203B41FA5}">
                      <a16:colId xmlns:a16="http://schemas.microsoft.com/office/drawing/2014/main" val="1760373154"/>
                    </a:ext>
                  </a:extLst>
                </a:gridCol>
                <a:gridCol w="1560576">
                  <a:extLst>
                    <a:ext uri="{9D8B030D-6E8A-4147-A177-3AD203B41FA5}">
                      <a16:colId xmlns:a16="http://schemas.microsoft.com/office/drawing/2014/main" val="360685313"/>
                    </a:ext>
                  </a:extLst>
                </a:gridCol>
                <a:gridCol w="1417044">
                  <a:extLst>
                    <a:ext uri="{9D8B030D-6E8A-4147-A177-3AD203B41FA5}">
                      <a16:colId xmlns:a16="http://schemas.microsoft.com/office/drawing/2014/main" val="396473190"/>
                    </a:ext>
                  </a:extLst>
                </a:gridCol>
              </a:tblGrid>
              <a:tr h="2556507">
                <a:tc>
                  <a:txBody>
                    <a:bodyPr/>
                    <a:lstStyle/>
                    <a:p>
                      <a:pPr algn="ctr"/>
                      <a:endParaRPr lang="en-US" sz="2400" dirty="0">
                        <a:solidFill>
                          <a:schemeClr val="bg1"/>
                        </a:solidFill>
                      </a:endParaRPr>
                    </a:p>
                    <a:p>
                      <a:pPr algn="ctr"/>
                      <a:endParaRPr lang="en-US" sz="2400" dirty="0">
                        <a:solidFill>
                          <a:schemeClr val="bg1"/>
                        </a:solidFill>
                      </a:endParaRPr>
                    </a:p>
                    <a:p>
                      <a:pPr algn="ctr"/>
                      <a:r>
                        <a:rPr lang="en-US" sz="2400" dirty="0">
                          <a:solidFill>
                            <a:schemeClr val="bg1"/>
                          </a:solidFill>
                        </a:rPr>
                        <a:t>Year</a:t>
                      </a:r>
                    </a:p>
                  </a:txBody>
                  <a:tcPr>
                    <a:solidFill>
                      <a:schemeClr val="accent2"/>
                    </a:solidFill>
                  </a:tcPr>
                </a:tc>
                <a:tc>
                  <a:txBody>
                    <a:bodyPr/>
                    <a:lstStyle/>
                    <a:p>
                      <a:pPr algn="ctr"/>
                      <a:endParaRPr lang="en-US" sz="2400" dirty="0">
                        <a:solidFill>
                          <a:schemeClr val="bg1"/>
                        </a:solidFill>
                      </a:endParaRPr>
                    </a:p>
                    <a:p>
                      <a:pPr algn="ctr"/>
                      <a:endParaRPr lang="en-US" sz="2400" dirty="0">
                        <a:solidFill>
                          <a:schemeClr val="bg1"/>
                        </a:solidFill>
                      </a:endParaRPr>
                    </a:p>
                    <a:p>
                      <a:pPr algn="ctr"/>
                      <a:r>
                        <a:rPr lang="en-US" sz="2400" dirty="0">
                          <a:solidFill>
                            <a:schemeClr val="bg1"/>
                          </a:solidFill>
                        </a:rPr>
                        <a:t>Church</a:t>
                      </a:r>
                    </a:p>
                  </a:txBody>
                  <a:tcPr>
                    <a:solidFill>
                      <a:schemeClr val="accent2"/>
                    </a:solidFill>
                  </a:tcPr>
                </a:tc>
                <a:tc>
                  <a:txBody>
                    <a:bodyPr/>
                    <a:lstStyle/>
                    <a:p>
                      <a:pPr algn="ctr"/>
                      <a:endParaRPr lang="en-US" sz="2400" dirty="0">
                        <a:solidFill>
                          <a:schemeClr val="bg1"/>
                        </a:solidFill>
                      </a:endParaRPr>
                    </a:p>
                    <a:p>
                      <a:pPr algn="ctr"/>
                      <a:endParaRPr lang="en-US" sz="2400" dirty="0">
                        <a:solidFill>
                          <a:schemeClr val="bg1"/>
                        </a:solidFill>
                      </a:endParaRPr>
                    </a:p>
                    <a:p>
                      <a:pPr algn="ctr"/>
                      <a:r>
                        <a:rPr lang="en-US" sz="2400" dirty="0">
                          <a:solidFill>
                            <a:schemeClr val="bg1"/>
                          </a:solidFill>
                        </a:rPr>
                        <a:t>Companies</a:t>
                      </a:r>
                    </a:p>
                  </a:txBody>
                  <a:tcP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MY" sz="2000" b="1" kern="1200" dirty="0">
                        <a:solidFill>
                          <a:schemeClr val="bg1"/>
                        </a:solidFill>
                        <a:effectLst/>
                        <a:latin typeface="+mn-lt"/>
                        <a:ea typeface="+mn-ea"/>
                        <a:cs typeface="+mn-cs"/>
                      </a:endParaRPr>
                    </a:p>
                    <a:p>
                      <a:pPr algn="ctr"/>
                      <a:r>
                        <a:rPr lang="en-US" sz="2000" dirty="0">
                          <a:solidFill>
                            <a:schemeClr val="bg1"/>
                          </a:solidFill>
                        </a:rPr>
                        <a:t>Church membership beginning of the year</a:t>
                      </a:r>
                    </a:p>
                  </a:txBody>
                  <a:tcPr>
                    <a:solidFill>
                      <a:schemeClr val="accent2"/>
                    </a:solidFill>
                  </a:tcPr>
                </a:tc>
                <a:tc>
                  <a:txBody>
                    <a:bodyPr/>
                    <a:lstStyle/>
                    <a:p>
                      <a:pPr algn="ctr"/>
                      <a:endParaRPr lang="en-US" sz="2000" dirty="0">
                        <a:solidFill>
                          <a:schemeClr val="bg1"/>
                        </a:solidFill>
                      </a:endParaRPr>
                    </a:p>
                    <a:p>
                      <a:pPr algn="ctr"/>
                      <a:endParaRPr lang="en-US" sz="2000" dirty="0">
                        <a:solidFill>
                          <a:schemeClr val="bg1"/>
                        </a:solidFill>
                      </a:endParaRPr>
                    </a:p>
                    <a:p>
                      <a:pPr algn="ctr"/>
                      <a:r>
                        <a:rPr lang="en-US" sz="2000" dirty="0">
                          <a:solidFill>
                            <a:schemeClr val="bg1"/>
                          </a:solidFill>
                        </a:rPr>
                        <a:t>Baptism</a:t>
                      </a:r>
                    </a:p>
                  </a:txBody>
                  <a:tcPr>
                    <a:solidFill>
                      <a:schemeClr val="accent2"/>
                    </a:solidFill>
                  </a:tcPr>
                </a:tc>
                <a:tc>
                  <a:txBody>
                    <a:bodyPr/>
                    <a:lstStyle/>
                    <a:p>
                      <a:pPr algn="ctr"/>
                      <a:endParaRPr lang="en-US" sz="2000" dirty="0">
                        <a:solidFill>
                          <a:schemeClr val="bg1"/>
                        </a:solidFill>
                      </a:endParaRPr>
                    </a:p>
                    <a:p>
                      <a:pPr algn="ctr"/>
                      <a:endParaRPr lang="en-US" sz="2000" dirty="0">
                        <a:solidFill>
                          <a:schemeClr val="bg1"/>
                        </a:solidFill>
                      </a:endParaRPr>
                    </a:p>
                    <a:p>
                      <a:pPr algn="ctr"/>
                      <a:r>
                        <a:rPr lang="en-US" sz="2000" dirty="0">
                          <a:solidFill>
                            <a:schemeClr val="bg1"/>
                          </a:solidFill>
                        </a:rPr>
                        <a:t>Deaths</a:t>
                      </a:r>
                    </a:p>
                  </a:txBody>
                  <a:tcPr>
                    <a:solidFill>
                      <a:schemeClr val="accent2"/>
                    </a:solidFill>
                  </a:tcPr>
                </a:tc>
                <a:tc>
                  <a:txBody>
                    <a:bodyPr/>
                    <a:lstStyle/>
                    <a:p>
                      <a:pPr algn="ctr"/>
                      <a:endParaRPr lang="en-US" sz="2000" dirty="0">
                        <a:solidFill>
                          <a:schemeClr val="bg1"/>
                        </a:solidFill>
                      </a:endParaRPr>
                    </a:p>
                    <a:p>
                      <a:pPr algn="ctr"/>
                      <a:endParaRPr lang="en-US" sz="2000" dirty="0">
                        <a:solidFill>
                          <a:schemeClr val="bg1"/>
                        </a:solidFill>
                      </a:endParaRPr>
                    </a:p>
                    <a:p>
                      <a:pPr algn="ctr"/>
                      <a:r>
                        <a:rPr lang="en-US" sz="2000" dirty="0">
                          <a:solidFill>
                            <a:schemeClr val="bg1"/>
                          </a:solidFill>
                        </a:rPr>
                        <a:t>Missing</a:t>
                      </a:r>
                    </a:p>
                  </a:txBody>
                  <a:tcP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MY" sz="2000" b="1" kern="1200" dirty="0">
                        <a:solidFill>
                          <a:schemeClr val="bg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MY" sz="2000" b="1" kern="1200" dirty="0">
                          <a:solidFill>
                            <a:schemeClr val="bg1"/>
                          </a:solidFill>
                          <a:effectLst/>
                          <a:latin typeface="+mn-lt"/>
                          <a:ea typeface="+mn-ea"/>
                          <a:cs typeface="+mn-cs"/>
                        </a:rPr>
                        <a:t>church Membership at End of Year </a:t>
                      </a:r>
                      <a:endParaRPr lang="en-MY" sz="2000" dirty="0">
                        <a:solidFill>
                          <a:schemeClr val="bg1"/>
                        </a:solidFill>
                      </a:endParaRPr>
                    </a:p>
                    <a:p>
                      <a:pPr algn="ctr"/>
                      <a:endParaRPr lang="en-US" sz="2000" dirty="0">
                        <a:solidFill>
                          <a:schemeClr val="bg1"/>
                        </a:solidFill>
                      </a:endParaRPr>
                    </a:p>
                  </a:txBody>
                  <a:tcP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MY" sz="2000" b="1" kern="1200" dirty="0">
                        <a:solidFill>
                          <a:schemeClr val="bg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MY" sz="2000" b="1" kern="1200" dirty="0">
                          <a:solidFill>
                            <a:schemeClr val="bg1"/>
                          </a:solidFill>
                          <a:effectLst/>
                          <a:latin typeface="+mn-lt"/>
                          <a:ea typeface="+mn-ea"/>
                          <a:cs typeface="+mn-cs"/>
                        </a:rPr>
                        <a:t>Church Attendance Average </a:t>
                      </a:r>
                      <a:endParaRPr lang="en-MY" sz="2000" dirty="0">
                        <a:solidFill>
                          <a:schemeClr val="bg1"/>
                        </a:solidFill>
                      </a:endParaRPr>
                    </a:p>
                    <a:p>
                      <a:pPr algn="ctr"/>
                      <a:endParaRPr lang="en-US" sz="2000" dirty="0">
                        <a:solidFill>
                          <a:schemeClr val="bg1"/>
                        </a:solidFill>
                      </a:endParaRPr>
                    </a:p>
                  </a:txBody>
                  <a:tcPr>
                    <a:solidFill>
                      <a:schemeClr val="accent2"/>
                    </a:solidFill>
                  </a:tcPr>
                </a:tc>
                <a:extLst>
                  <a:ext uri="{0D108BD9-81ED-4DB2-BD59-A6C34878D82A}">
                    <a16:rowId xmlns:a16="http://schemas.microsoft.com/office/drawing/2014/main" val="855817717"/>
                  </a:ext>
                </a:extLst>
              </a:tr>
              <a:tr h="10559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lumMod val="95000"/>
                            </a:schemeClr>
                          </a:solidFill>
                        </a:rPr>
                        <a:t>2019</a:t>
                      </a:r>
                    </a:p>
                  </a:txBody>
                  <a:tcP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2000" b="1" kern="1200" dirty="0">
                          <a:solidFill>
                            <a:schemeClr val="bg1">
                              <a:lumMod val="95000"/>
                            </a:schemeClr>
                          </a:solidFill>
                          <a:effectLst/>
                          <a:latin typeface="+mn-lt"/>
                          <a:ea typeface="+mn-ea"/>
                          <a:cs typeface="+mn-cs"/>
                        </a:rPr>
                        <a:t>7,653 </a:t>
                      </a:r>
                      <a:endParaRPr lang="en-MY" sz="2000" b="1" dirty="0">
                        <a:solidFill>
                          <a:schemeClr val="bg1">
                            <a:lumMod val="95000"/>
                          </a:schemeClr>
                        </a:solidFill>
                      </a:endParaRPr>
                    </a:p>
                    <a:p>
                      <a:pPr algn="ctr"/>
                      <a:endParaRPr lang="en-US" sz="2000" b="1" dirty="0">
                        <a:solidFill>
                          <a:schemeClr val="bg1">
                            <a:lumMod val="95000"/>
                          </a:schemeClr>
                        </a:solidFill>
                      </a:endParaRPr>
                    </a:p>
                  </a:txBody>
                  <a:tcP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2000" b="1" kern="1200" dirty="0">
                          <a:solidFill>
                            <a:schemeClr val="bg1">
                              <a:lumMod val="95000"/>
                            </a:schemeClr>
                          </a:solidFill>
                          <a:effectLst/>
                          <a:latin typeface="+mn-lt"/>
                          <a:ea typeface="+mn-ea"/>
                          <a:cs typeface="+mn-cs"/>
                        </a:rPr>
                        <a:t>3,707 </a:t>
                      </a:r>
                      <a:endParaRPr lang="en-MY" sz="2000" b="1" dirty="0">
                        <a:solidFill>
                          <a:schemeClr val="bg1">
                            <a:lumMod val="95000"/>
                          </a:schemeClr>
                        </a:solidFill>
                      </a:endParaRPr>
                    </a:p>
                    <a:p>
                      <a:pPr algn="ctr"/>
                      <a:endParaRPr lang="en-US" sz="2000" b="1" dirty="0">
                        <a:solidFill>
                          <a:schemeClr val="bg1">
                            <a:lumMod val="95000"/>
                          </a:schemeClr>
                        </a:solidFill>
                      </a:endParaRPr>
                    </a:p>
                  </a:txBody>
                  <a:tcP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2000" b="1" kern="1200" dirty="0">
                          <a:solidFill>
                            <a:schemeClr val="bg1">
                              <a:lumMod val="95000"/>
                            </a:schemeClr>
                          </a:solidFill>
                          <a:effectLst/>
                          <a:latin typeface="+mn-lt"/>
                          <a:ea typeface="+mn-ea"/>
                          <a:cs typeface="+mn-cs"/>
                        </a:rPr>
                        <a:t>1,563,697 </a:t>
                      </a:r>
                      <a:endParaRPr lang="en-MY" sz="2000" b="1" dirty="0">
                        <a:solidFill>
                          <a:schemeClr val="bg1">
                            <a:lumMod val="95000"/>
                          </a:schemeClr>
                        </a:solidFill>
                      </a:endParaRPr>
                    </a:p>
                    <a:p>
                      <a:pPr algn="ctr"/>
                      <a:endParaRPr lang="en-US" sz="2000" dirty="0">
                        <a:solidFill>
                          <a:schemeClr val="bg1">
                            <a:lumMod val="95000"/>
                          </a:schemeClr>
                        </a:solidFill>
                      </a:endParaRPr>
                    </a:p>
                  </a:txBody>
                  <a:tcP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2000" b="1" kern="1200" dirty="0">
                          <a:solidFill>
                            <a:schemeClr val="bg1">
                              <a:lumMod val="95000"/>
                            </a:schemeClr>
                          </a:solidFill>
                          <a:effectLst/>
                          <a:latin typeface="+mn-lt"/>
                          <a:ea typeface="+mn-ea"/>
                          <a:cs typeface="+mn-cs"/>
                        </a:rPr>
                        <a:t>98,747 </a:t>
                      </a:r>
                      <a:endParaRPr lang="en-MY" sz="2000" b="1" dirty="0">
                        <a:solidFill>
                          <a:schemeClr val="bg1">
                            <a:lumMod val="95000"/>
                          </a:schemeClr>
                        </a:solidFill>
                      </a:endParaRPr>
                    </a:p>
                    <a:p>
                      <a:pPr algn="ctr"/>
                      <a:endParaRPr lang="en-US" sz="2000" dirty="0">
                        <a:solidFill>
                          <a:schemeClr val="bg1">
                            <a:lumMod val="95000"/>
                          </a:schemeClr>
                        </a:solidFill>
                      </a:endParaRPr>
                    </a:p>
                  </a:txBody>
                  <a:tcP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2000" b="1" kern="1200" dirty="0">
                          <a:solidFill>
                            <a:schemeClr val="bg1">
                              <a:lumMod val="95000"/>
                            </a:schemeClr>
                          </a:solidFill>
                          <a:effectLst/>
                          <a:latin typeface="+mn-lt"/>
                          <a:ea typeface="+mn-ea"/>
                          <a:cs typeface="+mn-cs"/>
                        </a:rPr>
                        <a:t>4,117 </a:t>
                      </a:r>
                      <a:endParaRPr lang="en-MY" sz="2000" b="1" dirty="0">
                        <a:solidFill>
                          <a:schemeClr val="bg1">
                            <a:lumMod val="9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MY" sz="2000" b="1" kern="1200" dirty="0">
                          <a:solidFill>
                            <a:schemeClr val="bg1">
                              <a:lumMod val="95000"/>
                            </a:schemeClr>
                          </a:solidFill>
                          <a:effectLst/>
                          <a:latin typeface="+mn-lt"/>
                          <a:ea typeface="+mn-ea"/>
                          <a:cs typeface="+mn-cs"/>
                        </a:rPr>
                        <a:t> </a:t>
                      </a:r>
                      <a:endParaRPr lang="en-MY" sz="2000" b="1" dirty="0">
                        <a:solidFill>
                          <a:schemeClr val="bg1">
                            <a:lumMod val="95000"/>
                          </a:schemeClr>
                        </a:solidFill>
                      </a:endParaRPr>
                    </a:p>
                    <a:p>
                      <a:pPr algn="ctr"/>
                      <a:endParaRPr lang="en-US" sz="2000" b="1" dirty="0">
                        <a:solidFill>
                          <a:schemeClr val="bg1">
                            <a:lumMod val="95000"/>
                          </a:schemeClr>
                        </a:solidFill>
                      </a:endParaRPr>
                    </a:p>
                  </a:txBody>
                  <a:tcP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2000" b="1" kern="1200" dirty="0">
                          <a:solidFill>
                            <a:schemeClr val="bg1">
                              <a:lumMod val="95000"/>
                            </a:schemeClr>
                          </a:solidFill>
                          <a:effectLst/>
                          <a:latin typeface="+mn-lt"/>
                          <a:ea typeface="+mn-ea"/>
                          <a:cs typeface="+mn-cs"/>
                        </a:rPr>
                        <a:t>22,502 </a:t>
                      </a:r>
                      <a:endParaRPr lang="en-MY" sz="2000" b="1" dirty="0">
                        <a:solidFill>
                          <a:schemeClr val="bg1">
                            <a:lumMod val="95000"/>
                          </a:schemeClr>
                        </a:solidFill>
                      </a:endParaRPr>
                    </a:p>
                    <a:p>
                      <a:pPr algn="ctr"/>
                      <a:endParaRPr lang="en-US" sz="2000" b="1" dirty="0">
                        <a:solidFill>
                          <a:schemeClr val="bg1">
                            <a:lumMod val="95000"/>
                          </a:schemeClr>
                        </a:solidFill>
                      </a:endParaRPr>
                    </a:p>
                  </a:txBody>
                  <a:tcP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2000" b="1" kern="1200" dirty="0">
                          <a:solidFill>
                            <a:schemeClr val="bg1">
                              <a:lumMod val="95000"/>
                            </a:schemeClr>
                          </a:solidFill>
                          <a:effectLst/>
                          <a:latin typeface="+mn-lt"/>
                          <a:ea typeface="+mn-ea"/>
                          <a:cs typeface="+mn-cs"/>
                        </a:rPr>
                        <a:t>1,627,397 </a:t>
                      </a:r>
                      <a:endParaRPr lang="en-MY" sz="2000" b="1" dirty="0">
                        <a:solidFill>
                          <a:schemeClr val="bg1">
                            <a:lumMod val="95000"/>
                          </a:schemeClr>
                        </a:solidFill>
                      </a:endParaRPr>
                    </a:p>
                    <a:p>
                      <a:pPr algn="ctr"/>
                      <a:endParaRPr lang="en-US" sz="2000" b="1" dirty="0">
                        <a:solidFill>
                          <a:schemeClr val="bg1">
                            <a:lumMod val="95000"/>
                          </a:schemeClr>
                        </a:solidFill>
                      </a:endParaRPr>
                    </a:p>
                  </a:txBody>
                  <a:tcP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2000" b="1" kern="1200" dirty="0">
                          <a:solidFill>
                            <a:schemeClr val="bg1">
                              <a:lumMod val="95000"/>
                            </a:schemeClr>
                          </a:solidFill>
                          <a:effectLst/>
                          <a:latin typeface="+mn-lt"/>
                          <a:ea typeface="+mn-ea"/>
                          <a:cs typeface="+mn-cs"/>
                        </a:rPr>
                        <a:t>792,728 </a:t>
                      </a:r>
                      <a:endParaRPr lang="en-MY" sz="2000" b="1" dirty="0">
                        <a:solidFill>
                          <a:schemeClr val="bg1">
                            <a:lumMod val="95000"/>
                          </a:schemeClr>
                        </a:solidFill>
                      </a:endParaRPr>
                    </a:p>
                    <a:p>
                      <a:pPr algn="ctr"/>
                      <a:endParaRPr lang="en-US" sz="2000" b="1" dirty="0">
                        <a:solidFill>
                          <a:schemeClr val="bg1">
                            <a:lumMod val="95000"/>
                          </a:schemeClr>
                        </a:solidFill>
                      </a:endParaRPr>
                    </a:p>
                  </a:txBody>
                  <a:tcPr>
                    <a:solidFill>
                      <a:schemeClr val="accent2">
                        <a:lumMod val="75000"/>
                      </a:schemeClr>
                    </a:solidFill>
                  </a:tcPr>
                </a:tc>
                <a:extLst>
                  <a:ext uri="{0D108BD9-81ED-4DB2-BD59-A6C34878D82A}">
                    <a16:rowId xmlns:a16="http://schemas.microsoft.com/office/drawing/2014/main" val="1763482105"/>
                  </a:ext>
                </a:extLst>
              </a:tr>
              <a:tr h="10559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lumMod val="95000"/>
                            </a:schemeClr>
                          </a:solidFill>
                        </a:rPr>
                        <a:t>2020</a:t>
                      </a:r>
                    </a:p>
                    <a:p>
                      <a:pPr algn="ctr"/>
                      <a:endParaRPr lang="en-US" sz="2000" b="1" dirty="0">
                        <a:solidFill>
                          <a:schemeClr val="bg1">
                            <a:lumMod val="95000"/>
                          </a:schemeClr>
                        </a:solidFill>
                      </a:endParaRPr>
                    </a:p>
                  </a:txBody>
                  <a:tcP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2000" b="1" kern="1200" dirty="0">
                          <a:solidFill>
                            <a:schemeClr val="bg1">
                              <a:lumMod val="95000"/>
                            </a:schemeClr>
                          </a:solidFill>
                          <a:effectLst/>
                          <a:latin typeface="+mn-lt"/>
                          <a:ea typeface="+mn-ea"/>
                          <a:cs typeface="+mn-cs"/>
                        </a:rPr>
                        <a:t>7,857 </a:t>
                      </a:r>
                      <a:endParaRPr lang="en-MY" sz="2000" b="1" dirty="0">
                        <a:solidFill>
                          <a:schemeClr val="bg1">
                            <a:lumMod val="95000"/>
                          </a:schemeClr>
                        </a:solidFill>
                      </a:endParaRPr>
                    </a:p>
                    <a:p>
                      <a:pPr algn="ctr"/>
                      <a:endParaRPr lang="en-US" sz="2000" b="1" dirty="0">
                        <a:solidFill>
                          <a:schemeClr val="bg1">
                            <a:lumMod val="95000"/>
                          </a:schemeClr>
                        </a:solidFill>
                      </a:endParaRPr>
                    </a:p>
                  </a:txBody>
                  <a:tcP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2000" b="1" kern="1200" dirty="0">
                          <a:solidFill>
                            <a:schemeClr val="bg1">
                              <a:lumMod val="95000"/>
                            </a:schemeClr>
                          </a:solidFill>
                          <a:effectLst/>
                          <a:latin typeface="+mn-lt"/>
                          <a:ea typeface="+mn-ea"/>
                          <a:cs typeface="+mn-cs"/>
                        </a:rPr>
                        <a:t>3,612 </a:t>
                      </a:r>
                      <a:endParaRPr lang="en-MY" sz="2000" b="1" dirty="0">
                        <a:solidFill>
                          <a:schemeClr val="bg1">
                            <a:lumMod val="95000"/>
                          </a:schemeClr>
                        </a:solidFill>
                      </a:endParaRPr>
                    </a:p>
                    <a:p>
                      <a:pPr algn="ctr"/>
                      <a:endParaRPr lang="en-US" sz="2000" b="1" dirty="0">
                        <a:solidFill>
                          <a:schemeClr val="bg1">
                            <a:lumMod val="95000"/>
                          </a:schemeClr>
                        </a:solidFill>
                      </a:endParaRPr>
                    </a:p>
                  </a:txBody>
                  <a:tcP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2000" b="1" kern="1200" dirty="0">
                          <a:solidFill>
                            <a:schemeClr val="bg1">
                              <a:lumMod val="95000"/>
                            </a:schemeClr>
                          </a:solidFill>
                          <a:effectLst/>
                          <a:latin typeface="+mn-lt"/>
                          <a:ea typeface="+mn-ea"/>
                          <a:cs typeface="+mn-cs"/>
                        </a:rPr>
                        <a:t>1,627,397 </a:t>
                      </a:r>
                      <a:endParaRPr lang="en-MY" sz="2000" dirty="0">
                        <a:solidFill>
                          <a:schemeClr val="bg1">
                            <a:lumMod val="95000"/>
                          </a:schemeClr>
                        </a:solidFill>
                      </a:endParaRPr>
                    </a:p>
                    <a:p>
                      <a:pPr algn="ctr"/>
                      <a:endParaRPr lang="en-US" sz="2000" dirty="0">
                        <a:solidFill>
                          <a:schemeClr val="bg1">
                            <a:lumMod val="95000"/>
                          </a:schemeClr>
                        </a:solidFill>
                      </a:endParaRPr>
                    </a:p>
                  </a:txBody>
                  <a:tcP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2000" b="1" kern="1200" dirty="0">
                          <a:solidFill>
                            <a:schemeClr val="bg1">
                              <a:lumMod val="95000"/>
                            </a:schemeClr>
                          </a:solidFill>
                          <a:effectLst/>
                          <a:latin typeface="+mn-lt"/>
                          <a:ea typeface="+mn-ea"/>
                          <a:cs typeface="+mn-cs"/>
                        </a:rPr>
                        <a:t>99,262 </a:t>
                      </a:r>
                      <a:endParaRPr lang="en-MY" sz="2000" dirty="0">
                        <a:solidFill>
                          <a:schemeClr val="bg1">
                            <a:lumMod val="95000"/>
                          </a:schemeClr>
                        </a:solidFill>
                      </a:endParaRPr>
                    </a:p>
                    <a:p>
                      <a:pPr algn="ctr"/>
                      <a:endParaRPr lang="en-US" sz="2000" dirty="0">
                        <a:solidFill>
                          <a:schemeClr val="bg1">
                            <a:lumMod val="95000"/>
                          </a:schemeClr>
                        </a:solidFill>
                      </a:endParaRPr>
                    </a:p>
                  </a:txBody>
                  <a:tcPr>
                    <a:solidFill>
                      <a:schemeClr val="accent6">
                        <a:lumMod val="75000"/>
                      </a:schemeClr>
                    </a:solidFill>
                  </a:tcPr>
                </a:tc>
                <a:tc>
                  <a:txBody>
                    <a:bodyPr/>
                    <a:lstStyle/>
                    <a:p>
                      <a:pPr algn="ctr"/>
                      <a:r>
                        <a:rPr lang="en-MY" sz="2000" b="1" kern="1200" dirty="0">
                          <a:solidFill>
                            <a:schemeClr val="bg1">
                              <a:lumMod val="95000"/>
                            </a:schemeClr>
                          </a:solidFill>
                          <a:effectLst/>
                          <a:latin typeface="+mn-lt"/>
                          <a:ea typeface="+mn-ea"/>
                          <a:cs typeface="+mn-cs"/>
                        </a:rPr>
                        <a:t>3,927</a:t>
                      </a:r>
                      <a:endParaRPr lang="en-US" sz="2000" dirty="0">
                        <a:solidFill>
                          <a:schemeClr val="bg1">
                            <a:lumMod val="95000"/>
                          </a:schemeClr>
                        </a:solidFill>
                      </a:endParaRPr>
                    </a:p>
                  </a:txBody>
                  <a:tcP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2000" b="1" kern="1200" dirty="0">
                          <a:solidFill>
                            <a:schemeClr val="bg1">
                              <a:lumMod val="95000"/>
                            </a:schemeClr>
                          </a:solidFill>
                          <a:effectLst/>
                          <a:latin typeface="+mn-lt"/>
                          <a:ea typeface="+mn-ea"/>
                          <a:cs typeface="+mn-cs"/>
                        </a:rPr>
                        <a:t>27,865 </a:t>
                      </a:r>
                      <a:endParaRPr lang="en-MY" sz="2000" b="1" dirty="0">
                        <a:solidFill>
                          <a:schemeClr val="bg1">
                            <a:lumMod val="95000"/>
                          </a:schemeClr>
                        </a:solidFill>
                      </a:endParaRPr>
                    </a:p>
                    <a:p>
                      <a:pPr algn="ctr"/>
                      <a:endParaRPr lang="en-US" sz="2000" dirty="0">
                        <a:solidFill>
                          <a:schemeClr val="bg1">
                            <a:lumMod val="95000"/>
                          </a:schemeClr>
                        </a:solidFill>
                      </a:endParaRPr>
                    </a:p>
                  </a:txBody>
                  <a:tcPr>
                    <a:solidFill>
                      <a:schemeClr val="accent6">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Y" sz="2000" kern="1200" dirty="0">
                          <a:solidFill>
                            <a:schemeClr val="bg1">
                              <a:lumMod val="95000"/>
                            </a:schemeClr>
                          </a:solidFill>
                          <a:effectLst/>
                          <a:latin typeface="+mn-lt"/>
                          <a:ea typeface="+mn-ea"/>
                          <a:cs typeface="+mn-cs"/>
                        </a:rPr>
                        <a:t> </a:t>
                      </a:r>
                      <a:r>
                        <a:rPr lang="en-MY" sz="2000" b="1" kern="1200" dirty="0">
                          <a:solidFill>
                            <a:schemeClr val="bg1">
                              <a:lumMod val="95000"/>
                            </a:schemeClr>
                          </a:solidFill>
                          <a:effectLst/>
                          <a:latin typeface="+mn-lt"/>
                          <a:ea typeface="+mn-ea"/>
                          <a:cs typeface="+mn-cs"/>
                        </a:rPr>
                        <a:t>1,688,247 </a:t>
                      </a:r>
                      <a:endParaRPr lang="en-MY" sz="2000" b="1" dirty="0">
                        <a:solidFill>
                          <a:schemeClr val="bg1">
                            <a:lumMod val="95000"/>
                          </a:schemeClr>
                        </a:solidFill>
                      </a:endParaRPr>
                    </a:p>
                    <a:p>
                      <a:endParaRPr lang="en-MY" sz="2000" dirty="0">
                        <a:solidFill>
                          <a:schemeClr val="bg1">
                            <a:lumMod val="95000"/>
                          </a:schemeClr>
                        </a:solidFill>
                      </a:endParaRPr>
                    </a:p>
                    <a:p>
                      <a:pPr algn="ctr"/>
                      <a:endParaRPr lang="en-US" sz="2000" dirty="0">
                        <a:solidFill>
                          <a:schemeClr val="bg1">
                            <a:lumMod val="95000"/>
                          </a:schemeClr>
                        </a:solidFill>
                      </a:endParaRPr>
                    </a:p>
                  </a:txBody>
                  <a:tcP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2000" b="1" kern="1200" dirty="0">
                          <a:solidFill>
                            <a:schemeClr val="bg1">
                              <a:lumMod val="95000"/>
                            </a:schemeClr>
                          </a:solidFill>
                          <a:effectLst/>
                          <a:latin typeface="+mn-lt"/>
                          <a:ea typeface="+mn-ea"/>
                          <a:cs typeface="+mn-cs"/>
                        </a:rPr>
                        <a:t>683,629 </a:t>
                      </a:r>
                      <a:endParaRPr lang="en-MY" sz="2000" b="1" dirty="0">
                        <a:solidFill>
                          <a:schemeClr val="bg1">
                            <a:lumMod val="95000"/>
                          </a:schemeClr>
                        </a:solidFill>
                      </a:endParaRPr>
                    </a:p>
                    <a:p>
                      <a:pPr algn="ctr"/>
                      <a:endParaRPr lang="en-US" sz="2000" dirty="0">
                        <a:solidFill>
                          <a:schemeClr val="bg1">
                            <a:lumMod val="95000"/>
                          </a:schemeClr>
                        </a:solidFill>
                      </a:endParaRPr>
                    </a:p>
                  </a:txBody>
                  <a:tcPr>
                    <a:solidFill>
                      <a:schemeClr val="accent6">
                        <a:lumMod val="75000"/>
                      </a:schemeClr>
                    </a:solidFill>
                  </a:tcPr>
                </a:tc>
                <a:extLst>
                  <a:ext uri="{0D108BD9-81ED-4DB2-BD59-A6C34878D82A}">
                    <a16:rowId xmlns:a16="http://schemas.microsoft.com/office/drawing/2014/main" val="4029464349"/>
                  </a:ext>
                </a:extLst>
              </a:tr>
            </a:tbl>
          </a:graphicData>
        </a:graphic>
      </p:graphicFrame>
      <p:sp>
        <p:nvSpPr>
          <p:cNvPr id="5" name="Rectangle 4">
            <a:extLst>
              <a:ext uri="{FF2B5EF4-FFF2-40B4-BE49-F238E27FC236}">
                <a16:creationId xmlns:a16="http://schemas.microsoft.com/office/drawing/2014/main" id="{65ECB341-18F0-8D42-9119-55B0BC508C9E}"/>
              </a:ext>
            </a:extLst>
          </p:cNvPr>
          <p:cNvSpPr/>
          <p:nvPr/>
        </p:nvSpPr>
        <p:spPr>
          <a:xfrm>
            <a:off x="180110" y="311362"/>
            <a:ext cx="11707090" cy="1569660"/>
          </a:xfrm>
          <a:prstGeom prst="rect">
            <a:avLst/>
          </a:prstGeom>
          <a:solidFill>
            <a:schemeClr val="accent1"/>
          </a:solidFill>
        </p:spPr>
        <p:txBody>
          <a:bodyPr wrap="square" lIns="91440" tIns="45720" rIns="91440" bIns="45720">
            <a:spAutoFit/>
          </a:bodyPr>
          <a:lstStyle/>
          <a:p>
            <a:pPr algn="ctr"/>
            <a:r>
              <a:rPr lang="en-MY" sz="4800" b="1" cap="none" spc="0" dirty="0">
                <a:ln w="6600">
                  <a:solidFill>
                    <a:schemeClr val="accent2"/>
                  </a:solidFill>
                  <a:prstDash val="solid"/>
                </a:ln>
                <a:solidFill>
                  <a:srgbClr val="FFFFFF"/>
                </a:solidFill>
                <a:effectLst>
                  <a:outerShdw dist="38100" dir="2700000" algn="tl" rotWithShape="0">
                    <a:schemeClr val="accent2"/>
                  </a:outerShdw>
                </a:effectLst>
              </a:rPr>
              <a:t>Membership Statistical Report </a:t>
            </a:r>
          </a:p>
          <a:p>
            <a:pPr algn="ctr"/>
            <a:r>
              <a:rPr lang="en-MY" sz="4800" b="1" cap="none" spc="0" dirty="0">
                <a:ln w="6600">
                  <a:solidFill>
                    <a:schemeClr val="accent2"/>
                  </a:solidFill>
                  <a:prstDash val="solid"/>
                </a:ln>
                <a:solidFill>
                  <a:srgbClr val="FFFFFF"/>
                </a:solidFill>
                <a:effectLst>
                  <a:outerShdw dist="38100" dir="2700000" algn="tl" rotWithShape="0">
                    <a:schemeClr val="accent2"/>
                  </a:outerShdw>
                </a:effectLst>
              </a:rPr>
              <a:t>For 2019 &amp; 2020 SSD</a:t>
            </a:r>
            <a:endParaRPr lang="en-US" sz="4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360083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C99D3-F195-E944-83A6-B10AD50E74E2}"/>
              </a:ext>
            </a:extLst>
          </p:cNvPr>
          <p:cNvSpPr>
            <a:spLocks noGrp="1"/>
          </p:cNvSpPr>
          <p:nvPr>
            <p:ph type="title"/>
          </p:nvPr>
        </p:nvSpPr>
        <p:spPr>
          <a:xfrm>
            <a:off x="0" y="0"/>
            <a:ext cx="12192000" cy="1935957"/>
          </a:xfrm>
          <a:solidFill>
            <a:srgbClr val="00B050"/>
          </a:solidFill>
        </p:spPr>
        <p:txBody>
          <a:bodyPr>
            <a:normAutofit fontScale="90000"/>
          </a:bodyPr>
          <a:lstStyle/>
          <a:p>
            <a:pPr algn="ctr"/>
            <a:br>
              <a:rPr lang="en-MY" b="1" dirty="0"/>
            </a:br>
            <a:r>
              <a:rPr lang="en-MY" b="1" dirty="0"/>
              <a:t>TITHE AND OFFERINGS (USD)</a:t>
            </a:r>
            <a:br>
              <a:rPr lang="en-MY" b="1" dirty="0"/>
            </a:br>
            <a:r>
              <a:rPr lang="en-MY" b="1" dirty="0"/>
              <a:t>(SSD)</a:t>
            </a:r>
            <a:br>
              <a:rPr lang="en-MY" b="1" dirty="0"/>
            </a:br>
            <a:endParaRPr lang="en-US" b="1" dirty="0"/>
          </a:p>
        </p:txBody>
      </p:sp>
      <p:graphicFrame>
        <p:nvGraphicFramePr>
          <p:cNvPr id="4" name="Table 4">
            <a:extLst>
              <a:ext uri="{FF2B5EF4-FFF2-40B4-BE49-F238E27FC236}">
                <a16:creationId xmlns:a16="http://schemas.microsoft.com/office/drawing/2014/main" id="{752B0C41-BE22-2940-99EA-66B404C5B6A3}"/>
              </a:ext>
            </a:extLst>
          </p:cNvPr>
          <p:cNvGraphicFramePr>
            <a:graphicFrameLocks noGrp="1"/>
          </p:cNvGraphicFramePr>
          <p:nvPr>
            <p:ph idx="1"/>
          </p:nvPr>
        </p:nvGraphicFramePr>
        <p:xfrm>
          <a:off x="1" y="1935956"/>
          <a:ext cx="12192000" cy="4922043"/>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708273193"/>
                    </a:ext>
                  </a:extLst>
                </a:gridCol>
                <a:gridCol w="4064000">
                  <a:extLst>
                    <a:ext uri="{9D8B030D-6E8A-4147-A177-3AD203B41FA5}">
                      <a16:colId xmlns:a16="http://schemas.microsoft.com/office/drawing/2014/main" val="2189904234"/>
                    </a:ext>
                  </a:extLst>
                </a:gridCol>
                <a:gridCol w="4064000">
                  <a:extLst>
                    <a:ext uri="{9D8B030D-6E8A-4147-A177-3AD203B41FA5}">
                      <a16:colId xmlns:a16="http://schemas.microsoft.com/office/drawing/2014/main" val="2966926260"/>
                    </a:ext>
                  </a:extLst>
                </a:gridCol>
              </a:tblGrid>
              <a:tr h="14538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2800" b="1" kern="1200" dirty="0">
                          <a:solidFill>
                            <a:schemeClr val="lt1"/>
                          </a:solidFill>
                          <a:effectLst/>
                          <a:latin typeface="+mn-lt"/>
                          <a:ea typeface="+mn-ea"/>
                          <a:cs typeface="+mn-cs"/>
                        </a:rPr>
                        <a:t>Year </a:t>
                      </a:r>
                      <a:endParaRPr lang="en-MY" sz="2800" dirty="0"/>
                    </a:p>
                  </a:txBody>
                  <a:tcPr>
                    <a:solidFill>
                      <a:schemeClr val="accent4">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2800" b="1" kern="1200" dirty="0">
                          <a:solidFill>
                            <a:schemeClr val="lt1"/>
                          </a:solidFill>
                          <a:effectLst/>
                          <a:latin typeface="+mn-lt"/>
                          <a:ea typeface="+mn-ea"/>
                          <a:cs typeface="+mn-cs"/>
                        </a:rPr>
                        <a:t>Tithe </a:t>
                      </a:r>
                      <a:endParaRPr lang="en-MY" sz="2800" dirty="0"/>
                    </a:p>
                    <a:p>
                      <a:pPr algn="ctr"/>
                      <a:endParaRPr lang="en-US" sz="2800" dirty="0"/>
                    </a:p>
                  </a:txBody>
                  <a:tcPr>
                    <a:solidFill>
                      <a:schemeClr val="accent4">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2800" b="1" kern="1200" dirty="0">
                          <a:solidFill>
                            <a:schemeClr val="lt1"/>
                          </a:solidFill>
                          <a:effectLst/>
                          <a:latin typeface="+mn-lt"/>
                          <a:ea typeface="+mn-ea"/>
                          <a:cs typeface="+mn-cs"/>
                        </a:rPr>
                        <a:t>Offerings </a:t>
                      </a:r>
                      <a:endParaRPr lang="en-MY" sz="2800" dirty="0"/>
                    </a:p>
                    <a:p>
                      <a:endParaRPr lang="en-US" sz="2800" dirty="0"/>
                    </a:p>
                  </a:txBody>
                  <a:tcPr>
                    <a:solidFill>
                      <a:schemeClr val="accent4">
                        <a:lumMod val="75000"/>
                      </a:schemeClr>
                    </a:solidFill>
                  </a:tcPr>
                </a:tc>
                <a:extLst>
                  <a:ext uri="{0D108BD9-81ED-4DB2-BD59-A6C34878D82A}">
                    <a16:rowId xmlns:a16="http://schemas.microsoft.com/office/drawing/2014/main" val="2539801310"/>
                  </a:ext>
                </a:extLst>
              </a:tr>
              <a:tr h="1156080">
                <a:tc>
                  <a:txBody>
                    <a:bodyPr/>
                    <a:lstStyle/>
                    <a:p>
                      <a:pPr algn="ctr"/>
                      <a:endParaRPr lang="en-US" sz="3200" dirty="0"/>
                    </a:p>
                    <a:p>
                      <a:pPr algn="ctr"/>
                      <a:r>
                        <a:rPr lang="en-US" sz="3200" dirty="0"/>
                        <a:t>2019</a:t>
                      </a:r>
                    </a:p>
                  </a:txBody>
                  <a:tcPr>
                    <a:solidFill>
                      <a:schemeClr val="accent2"/>
                    </a:solidFill>
                  </a:tcPr>
                </a:tc>
                <a:tc>
                  <a:txBody>
                    <a:bodyPr/>
                    <a:lstStyle/>
                    <a:p>
                      <a:pPr algn="ctr" fontAlgn="b"/>
                      <a:r>
                        <a:rPr lang="en-MY" sz="3200" b="1" i="0" u="none" strike="noStrike" dirty="0">
                          <a:solidFill>
                            <a:srgbClr val="000000"/>
                          </a:solidFill>
                          <a:effectLst/>
                          <a:latin typeface="Arial" panose="020B0604020202020204" pitchFamily="34" charset="0"/>
                        </a:rPr>
                        <a:t>              84,791,525.73 </a:t>
                      </a:r>
                    </a:p>
                  </a:txBody>
                  <a:tcPr marL="9525" marR="9525" marT="9525" marB="0" anchor="b">
                    <a:solidFill>
                      <a:schemeClr val="accent2"/>
                    </a:solidFill>
                  </a:tcPr>
                </a:tc>
                <a:tc>
                  <a:txBody>
                    <a:bodyPr/>
                    <a:lstStyle/>
                    <a:p>
                      <a:pPr algn="ctr" fontAlgn="b"/>
                      <a:r>
                        <a:rPr lang="en-MY" sz="2800" b="1" i="0" u="none" strike="noStrike" dirty="0">
                          <a:solidFill>
                            <a:srgbClr val="000000"/>
                          </a:solidFill>
                          <a:effectLst/>
                          <a:latin typeface="Arial" panose="020B0604020202020204" pitchFamily="34" charset="0"/>
                        </a:rPr>
                        <a:t>             16,146,408.05 </a:t>
                      </a:r>
                    </a:p>
                  </a:txBody>
                  <a:tcPr marL="9525" marR="9525" marT="9525" marB="0" anchor="b">
                    <a:solidFill>
                      <a:schemeClr val="accent2"/>
                    </a:solidFill>
                  </a:tcPr>
                </a:tc>
                <a:extLst>
                  <a:ext uri="{0D108BD9-81ED-4DB2-BD59-A6C34878D82A}">
                    <a16:rowId xmlns:a16="http://schemas.microsoft.com/office/drawing/2014/main" val="1399822780"/>
                  </a:ext>
                </a:extLst>
              </a:tr>
              <a:tr h="1156080">
                <a:tc>
                  <a:txBody>
                    <a:bodyPr/>
                    <a:lstStyle/>
                    <a:p>
                      <a:pPr algn="ctr"/>
                      <a:endParaRPr lang="en-US" sz="3200" dirty="0"/>
                    </a:p>
                    <a:p>
                      <a:pPr algn="ctr"/>
                      <a:r>
                        <a:rPr lang="en-US" sz="3200" dirty="0"/>
                        <a:t>2020</a:t>
                      </a:r>
                    </a:p>
                  </a:txBody>
                  <a:tcPr>
                    <a:solidFill>
                      <a:schemeClr val="accent2"/>
                    </a:solidFill>
                  </a:tcPr>
                </a:tc>
                <a:tc>
                  <a:txBody>
                    <a:bodyPr/>
                    <a:lstStyle/>
                    <a:p>
                      <a:pPr algn="l" fontAlgn="b"/>
                      <a:r>
                        <a:rPr lang="en-MY" sz="1200" b="0" i="0" u="none" strike="noStrike" dirty="0">
                          <a:solidFill>
                            <a:srgbClr val="000000"/>
                          </a:solidFill>
                          <a:effectLst/>
                          <a:latin typeface="Calibri" panose="020F0502020204030204" pitchFamily="34" charset="0"/>
                        </a:rPr>
                        <a:t>                   </a:t>
                      </a:r>
                      <a:r>
                        <a:rPr lang="en-MY" sz="3600" b="1" i="0" u="none" strike="noStrike" dirty="0">
                          <a:solidFill>
                            <a:srgbClr val="000000"/>
                          </a:solidFill>
                          <a:effectLst/>
                          <a:latin typeface="Calibri" panose="020F0502020204030204" pitchFamily="34" charset="0"/>
                        </a:rPr>
                        <a:t>87,205,377.66 </a:t>
                      </a:r>
                      <a:endParaRPr lang="en-MY" sz="1200" b="1" i="0" u="none" strike="noStrike" dirty="0">
                        <a:solidFill>
                          <a:srgbClr val="000000"/>
                        </a:solidFill>
                        <a:effectLst/>
                        <a:latin typeface="Calibri" panose="020F0502020204030204" pitchFamily="34" charset="0"/>
                      </a:endParaRPr>
                    </a:p>
                  </a:txBody>
                  <a:tcPr marL="9525" marR="9525" marT="9525" marB="0" anchor="b">
                    <a:solidFill>
                      <a:schemeClr val="accent2"/>
                    </a:solidFill>
                  </a:tcPr>
                </a:tc>
                <a:tc>
                  <a:txBody>
                    <a:bodyPr/>
                    <a:lstStyle/>
                    <a:p>
                      <a:pPr algn="ctr" fontAlgn="b"/>
                      <a:r>
                        <a:rPr lang="en-MY" sz="2800" b="1" i="0" u="none" strike="noStrike" dirty="0">
                          <a:solidFill>
                            <a:srgbClr val="000000"/>
                          </a:solidFill>
                          <a:effectLst/>
                          <a:latin typeface="Arial" panose="020B0604020202020204" pitchFamily="34" charset="0"/>
                        </a:rPr>
                        <a:t>            13,561,542.51 </a:t>
                      </a:r>
                    </a:p>
                  </a:txBody>
                  <a:tcPr marL="9525" marR="9525" marT="9525" marB="0" anchor="b">
                    <a:solidFill>
                      <a:schemeClr val="accent2"/>
                    </a:solidFill>
                  </a:tcPr>
                </a:tc>
                <a:extLst>
                  <a:ext uri="{0D108BD9-81ED-4DB2-BD59-A6C34878D82A}">
                    <a16:rowId xmlns:a16="http://schemas.microsoft.com/office/drawing/2014/main" val="334106181"/>
                  </a:ext>
                </a:extLst>
              </a:tr>
              <a:tr h="1156080">
                <a:tc>
                  <a:txBody>
                    <a:bodyPr/>
                    <a:lstStyle/>
                    <a:p>
                      <a:pPr algn="ctr"/>
                      <a:endParaRPr lang="en-US" sz="3200" dirty="0"/>
                    </a:p>
                    <a:p>
                      <a:pPr algn="ctr"/>
                      <a:r>
                        <a:rPr lang="en-US" sz="3200" dirty="0"/>
                        <a:t>2021</a:t>
                      </a:r>
                    </a:p>
                  </a:txBody>
                  <a:tcPr>
                    <a:solidFill>
                      <a:schemeClr val="accent2"/>
                    </a:solidFill>
                  </a:tcPr>
                </a:tc>
                <a:tc>
                  <a:txBody>
                    <a:bodyPr/>
                    <a:lstStyle/>
                    <a:p>
                      <a:pPr algn="l" fontAlgn="b"/>
                      <a:r>
                        <a:rPr lang="en-MY" sz="3200" b="1" i="0" u="none" strike="noStrike" dirty="0">
                          <a:solidFill>
                            <a:srgbClr val="000000"/>
                          </a:solidFill>
                          <a:effectLst/>
                          <a:latin typeface="Arial" panose="020B0604020202020204" pitchFamily="34" charset="0"/>
                        </a:rPr>
                        <a:t>      54,486,350.08 </a:t>
                      </a:r>
                    </a:p>
                  </a:txBody>
                  <a:tcPr marL="9525" marR="9525" marT="9525" marB="0" anchor="b">
                    <a:solidFill>
                      <a:schemeClr val="accent2"/>
                    </a:solidFill>
                  </a:tcPr>
                </a:tc>
                <a:tc>
                  <a:txBody>
                    <a:bodyPr/>
                    <a:lstStyle/>
                    <a:p>
                      <a:pPr algn="ctr" fontAlgn="b"/>
                      <a:r>
                        <a:rPr lang="en-MY" sz="3200" b="1" i="0" u="none" strike="noStrike" dirty="0">
                          <a:solidFill>
                            <a:srgbClr val="000000"/>
                          </a:solidFill>
                          <a:effectLst/>
                          <a:latin typeface="Arial" panose="020B0604020202020204" pitchFamily="34" charset="0"/>
                        </a:rPr>
                        <a:t>            8,148,471.19 </a:t>
                      </a:r>
                    </a:p>
                  </a:txBody>
                  <a:tcPr marL="9525" marR="9525" marT="9525" marB="0" anchor="b">
                    <a:solidFill>
                      <a:schemeClr val="accent2"/>
                    </a:solidFill>
                  </a:tcPr>
                </a:tc>
                <a:extLst>
                  <a:ext uri="{0D108BD9-81ED-4DB2-BD59-A6C34878D82A}">
                    <a16:rowId xmlns:a16="http://schemas.microsoft.com/office/drawing/2014/main" val="3398272234"/>
                  </a:ext>
                </a:extLst>
              </a:tr>
            </a:tbl>
          </a:graphicData>
        </a:graphic>
      </p:graphicFrame>
    </p:spTree>
    <p:extLst>
      <p:ext uri="{BB962C8B-B14F-4D97-AF65-F5344CB8AC3E}">
        <p14:creationId xmlns:p14="http://schemas.microsoft.com/office/powerpoint/2010/main" val="4258039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995082" y="100046"/>
            <a:ext cx="10058400" cy="930511"/>
          </a:xfrm>
        </p:spPr>
        <p:txBody>
          <a:bodyPr anchor="ctr">
            <a:normAutofit/>
          </a:bodyPr>
          <a:lstStyle/>
          <a:p>
            <a:pPr lvl="0"/>
            <a:r>
              <a:rPr lang="en-US" sz="4400" i="1" dirty="0">
                <a:solidFill>
                  <a:srgbClr val="FFFFFF"/>
                </a:solidFill>
              </a:rPr>
              <a:t>TOTAL TITHES </a:t>
            </a:r>
            <a:r>
              <a:rPr lang="en-US" sz="2400" i="1" dirty="0">
                <a:solidFill>
                  <a:srgbClr val="FFFFFF"/>
                </a:solidFill>
              </a:rPr>
              <a:t>2019-2021 (JULY)</a:t>
            </a:r>
            <a:endParaRPr lang="en-US" sz="4400" i="1" dirty="0">
              <a:solidFill>
                <a:srgbClr val="FFFFFF"/>
              </a:solidFill>
            </a:endParaRPr>
          </a:p>
        </p:txBody>
      </p:sp>
      <p:graphicFrame>
        <p:nvGraphicFramePr>
          <p:cNvPr id="8" name="Chart 7">
            <a:extLst>
              <a:ext uri="{FF2B5EF4-FFF2-40B4-BE49-F238E27FC236}">
                <a16:creationId xmlns:a16="http://schemas.microsoft.com/office/drawing/2014/main" id="{BC4A05B5-3629-4209-9D4D-3DD5E4121179}"/>
              </a:ext>
            </a:extLst>
          </p:cNvPr>
          <p:cNvGraphicFramePr>
            <a:graphicFrameLocks/>
          </p:cNvGraphicFramePr>
          <p:nvPr>
            <p:extLst>
              <p:ext uri="{D42A27DB-BD31-4B8C-83A1-F6EECF244321}">
                <p14:modId xmlns:p14="http://schemas.microsoft.com/office/powerpoint/2010/main" val="2198033384"/>
              </p:ext>
            </p:extLst>
          </p:nvPr>
        </p:nvGraphicFramePr>
        <p:xfrm>
          <a:off x="352425" y="914367"/>
          <a:ext cx="11487150" cy="58435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714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BD28B-73BA-43AA-9D6F-7C0A0A19FED2}"/>
              </a:ext>
            </a:extLst>
          </p:cNvPr>
          <p:cNvSpPr>
            <a:spLocks noGrp="1"/>
          </p:cNvSpPr>
          <p:nvPr>
            <p:ph type="title"/>
          </p:nvPr>
        </p:nvSpPr>
        <p:spPr>
          <a:xfrm>
            <a:off x="389965" y="-115327"/>
            <a:ext cx="10515600" cy="1325563"/>
          </a:xfrm>
        </p:spPr>
        <p:txBody>
          <a:bodyPr>
            <a:normAutofit/>
          </a:bodyPr>
          <a:lstStyle/>
          <a:p>
            <a:pPr algn="ctr"/>
            <a:r>
              <a:rPr lang="en-PH" sz="3600" i="1" dirty="0">
                <a:solidFill>
                  <a:schemeClr val="bg1"/>
                </a:solidFill>
                <a:latin typeface="Arial" panose="020B0604020202020204" pitchFamily="34" charset="0"/>
                <a:cs typeface="Arial" panose="020B0604020202020204" pitchFamily="34" charset="0"/>
              </a:rPr>
              <a:t>TOTAL GROSS OFFERINGS </a:t>
            </a:r>
            <a:r>
              <a:rPr lang="en-PH" sz="2000" i="1" dirty="0">
                <a:solidFill>
                  <a:schemeClr val="bg1"/>
                </a:solidFill>
                <a:latin typeface="Arial" panose="020B0604020202020204" pitchFamily="34" charset="0"/>
                <a:cs typeface="Arial" panose="020B0604020202020204" pitchFamily="34" charset="0"/>
              </a:rPr>
              <a:t>2019-2021 (JULY)</a:t>
            </a:r>
            <a:endParaRPr lang="en-PH" sz="3600" i="1" dirty="0">
              <a:solidFill>
                <a:schemeClr val="bg1"/>
              </a:solidFill>
              <a:latin typeface="Arial" panose="020B0604020202020204" pitchFamily="34" charset="0"/>
              <a:cs typeface="Arial" panose="020B0604020202020204" pitchFamily="34" charset="0"/>
            </a:endParaRPr>
          </a:p>
        </p:txBody>
      </p:sp>
      <p:graphicFrame>
        <p:nvGraphicFramePr>
          <p:cNvPr id="5" name="Chart 4">
            <a:extLst>
              <a:ext uri="{FF2B5EF4-FFF2-40B4-BE49-F238E27FC236}">
                <a16:creationId xmlns:a16="http://schemas.microsoft.com/office/drawing/2014/main" id="{DCFBA033-A1EA-1D4A-9B38-1957AD31C42E}"/>
              </a:ext>
            </a:extLst>
          </p:cNvPr>
          <p:cNvGraphicFramePr>
            <a:graphicFrameLocks/>
          </p:cNvGraphicFramePr>
          <p:nvPr>
            <p:extLst>
              <p:ext uri="{D42A27DB-BD31-4B8C-83A1-F6EECF244321}">
                <p14:modId xmlns:p14="http://schemas.microsoft.com/office/powerpoint/2010/main" val="4127752569"/>
              </p:ext>
            </p:extLst>
          </p:nvPr>
        </p:nvGraphicFramePr>
        <p:xfrm>
          <a:off x="389965" y="842963"/>
          <a:ext cx="11297209" cy="5794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77565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3AB56-7CAE-46D3-9E5C-CDCE4A403E48}"/>
              </a:ext>
            </a:extLst>
          </p:cNvPr>
          <p:cNvSpPr>
            <a:spLocks noGrp="1"/>
          </p:cNvSpPr>
          <p:nvPr>
            <p:ph type="title"/>
          </p:nvPr>
        </p:nvSpPr>
        <p:spPr>
          <a:xfrm>
            <a:off x="300038" y="0"/>
            <a:ext cx="11269756" cy="1325563"/>
          </a:xfrm>
        </p:spPr>
        <p:txBody>
          <a:bodyPr>
            <a:normAutofit/>
          </a:bodyPr>
          <a:lstStyle/>
          <a:p>
            <a:pPr algn="ctr"/>
            <a:r>
              <a:rPr lang="en-PH" sz="3600" i="1" dirty="0">
                <a:solidFill>
                  <a:schemeClr val="bg1"/>
                </a:solidFill>
                <a:latin typeface="Arial" panose="020B0604020202020204" pitchFamily="34" charset="0"/>
                <a:cs typeface="Arial" panose="020B0604020202020204" pitchFamily="34" charset="0"/>
              </a:rPr>
              <a:t>TITHES, OFFERINGS AND MEMBERSIP </a:t>
            </a:r>
            <a:r>
              <a:rPr lang="en-PH" sz="2000" i="1" dirty="0">
                <a:solidFill>
                  <a:schemeClr val="bg1"/>
                </a:solidFill>
                <a:latin typeface="Arial" panose="020B0604020202020204" pitchFamily="34" charset="0"/>
                <a:cs typeface="Arial" panose="020B0604020202020204" pitchFamily="34" charset="0"/>
              </a:rPr>
              <a:t>2019-2021 (JULY)</a:t>
            </a:r>
            <a:endParaRPr lang="en-PH" sz="3600" i="1" dirty="0">
              <a:solidFill>
                <a:schemeClr val="bg1"/>
              </a:solidFill>
              <a:latin typeface="Arial" panose="020B0604020202020204" pitchFamily="34" charset="0"/>
              <a:cs typeface="Arial" panose="020B0604020202020204" pitchFamily="34" charset="0"/>
            </a:endParaRPr>
          </a:p>
        </p:txBody>
      </p:sp>
      <p:graphicFrame>
        <p:nvGraphicFramePr>
          <p:cNvPr id="4" name="Chart 3">
            <a:extLst>
              <a:ext uri="{FF2B5EF4-FFF2-40B4-BE49-F238E27FC236}">
                <a16:creationId xmlns:a16="http://schemas.microsoft.com/office/drawing/2014/main" id="{EF637DF9-846C-48D8-91B7-E0F80CC364BC}"/>
              </a:ext>
            </a:extLst>
          </p:cNvPr>
          <p:cNvGraphicFramePr>
            <a:graphicFrameLocks/>
          </p:cNvGraphicFramePr>
          <p:nvPr>
            <p:extLst>
              <p:ext uri="{D42A27DB-BD31-4B8C-83A1-F6EECF244321}">
                <p14:modId xmlns:p14="http://schemas.microsoft.com/office/powerpoint/2010/main" val="3619764336"/>
              </p:ext>
            </p:extLst>
          </p:nvPr>
        </p:nvGraphicFramePr>
        <p:xfrm>
          <a:off x="500062" y="957263"/>
          <a:ext cx="11391900" cy="56933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88125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6015-9B44-284A-8B40-2E7604C13688}"/>
              </a:ext>
            </a:extLst>
          </p:cNvPr>
          <p:cNvSpPr>
            <a:spLocks noGrp="1"/>
          </p:cNvSpPr>
          <p:nvPr>
            <p:ph type="title"/>
          </p:nvPr>
        </p:nvSpPr>
        <p:spPr/>
        <p:txBody>
          <a:bodyPr/>
          <a:lstStyle/>
          <a:p>
            <a:endParaRPr lang="en-US"/>
          </a:p>
        </p:txBody>
      </p:sp>
      <p:pic>
        <p:nvPicPr>
          <p:cNvPr id="9217" name="Picture 1" descr="page33image32209680">
            <a:extLst>
              <a:ext uri="{FF2B5EF4-FFF2-40B4-BE49-F238E27FC236}">
                <a16:creationId xmlns:a16="http://schemas.microsoft.com/office/drawing/2014/main" id="{3E08535C-7539-9348-9B37-7277432990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95" y="-145773"/>
            <a:ext cx="122018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age26image6095888">
            <a:extLst>
              <a:ext uri="{FF2B5EF4-FFF2-40B4-BE49-F238E27FC236}">
                <a16:creationId xmlns:a16="http://schemas.microsoft.com/office/drawing/2014/main" id="{83F145D3-F856-FC43-8107-078466990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3805209"/>
            <a:ext cx="8733121" cy="15975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I Will Go">
            <a:extLst>
              <a:ext uri="{FF2B5EF4-FFF2-40B4-BE49-F238E27FC236}">
                <a16:creationId xmlns:a16="http://schemas.microsoft.com/office/drawing/2014/main" id="{AFF75FE5-252B-2744-B2F6-FA75D13BE7A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79000" contrast="38000"/>
                    </a14:imgEffect>
                  </a14:imgLayer>
                </a14:imgProps>
              </a:ext>
              <a:ext uri="{28A0092B-C50C-407E-A947-70E740481C1C}">
                <a14:useLocalDpi xmlns:a14="http://schemas.microsoft.com/office/drawing/2010/main" val="0"/>
              </a:ext>
            </a:extLst>
          </a:blip>
          <a:srcRect/>
          <a:stretch>
            <a:fillRect/>
          </a:stretch>
        </p:blipFill>
        <p:spPr bwMode="auto">
          <a:xfrm>
            <a:off x="184745" y="-145773"/>
            <a:ext cx="1984120" cy="1984120"/>
          </a:xfrm>
          <a:prstGeom prst="rect">
            <a:avLst/>
          </a:prstGeom>
          <a:noFill/>
          <a:effectLst>
            <a:glow>
              <a:schemeClr val="bg1"/>
            </a:glow>
          </a:effectLst>
        </p:spPr>
      </p:pic>
      <p:sp>
        <p:nvSpPr>
          <p:cNvPr id="6" name="Rectangle 5">
            <a:extLst>
              <a:ext uri="{FF2B5EF4-FFF2-40B4-BE49-F238E27FC236}">
                <a16:creationId xmlns:a16="http://schemas.microsoft.com/office/drawing/2014/main" id="{F0324DA6-CBC9-364E-BD2C-71F6921E29D1}"/>
              </a:ext>
            </a:extLst>
          </p:cNvPr>
          <p:cNvSpPr/>
          <p:nvPr/>
        </p:nvSpPr>
        <p:spPr>
          <a:xfrm>
            <a:off x="5783605" y="3052791"/>
            <a:ext cx="3787715" cy="923330"/>
          </a:xfrm>
          <a:prstGeom prst="rect">
            <a:avLst/>
          </a:prstGeom>
          <a:noFill/>
        </p:spPr>
        <p:txBody>
          <a:bodyPr wrap="square" lIns="91440" tIns="45720" rIns="91440" bIns="45720">
            <a:spAutoFit/>
          </a:bodyPr>
          <a:lstStyle/>
          <a:p>
            <a:pPr algn="ctr"/>
            <a:r>
              <a:rPr lang="en-US" sz="5400" b="1" kern="0" cap="none" spc="0" dirty="0">
                <a:ln w="0"/>
                <a:solidFill>
                  <a:schemeClr val="bg1"/>
                </a:solidFill>
                <a:effectLst>
                  <a:outerShdw blurRad="38100" dist="19050" dir="2700000" algn="tl" rotWithShape="0">
                    <a:schemeClr val="dk1">
                      <a:alpha val="40000"/>
                    </a:schemeClr>
                  </a:outerShdw>
                </a:effectLst>
                <a:latin typeface="Arial Unicode MS" panose="020B0604020202020204" pitchFamily="34" charset="-128"/>
                <a:ea typeface="Arial Unicode MS" panose="020B0604020202020204" pitchFamily="34" charset="-128"/>
                <a:cs typeface="Arial Unicode MS" panose="020B0604020202020204" pitchFamily="34" charset="-128"/>
              </a:rPr>
              <a:t>PUTTING</a:t>
            </a:r>
            <a:endParaRPr lang="en-US" sz="5400" b="1" cap="none" spc="0" dirty="0">
              <a:ln w="0"/>
              <a:solidFill>
                <a:schemeClr val="bg1"/>
              </a:solidFill>
              <a:effectLst>
                <a:outerShdw blurRad="38100" dist="19050" dir="2700000" algn="tl" rotWithShape="0">
                  <a:schemeClr val="dk1">
                    <a:alpha val="40000"/>
                  </a:scheme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 name="TextBox 6">
            <a:extLst>
              <a:ext uri="{FF2B5EF4-FFF2-40B4-BE49-F238E27FC236}">
                <a16:creationId xmlns:a16="http://schemas.microsoft.com/office/drawing/2014/main" id="{245C0BD0-74BA-9E45-81B9-ECEB35360333}"/>
              </a:ext>
            </a:extLst>
          </p:cNvPr>
          <p:cNvSpPr txBox="1"/>
          <p:nvPr/>
        </p:nvSpPr>
        <p:spPr>
          <a:xfrm>
            <a:off x="10481082" y="-145773"/>
            <a:ext cx="1745436" cy="6858000"/>
          </a:xfrm>
          <a:prstGeom prst="rect">
            <a:avLst/>
          </a:prstGeom>
          <a:solidFill>
            <a:schemeClr val="accent2"/>
          </a:solidFill>
        </p:spPr>
        <p:txBody>
          <a:bodyPr wrap="square" rtlCol="0">
            <a:spAutoFit/>
          </a:bodyPr>
          <a:lstStyle/>
          <a:p>
            <a:endParaRPr lang="en-US" dirty="0"/>
          </a:p>
        </p:txBody>
      </p:sp>
      <p:pic>
        <p:nvPicPr>
          <p:cNvPr id="8" name="Picture 7" descr="The Seventh-day Adventist logo | Sda logo, Seventh day adventist church,  Church logo">
            <a:extLst>
              <a:ext uri="{FF2B5EF4-FFF2-40B4-BE49-F238E27FC236}">
                <a16:creationId xmlns:a16="http://schemas.microsoft.com/office/drawing/2014/main" id="{CC1AE73B-07E8-DF43-B88E-CF8A21F9D4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85711" y="4606850"/>
            <a:ext cx="1936177" cy="19361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D48B013-EE1A-3D47-B02A-5BC10A67F6E1}"/>
              </a:ext>
            </a:extLst>
          </p:cNvPr>
          <p:cNvSpPr/>
          <p:nvPr/>
        </p:nvSpPr>
        <p:spPr>
          <a:xfrm>
            <a:off x="3889688" y="1164441"/>
            <a:ext cx="3787833" cy="923330"/>
          </a:xfrm>
          <a:prstGeom prst="rect">
            <a:avLst/>
          </a:prstGeom>
          <a:noFill/>
        </p:spPr>
        <p:txBody>
          <a:bodyPr wrap="none" lIns="91440" tIns="45720" rIns="91440" bIns="45720">
            <a:spAutoFit/>
          </a:bodyPr>
          <a:lstStyle/>
          <a:p>
            <a:pPr algn="ctr"/>
            <a:r>
              <a:rPr lang="en-GB" sz="5400" b="1" dirty="0">
                <a:ln w="6600">
                  <a:solidFill>
                    <a:schemeClr val="accent2"/>
                  </a:solidFill>
                  <a:prstDash val="solid"/>
                </a:ln>
                <a:solidFill>
                  <a:srgbClr val="FFFFFF"/>
                </a:solidFill>
                <a:effectLst>
                  <a:outerShdw dist="38100" dir="2700000" algn="tl" rotWithShape="0">
                    <a:schemeClr val="accent2"/>
                  </a:outerShdw>
                </a:effectLst>
              </a:rPr>
              <a:t>THANK YOU </a:t>
            </a:r>
            <a:endParaRPr lang="en-GB"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737392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759548-FF4C-2443-AA7D-C4568B57FC88}"/>
              </a:ext>
            </a:extLst>
          </p:cNvPr>
          <p:cNvSpPr>
            <a:spLocks noGrp="1"/>
          </p:cNvSpPr>
          <p:nvPr>
            <p:ph type="title"/>
          </p:nvPr>
        </p:nvSpPr>
        <p:spPr>
          <a:xfrm>
            <a:off x="2412711" y="1215970"/>
            <a:ext cx="4765152" cy="523220"/>
          </a:xfrm>
          <a:solidFill>
            <a:srgbClr val="FF0000"/>
          </a:solidFill>
          <a:ln>
            <a:solidFill>
              <a:srgbClr val="FFFF00"/>
            </a:solidFill>
          </a:ln>
        </p:spPr>
        <p:txBody>
          <a:bodyPr anchor="b">
            <a:noAutofit/>
          </a:bodyPr>
          <a:lstStyle/>
          <a:p>
            <a:pPr>
              <a:spcAft>
                <a:spcPts val="600"/>
              </a:spcAft>
            </a:pPr>
            <a:r>
              <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Nova" panose="020F0502020204030204" pitchFamily="34" charset="0"/>
                <a:cs typeface="Arial" panose="020B0604020202020204" pitchFamily="34" charset="0"/>
              </a:rPr>
              <a:t>North Philippines Union Conf</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Nova" panose="020F0502020204030204" pitchFamily="34" charset="0"/>
                <a:cs typeface="Arial" panose="020B0604020202020204" pitchFamily="34" charset="0"/>
              </a:rPr>
              <a:t>erence</a:t>
            </a:r>
          </a:p>
        </p:txBody>
      </p:sp>
      <p:sp>
        <p:nvSpPr>
          <p:cNvPr id="75" name="Rectangle 7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Philippines - Wikipedia">
            <a:extLst>
              <a:ext uri="{FF2B5EF4-FFF2-40B4-BE49-F238E27FC236}">
                <a16:creationId xmlns:a16="http://schemas.microsoft.com/office/drawing/2014/main" id="{EC06975A-33D7-4A4B-ACFE-E17F8BD2CAF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29475" y="72882"/>
            <a:ext cx="4505325" cy="65532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3EE3D88-2789-924F-8136-F11659491EED}"/>
              </a:ext>
            </a:extLst>
          </p:cNvPr>
          <p:cNvSpPr/>
          <p:nvPr/>
        </p:nvSpPr>
        <p:spPr>
          <a:xfrm>
            <a:off x="2378042" y="3449804"/>
            <a:ext cx="4834490" cy="461664"/>
          </a:xfrm>
          <a:prstGeom prst="rect">
            <a:avLst/>
          </a:prstGeom>
          <a:solidFill>
            <a:srgbClr val="FF0000"/>
          </a:solidFill>
        </p:spPr>
        <p:txBody>
          <a:bodyPr wrap="square">
            <a:spAutoFit/>
          </a:bodyPr>
          <a:lstStyle/>
          <a:p>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Central Philippine Union Conference</a:t>
            </a:r>
          </a:p>
        </p:txBody>
      </p:sp>
      <p:sp>
        <p:nvSpPr>
          <p:cNvPr id="5" name="Rectangle 4">
            <a:extLst>
              <a:ext uri="{FF2B5EF4-FFF2-40B4-BE49-F238E27FC236}">
                <a16:creationId xmlns:a16="http://schemas.microsoft.com/office/drawing/2014/main" id="{A747A9E4-5A82-9E45-ABA7-F0A97703735A}"/>
              </a:ext>
            </a:extLst>
          </p:cNvPr>
          <p:cNvSpPr/>
          <p:nvPr/>
        </p:nvSpPr>
        <p:spPr>
          <a:xfrm>
            <a:off x="2491656" y="5546415"/>
            <a:ext cx="4765151" cy="461665"/>
          </a:xfrm>
          <a:prstGeom prst="rect">
            <a:avLst/>
          </a:prstGeom>
          <a:solidFill>
            <a:srgbClr val="FF0000"/>
          </a:solidFill>
        </p:spPr>
        <p:txBody>
          <a:bodyPr wrap="none">
            <a:spAutoFit/>
          </a:bodyPr>
          <a:lstStyle/>
          <a:p>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South Philippines Union Conference</a:t>
            </a:r>
          </a:p>
        </p:txBody>
      </p:sp>
      <p:cxnSp>
        <p:nvCxnSpPr>
          <p:cNvPr id="7" name="Straight Arrow Connector 6">
            <a:extLst>
              <a:ext uri="{FF2B5EF4-FFF2-40B4-BE49-F238E27FC236}">
                <a16:creationId xmlns:a16="http://schemas.microsoft.com/office/drawing/2014/main" id="{10740F24-10B9-A640-929C-0EC4037BA9E7}"/>
              </a:ext>
            </a:extLst>
          </p:cNvPr>
          <p:cNvCxnSpPr>
            <a:cxnSpLocks/>
            <a:stCxn id="5" idx="3"/>
          </p:cNvCxnSpPr>
          <p:nvPr/>
        </p:nvCxnSpPr>
        <p:spPr>
          <a:xfrm flipV="1">
            <a:off x="7256807" y="5726832"/>
            <a:ext cx="3565228" cy="50416"/>
          </a:xfrm>
          <a:prstGeom prst="straightConnector1">
            <a:avLst/>
          </a:prstGeom>
          <a:ln w="793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5CA4C99-2886-364C-AFA2-EA0A9F9D3AF6}"/>
              </a:ext>
            </a:extLst>
          </p:cNvPr>
          <p:cNvCxnSpPr>
            <a:cxnSpLocks/>
          </p:cNvCxnSpPr>
          <p:nvPr/>
        </p:nvCxnSpPr>
        <p:spPr>
          <a:xfrm>
            <a:off x="7256807" y="1523597"/>
            <a:ext cx="1968338" cy="0"/>
          </a:xfrm>
          <a:prstGeom prst="straightConnector1">
            <a:avLst/>
          </a:prstGeom>
          <a:ln w="793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076" name="Picture 4" descr="South Philippine Union Conference - Home | Facebook">
            <a:extLst>
              <a:ext uri="{FF2B5EF4-FFF2-40B4-BE49-F238E27FC236}">
                <a16:creationId xmlns:a16="http://schemas.microsoft.com/office/drawing/2014/main" id="{D4789AA6-781C-8848-8C97-69ED48C75B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928" y="5172573"/>
            <a:ext cx="2298921" cy="12093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entral Philippine Union Conference - Home | Facebook">
            <a:extLst>
              <a:ext uri="{FF2B5EF4-FFF2-40B4-BE49-F238E27FC236}">
                <a16:creationId xmlns:a16="http://schemas.microsoft.com/office/drawing/2014/main" id="{6704037C-2AD2-FD4B-9C1D-8D097B5D6A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75" y="2963401"/>
            <a:ext cx="2093000" cy="1392796"/>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3080" name="Picture 8" descr="ESDA | North Philippine Union Conference">
            <a:extLst>
              <a:ext uri="{FF2B5EF4-FFF2-40B4-BE49-F238E27FC236}">
                <a16:creationId xmlns:a16="http://schemas.microsoft.com/office/drawing/2014/main" id="{A72E7C72-5AB9-0B46-8338-CACDB00C63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195" y="727066"/>
            <a:ext cx="2277475" cy="1518785"/>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Elbow Connector 21">
            <a:extLst>
              <a:ext uri="{FF2B5EF4-FFF2-40B4-BE49-F238E27FC236}">
                <a16:creationId xmlns:a16="http://schemas.microsoft.com/office/drawing/2014/main" id="{B44A56F3-FBE2-ED4D-8EFB-5EAA3CF55A96}"/>
              </a:ext>
            </a:extLst>
          </p:cNvPr>
          <p:cNvCxnSpPr>
            <a:cxnSpLocks/>
            <a:stCxn id="4" idx="3"/>
          </p:cNvCxnSpPr>
          <p:nvPr/>
        </p:nvCxnSpPr>
        <p:spPr>
          <a:xfrm>
            <a:off x="7212532" y="3680636"/>
            <a:ext cx="2588693" cy="863319"/>
          </a:xfrm>
          <a:prstGeom prst="bentConnector3">
            <a:avLst>
              <a:gd name="adj1" fmla="val 50000"/>
            </a:avLst>
          </a:prstGeom>
          <a:ln w="603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635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449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6" name="Picture 6" descr="ESDA | East Indonesia Union Conference">
            <a:extLst>
              <a:ext uri="{FF2B5EF4-FFF2-40B4-BE49-F238E27FC236}">
                <a16:creationId xmlns:a16="http://schemas.microsoft.com/office/drawing/2014/main" id="{793AB59A-D5C8-DE42-8A52-6B78A630EF6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0679" b="3727"/>
          <a:stretch/>
        </p:blipFill>
        <p:spPr bwMode="auto">
          <a:xfrm>
            <a:off x="656096" y="569272"/>
            <a:ext cx="3854945" cy="1856025"/>
          </a:xfrm>
          <a:prstGeom prst="rect">
            <a:avLst/>
          </a:prstGeom>
          <a:noFill/>
          <a:extLst>
            <a:ext uri="{909E8E84-426E-40DD-AFC4-6F175D3DCCD1}">
              <a14:hiddenFill xmlns:a14="http://schemas.microsoft.com/office/drawing/2010/main">
                <a:solidFill>
                  <a:srgbClr val="FFFFFF"/>
                </a:solidFill>
              </a14:hiddenFill>
            </a:ext>
          </a:extLst>
        </p:spPr>
      </p:pic>
      <p:sp>
        <p:nvSpPr>
          <p:cNvPr id="194" name="Rectangle 193">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449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8" name="Picture 8" descr="🕗 Jakarta International Seventh-day Adventist Church Daerah Khusus Ibukota  Jakarta opening times, tel. +62 21 8356523">
            <a:extLst>
              <a:ext uri="{FF2B5EF4-FFF2-40B4-BE49-F238E27FC236}">
                <a16:creationId xmlns:a16="http://schemas.microsoft.com/office/drawing/2014/main" id="{F5922863-A7CC-B346-B47E-36DF720F8E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25"/>
          <a:stretch/>
        </p:blipFill>
        <p:spPr bwMode="auto">
          <a:xfrm>
            <a:off x="627999" y="3670592"/>
            <a:ext cx="3566262" cy="1948677"/>
          </a:xfrm>
          <a:prstGeom prst="rect">
            <a:avLst/>
          </a:prstGeom>
          <a:noFill/>
          <a:extLst>
            <a:ext uri="{909E8E84-426E-40DD-AFC4-6F175D3DCCD1}">
              <a14:hiddenFill xmlns:a14="http://schemas.microsoft.com/office/drawing/2010/main">
                <a:solidFill>
                  <a:srgbClr val="FFFFFF"/>
                </a:solidFill>
              </a14:hiddenFill>
            </a:ext>
          </a:extLst>
        </p:spPr>
      </p:pic>
      <p:sp>
        <p:nvSpPr>
          <p:cNvPr id="195" name="Rectangle 194">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0" name="Picture 10" descr="Indonesia&amp;#39;s new capital to be moved to Borneo island | Indonesia News | Al  Jazeera">
            <a:extLst>
              <a:ext uri="{FF2B5EF4-FFF2-40B4-BE49-F238E27FC236}">
                <a16:creationId xmlns:a16="http://schemas.microsoft.com/office/drawing/2014/main" id="{EAE7D39B-4518-BD49-A4BE-A0635D8E5C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17" r="29411" b="1"/>
          <a:stretch/>
        </p:blipFill>
        <p:spPr bwMode="auto">
          <a:xfrm>
            <a:off x="5707837" y="650497"/>
            <a:ext cx="5283937" cy="557106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8A101B3-67B0-D946-85B2-CE837850652F}"/>
              </a:ext>
            </a:extLst>
          </p:cNvPr>
          <p:cNvSpPr/>
          <p:nvPr/>
        </p:nvSpPr>
        <p:spPr>
          <a:xfrm>
            <a:off x="319015" y="2415706"/>
            <a:ext cx="4658151" cy="954107"/>
          </a:xfrm>
          <a:prstGeom prst="rect">
            <a:avLst/>
          </a:prstGeom>
          <a:noFill/>
        </p:spPr>
        <p:txBody>
          <a:bodyPr wrap="square" lIns="91440" tIns="45720" rIns="91440" bIns="45720">
            <a:spAutoFit/>
          </a:bodyPr>
          <a:lstStyle/>
          <a:p>
            <a:pPr algn="ctr"/>
            <a:r>
              <a:rPr lang="en-GB" sz="2800" b="1" cap="none" spc="0" dirty="0">
                <a:ln w="6600">
                  <a:solidFill>
                    <a:schemeClr val="accent2"/>
                  </a:solidFill>
                  <a:prstDash val="solid"/>
                </a:ln>
                <a:solidFill>
                  <a:srgbClr val="FFFFFF"/>
                </a:solidFill>
                <a:effectLst>
                  <a:outerShdw dist="38100" dir="2700000" algn="tl" rotWithShape="0">
                    <a:schemeClr val="accent2"/>
                  </a:outerShdw>
                </a:effectLst>
              </a:rPr>
              <a:t>East Indonesia </a:t>
            </a:r>
          </a:p>
          <a:p>
            <a:pPr algn="ctr"/>
            <a:r>
              <a:rPr lang="en-GB" sz="2800" b="1" cap="none" spc="0" dirty="0">
                <a:ln w="6600">
                  <a:solidFill>
                    <a:schemeClr val="accent2"/>
                  </a:solidFill>
                  <a:prstDash val="solid"/>
                </a:ln>
                <a:solidFill>
                  <a:srgbClr val="FFFFFF"/>
                </a:solidFill>
                <a:effectLst>
                  <a:outerShdw dist="38100" dir="2700000" algn="tl" rotWithShape="0">
                    <a:schemeClr val="accent2"/>
                  </a:outerShdw>
                </a:effectLst>
              </a:rPr>
              <a:t>Union Conference</a:t>
            </a:r>
          </a:p>
        </p:txBody>
      </p:sp>
      <p:sp>
        <p:nvSpPr>
          <p:cNvPr id="8" name="Rectangle 7">
            <a:extLst>
              <a:ext uri="{FF2B5EF4-FFF2-40B4-BE49-F238E27FC236}">
                <a16:creationId xmlns:a16="http://schemas.microsoft.com/office/drawing/2014/main" id="{2D7AD85E-34A2-C24A-8CDF-43FC5D38210F}"/>
              </a:ext>
            </a:extLst>
          </p:cNvPr>
          <p:cNvSpPr/>
          <p:nvPr/>
        </p:nvSpPr>
        <p:spPr>
          <a:xfrm>
            <a:off x="1326414" y="5611484"/>
            <a:ext cx="2222083" cy="830997"/>
          </a:xfrm>
          <a:prstGeom prst="rect">
            <a:avLst/>
          </a:prstGeom>
        </p:spPr>
        <p:txBody>
          <a:bodyPr wrap="none">
            <a:spAutoFit/>
          </a:bodyPr>
          <a:lstStyle/>
          <a:p>
            <a:pPr algn="ctr"/>
            <a:r>
              <a:rPr lang="en-GB" sz="2400" b="1" dirty="0">
                <a:ln w="6600">
                  <a:solidFill>
                    <a:schemeClr val="accent2"/>
                  </a:solidFill>
                  <a:prstDash val="solid"/>
                </a:ln>
                <a:solidFill>
                  <a:srgbClr val="FFFFFF"/>
                </a:solidFill>
                <a:effectLst>
                  <a:outerShdw dist="38100" dir="2700000" algn="tl" rotWithShape="0">
                    <a:schemeClr val="accent2"/>
                  </a:outerShdw>
                </a:effectLst>
              </a:rPr>
              <a:t>West Indonesia </a:t>
            </a:r>
          </a:p>
          <a:p>
            <a:pPr algn="ctr"/>
            <a:r>
              <a:rPr lang="en-GB" sz="2400" b="1" dirty="0">
                <a:ln w="6600">
                  <a:solidFill>
                    <a:schemeClr val="accent2"/>
                  </a:solidFill>
                  <a:prstDash val="solid"/>
                </a:ln>
                <a:solidFill>
                  <a:srgbClr val="FFFFFF"/>
                </a:solidFill>
                <a:effectLst>
                  <a:outerShdw dist="38100" dir="2700000" algn="tl" rotWithShape="0">
                    <a:schemeClr val="accent2"/>
                  </a:outerShdw>
                </a:effectLst>
              </a:rPr>
              <a:t>Union Mission</a:t>
            </a:r>
          </a:p>
        </p:txBody>
      </p:sp>
    </p:spTree>
    <p:extLst>
      <p:ext uri="{BB962C8B-B14F-4D97-AF65-F5344CB8AC3E}">
        <p14:creationId xmlns:p14="http://schemas.microsoft.com/office/powerpoint/2010/main" val="1618359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Southeast Asia Union Mission Of Seventh-Day Adventists, Singapore (+65 6355  2700)">
            <a:extLst>
              <a:ext uri="{FF2B5EF4-FFF2-40B4-BE49-F238E27FC236}">
                <a16:creationId xmlns:a16="http://schemas.microsoft.com/office/drawing/2014/main" id="{17F01607-35F4-224E-8B91-8AEEA19D318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4484" b="20530"/>
          <a:stretch/>
        </p:blipFill>
        <p:spPr bwMode="auto">
          <a:xfrm>
            <a:off x="-1504" y="-34291"/>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lag of Cambodia - Wikipedia">
            <a:extLst>
              <a:ext uri="{FF2B5EF4-FFF2-40B4-BE49-F238E27FC236}">
                <a16:creationId xmlns:a16="http://schemas.microsoft.com/office/drawing/2014/main" id="{BC4072D9-5A7B-2141-9163-F14193B438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5300" y="4811945"/>
            <a:ext cx="1936750" cy="1245054"/>
          </a:xfrm>
          <a:prstGeom prst="rect">
            <a:avLst/>
          </a:prstGeom>
          <a:noFill/>
          <a:ln w="53975">
            <a:solidFill>
              <a:srgbClr val="FFFF00"/>
            </a:solidFill>
          </a:ln>
          <a:extLst>
            <a:ext uri="{909E8E84-426E-40DD-AFC4-6F175D3DCCD1}">
              <a14:hiddenFill xmlns:a14="http://schemas.microsoft.com/office/drawing/2010/main">
                <a:solidFill>
                  <a:srgbClr val="FFFFFF"/>
                </a:solidFill>
              </a14:hiddenFill>
            </a:ext>
          </a:extLst>
        </p:spPr>
      </p:pic>
      <p:pic>
        <p:nvPicPr>
          <p:cNvPr id="4112" name="Picture 16" descr="Vietnam - Wikipedia">
            <a:extLst>
              <a:ext uri="{FF2B5EF4-FFF2-40B4-BE49-F238E27FC236}">
                <a16:creationId xmlns:a16="http://schemas.microsoft.com/office/drawing/2014/main" id="{CC86B452-757C-AD48-94BC-6CDFB27892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459" y="4718382"/>
            <a:ext cx="2022272" cy="1291167"/>
          </a:xfrm>
          <a:prstGeom prst="rect">
            <a:avLst/>
          </a:prstGeom>
          <a:noFill/>
          <a:ln w="53975">
            <a:solidFill>
              <a:srgbClr val="FFFF00"/>
            </a:solidFill>
          </a:ln>
          <a:extLst>
            <a:ext uri="{909E8E84-426E-40DD-AFC4-6F175D3DCCD1}">
              <a14:hiddenFill xmlns:a14="http://schemas.microsoft.com/office/drawing/2010/main">
                <a:solidFill>
                  <a:srgbClr val="FFFFFF"/>
                </a:solidFill>
              </a14:hiddenFill>
            </a:ext>
          </a:extLst>
        </p:spPr>
      </p:pic>
      <p:pic>
        <p:nvPicPr>
          <p:cNvPr id="4116" name="Picture 20" descr="Laos - Wikipedia">
            <a:extLst>
              <a:ext uri="{FF2B5EF4-FFF2-40B4-BE49-F238E27FC236}">
                <a16:creationId xmlns:a16="http://schemas.microsoft.com/office/drawing/2014/main" id="{025ED318-7D93-0F4B-8CDB-9C50B42B3F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0758" y="4782190"/>
            <a:ext cx="2022271" cy="1295862"/>
          </a:xfrm>
          <a:prstGeom prst="rect">
            <a:avLst/>
          </a:prstGeom>
          <a:noFill/>
          <a:ln w="63500">
            <a:solidFill>
              <a:srgbClr val="FFFF00"/>
            </a:solidFill>
          </a:ln>
          <a:extLst>
            <a:ext uri="{909E8E84-426E-40DD-AFC4-6F175D3DCCD1}">
              <a14:hiddenFill xmlns:a14="http://schemas.microsoft.com/office/drawing/2010/main">
                <a:solidFill>
                  <a:srgbClr val="FFFFFF"/>
                </a:solidFill>
              </a14:hiddenFill>
            </a:ext>
          </a:extLst>
        </p:spPr>
      </p:pic>
      <p:pic>
        <p:nvPicPr>
          <p:cNvPr id="4120" name="Picture 24" descr="Thailand Flag Wallpapers - Top Free Thailand Flag Backgrounds -  WallpaperAccess">
            <a:extLst>
              <a:ext uri="{FF2B5EF4-FFF2-40B4-BE49-F238E27FC236}">
                <a16:creationId xmlns:a16="http://schemas.microsoft.com/office/drawing/2014/main" id="{6152D216-16D9-C849-B7FC-F5A2CDFE9D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9219" y="4786239"/>
            <a:ext cx="2022270" cy="1291166"/>
          </a:xfrm>
          <a:prstGeom prst="rect">
            <a:avLst/>
          </a:prstGeom>
          <a:noFill/>
          <a:ln w="63500">
            <a:solidFill>
              <a:srgbClr val="FFFF00"/>
            </a:solidFill>
          </a:ln>
          <a:extLst>
            <a:ext uri="{909E8E84-426E-40DD-AFC4-6F175D3DCCD1}">
              <a14:hiddenFill xmlns:a14="http://schemas.microsoft.com/office/drawing/2010/main">
                <a:solidFill>
                  <a:srgbClr val="FFFFFF"/>
                </a:solidFill>
              </a14:hiddenFill>
            </a:ext>
          </a:extLst>
        </p:spPr>
      </p:pic>
      <p:pic>
        <p:nvPicPr>
          <p:cNvPr id="4122" name="Picture 26" descr="Flag of Malaysia - Wikipedia">
            <a:extLst>
              <a:ext uri="{FF2B5EF4-FFF2-40B4-BE49-F238E27FC236}">
                <a16:creationId xmlns:a16="http://schemas.microsoft.com/office/drawing/2014/main" id="{4D9DAEF9-2F52-0445-BB7C-AFB04B1030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5167" y="2231339"/>
            <a:ext cx="2057548" cy="1028774"/>
          </a:xfrm>
          <a:prstGeom prst="rect">
            <a:avLst/>
          </a:prstGeom>
          <a:noFill/>
          <a:ln w="44450">
            <a:solidFill>
              <a:srgbClr val="FFFF00"/>
            </a:solidFill>
          </a:ln>
          <a:extLst>
            <a:ext uri="{909E8E84-426E-40DD-AFC4-6F175D3DCCD1}">
              <a14:hiddenFill xmlns:a14="http://schemas.microsoft.com/office/drawing/2010/main">
                <a:solidFill>
                  <a:srgbClr val="FFFFFF"/>
                </a:solidFill>
              </a14:hiddenFill>
            </a:ext>
          </a:extLst>
        </p:spPr>
      </p:pic>
      <p:pic>
        <p:nvPicPr>
          <p:cNvPr id="4124" name="Picture 28" descr="Flag of Singapore - Wikipedia">
            <a:extLst>
              <a:ext uri="{FF2B5EF4-FFF2-40B4-BE49-F238E27FC236}">
                <a16:creationId xmlns:a16="http://schemas.microsoft.com/office/drawing/2014/main" id="{812E7F77-DC71-4F47-8BAD-242B043CC9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27054" y="2231339"/>
            <a:ext cx="2057548" cy="1311321"/>
          </a:xfrm>
          <a:prstGeom prst="rect">
            <a:avLst/>
          </a:prstGeom>
          <a:noFill/>
          <a:ln w="50800">
            <a:solidFill>
              <a:srgbClr val="FFFF00"/>
            </a:solidFill>
          </a:ln>
          <a:extLst>
            <a:ext uri="{909E8E84-426E-40DD-AFC4-6F175D3DCCD1}">
              <a14:hiddenFill xmlns:a14="http://schemas.microsoft.com/office/drawing/2010/main">
                <a:solidFill>
                  <a:srgbClr val="FFFFFF"/>
                </a:solidFill>
              </a14:hiddenFill>
            </a:ext>
          </a:extLst>
        </p:spPr>
      </p:pic>
      <p:pic>
        <p:nvPicPr>
          <p:cNvPr id="4126" name="Picture 30" descr="Flag of Brunei | Britannica">
            <a:extLst>
              <a:ext uri="{FF2B5EF4-FFF2-40B4-BE49-F238E27FC236}">
                <a16:creationId xmlns:a16="http://schemas.microsoft.com/office/drawing/2014/main" id="{FC8860E8-81DA-9746-B050-B2CC5A5884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9949" y="2333566"/>
            <a:ext cx="2157358" cy="1095434"/>
          </a:xfrm>
          <a:prstGeom prst="rect">
            <a:avLst/>
          </a:prstGeom>
          <a:noFill/>
          <a:ln w="66675">
            <a:solidFill>
              <a:srgbClr val="FF0000">
                <a:alpha val="93000"/>
              </a:srgbClr>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03553E0-4D87-144B-BC42-CD95F512F274}"/>
              </a:ext>
            </a:extLst>
          </p:cNvPr>
          <p:cNvSpPr/>
          <p:nvPr/>
        </p:nvSpPr>
        <p:spPr>
          <a:xfrm>
            <a:off x="5159806" y="3288787"/>
            <a:ext cx="2111485" cy="523220"/>
          </a:xfrm>
          <a:prstGeom prst="rect">
            <a:avLst/>
          </a:prstGeom>
          <a:solidFill>
            <a:srgbClr val="FF0000"/>
          </a:solidFill>
        </p:spPr>
        <p:txBody>
          <a:bodyPr wrap="square" lIns="91440" tIns="45720" rIns="91440" bIns="45720">
            <a:spAutoFit/>
          </a:bodyPr>
          <a:lstStyle/>
          <a:p>
            <a:pPr algn="ctr"/>
            <a:r>
              <a:rPr lang="en-GB" sz="2800" b="1" cap="none" spc="0" dirty="0">
                <a:ln w="6600">
                  <a:solidFill>
                    <a:schemeClr val="accent2"/>
                  </a:solidFill>
                  <a:prstDash val="solid"/>
                </a:ln>
                <a:solidFill>
                  <a:srgbClr val="FFFFFF"/>
                </a:solidFill>
                <a:effectLst>
                  <a:outerShdw dist="38100" dir="2700000" algn="tl" rotWithShape="0">
                    <a:schemeClr val="accent2"/>
                  </a:outerShdw>
                </a:effectLst>
              </a:rPr>
              <a:t>Malaysia</a:t>
            </a:r>
          </a:p>
        </p:txBody>
      </p:sp>
      <p:sp>
        <p:nvSpPr>
          <p:cNvPr id="43" name="Rectangle 42">
            <a:extLst>
              <a:ext uri="{FF2B5EF4-FFF2-40B4-BE49-F238E27FC236}">
                <a16:creationId xmlns:a16="http://schemas.microsoft.com/office/drawing/2014/main" id="{344D9FCA-1B53-0844-940B-B3416AB11CC0}"/>
              </a:ext>
            </a:extLst>
          </p:cNvPr>
          <p:cNvSpPr/>
          <p:nvPr/>
        </p:nvSpPr>
        <p:spPr>
          <a:xfrm>
            <a:off x="9781852" y="6134995"/>
            <a:ext cx="2052212" cy="523220"/>
          </a:xfrm>
          <a:prstGeom prst="rect">
            <a:avLst/>
          </a:prstGeom>
          <a:solidFill>
            <a:srgbClr val="FF0000"/>
          </a:solidFill>
        </p:spPr>
        <p:txBody>
          <a:bodyPr wrap="square" lIns="91440" tIns="45720" rIns="91440" bIns="45720">
            <a:spAutoFit/>
          </a:bodyPr>
          <a:lstStyle/>
          <a:p>
            <a:pPr algn="ctr"/>
            <a:r>
              <a:rPr lang="en-GB" sz="2800" b="1" cap="none" spc="0" dirty="0">
                <a:ln w="6600">
                  <a:solidFill>
                    <a:schemeClr val="accent2"/>
                  </a:solidFill>
                  <a:prstDash val="solid"/>
                </a:ln>
                <a:solidFill>
                  <a:srgbClr val="FFFFFF"/>
                </a:solidFill>
                <a:effectLst>
                  <a:outerShdw dist="38100" dir="2700000" algn="tl" rotWithShape="0">
                    <a:schemeClr val="accent2"/>
                  </a:outerShdw>
                </a:effectLst>
              </a:rPr>
              <a:t>Cambodia</a:t>
            </a:r>
          </a:p>
        </p:txBody>
      </p:sp>
      <p:sp>
        <p:nvSpPr>
          <p:cNvPr id="44" name="Rectangle 43">
            <a:extLst>
              <a:ext uri="{FF2B5EF4-FFF2-40B4-BE49-F238E27FC236}">
                <a16:creationId xmlns:a16="http://schemas.microsoft.com/office/drawing/2014/main" id="{F8F9757F-0F9A-E84C-B3DF-29534701DC93}"/>
              </a:ext>
            </a:extLst>
          </p:cNvPr>
          <p:cNvSpPr/>
          <p:nvPr/>
        </p:nvSpPr>
        <p:spPr>
          <a:xfrm>
            <a:off x="288196" y="3429000"/>
            <a:ext cx="2235311" cy="523220"/>
          </a:xfrm>
          <a:prstGeom prst="rect">
            <a:avLst/>
          </a:prstGeom>
          <a:solidFill>
            <a:srgbClr val="FF0000"/>
          </a:solidFill>
        </p:spPr>
        <p:txBody>
          <a:bodyPr wrap="square" lIns="91440" tIns="45720" rIns="91440" bIns="45720">
            <a:spAutoFit/>
          </a:bodyPr>
          <a:lstStyle/>
          <a:p>
            <a:pPr algn="ctr"/>
            <a:r>
              <a:rPr lang="en-GB" sz="2800" b="1" cap="none" spc="0" dirty="0">
                <a:ln w="6600">
                  <a:solidFill>
                    <a:schemeClr val="accent2"/>
                  </a:solidFill>
                  <a:prstDash val="solid"/>
                </a:ln>
                <a:solidFill>
                  <a:srgbClr val="FFFFFF"/>
                </a:solidFill>
                <a:effectLst>
                  <a:outerShdw dist="38100" dir="2700000" algn="tl" rotWithShape="0">
                    <a:schemeClr val="accent2"/>
                  </a:outerShdw>
                </a:effectLst>
              </a:rPr>
              <a:t>Brunei</a:t>
            </a:r>
          </a:p>
        </p:txBody>
      </p:sp>
      <p:sp>
        <p:nvSpPr>
          <p:cNvPr id="45" name="Rectangle 44">
            <a:extLst>
              <a:ext uri="{FF2B5EF4-FFF2-40B4-BE49-F238E27FC236}">
                <a16:creationId xmlns:a16="http://schemas.microsoft.com/office/drawing/2014/main" id="{2A70A23F-90B8-9047-9C24-94232AC74813}"/>
              </a:ext>
            </a:extLst>
          </p:cNvPr>
          <p:cNvSpPr/>
          <p:nvPr/>
        </p:nvSpPr>
        <p:spPr>
          <a:xfrm>
            <a:off x="350110" y="6080901"/>
            <a:ext cx="2111485" cy="523220"/>
          </a:xfrm>
          <a:prstGeom prst="rect">
            <a:avLst/>
          </a:prstGeom>
          <a:solidFill>
            <a:srgbClr val="FF0000"/>
          </a:solidFill>
        </p:spPr>
        <p:txBody>
          <a:bodyPr wrap="square" lIns="91440" tIns="45720" rIns="91440" bIns="45720">
            <a:spAutoFit/>
          </a:bodyPr>
          <a:lstStyle/>
          <a:p>
            <a:pPr algn="ctr"/>
            <a:r>
              <a:rPr lang="en-GB" sz="2800" b="1" cap="none" spc="0" dirty="0">
                <a:ln w="6600">
                  <a:solidFill>
                    <a:schemeClr val="accent2"/>
                  </a:solidFill>
                  <a:prstDash val="solid"/>
                </a:ln>
                <a:solidFill>
                  <a:srgbClr val="FFFFFF"/>
                </a:solidFill>
                <a:effectLst>
                  <a:outerShdw dist="38100" dir="2700000" algn="tl" rotWithShape="0">
                    <a:schemeClr val="accent2"/>
                  </a:outerShdw>
                </a:effectLst>
              </a:rPr>
              <a:t>Vietnam</a:t>
            </a:r>
          </a:p>
        </p:txBody>
      </p:sp>
      <p:sp>
        <p:nvSpPr>
          <p:cNvPr id="46" name="Rectangle 45">
            <a:extLst>
              <a:ext uri="{FF2B5EF4-FFF2-40B4-BE49-F238E27FC236}">
                <a16:creationId xmlns:a16="http://schemas.microsoft.com/office/drawing/2014/main" id="{2731AA0F-E1A6-164F-9F96-5D12FDD84C41}"/>
              </a:ext>
            </a:extLst>
          </p:cNvPr>
          <p:cNvSpPr/>
          <p:nvPr/>
        </p:nvSpPr>
        <p:spPr>
          <a:xfrm>
            <a:off x="3555289" y="6130320"/>
            <a:ext cx="2111485" cy="523220"/>
          </a:xfrm>
          <a:prstGeom prst="rect">
            <a:avLst/>
          </a:prstGeom>
          <a:solidFill>
            <a:srgbClr val="FF0000"/>
          </a:solidFill>
        </p:spPr>
        <p:txBody>
          <a:bodyPr wrap="square" lIns="91440" tIns="45720" rIns="91440" bIns="45720">
            <a:spAutoFit/>
          </a:bodyPr>
          <a:lstStyle/>
          <a:p>
            <a:pPr algn="ctr"/>
            <a:r>
              <a:rPr lang="en-GB" sz="2800" b="1" cap="none" spc="0" dirty="0">
                <a:ln w="6600">
                  <a:solidFill>
                    <a:schemeClr val="accent2"/>
                  </a:solidFill>
                  <a:prstDash val="solid"/>
                </a:ln>
                <a:solidFill>
                  <a:srgbClr val="FFFFFF"/>
                </a:solidFill>
                <a:effectLst>
                  <a:outerShdw dist="38100" dir="2700000" algn="tl" rotWithShape="0">
                    <a:schemeClr val="accent2"/>
                  </a:outerShdw>
                </a:effectLst>
              </a:rPr>
              <a:t>Laos</a:t>
            </a:r>
          </a:p>
        </p:txBody>
      </p:sp>
      <p:sp>
        <p:nvSpPr>
          <p:cNvPr id="47" name="Rectangle 46">
            <a:extLst>
              <a:ext uri="{FF2B5EF4-FFF2-40B4-BE49-F238E27FC236}">
                <a16:creationId xmlns:a16="http://schemas.microsoft.com/office/drawing/2014/main" id="{83BEAAA4-5144-4E4A-8EFF-5D44609DBE32}"/>
              </a:ext>
            </a:extLst>
          </p:cNvPr>
          <p:cNvSpPr/>
          <p:nvPr/>
        </p:nvSpPr>
        <p:spPr>
          <a:xfrm>
            <a:off x="6685294" y="6148942"/>
            <a:ext cx="2111485" cy="523220"/>
          </a:xfrm>
          <a:prstGeom prst="rect">
            <a:avLst/>
          </a:prstGeom>
          <a:solidFill>
            <a:srgbClr val="FF0000"/>
          </a:solidFill>
        </p:spPr>
        <p:txBody>
          <a:bodyPr wrap="square" lIns="91440" tIns="45720" rIns="91440" bIns="45720">
            <a:spAutoFit/>
          </a:bodyPr>
          <a:lstStyle/>
          <a:p>
            <a:pPr algn="ctr"/>
            <a:r>
              <a:rPr lang="en-GB" sz="2800" b="1" cap="none" spc="0" dirty="0">
                <a:ln w="6600">
                  <a:solidFill>
                    <a:schemeClr val="accent2"/>
                  </a:solidFill>
                  <a:prstDash val="solid"/>
                </a:ln>
                <a:solidFill>
                  <a:srgbClr val="FFFFFF"/>
                </a:solidFill>
                <a:effectLst>
                  <a:outerShdw dist="38100" dir="2700000" algn="tl" rotWithShape="0">
                    <a:schemeClr val="accent2"/>
                  </a:outerShdw>
                </a:effectLst>
              </a:rPr>
              <a:t>Thailand</a:t>
            </a:r>
          </a:p>
        </p:txBody>
      </p:sp>
      <p:sp>
        <p:nvSpPr>
          <p:cNvPr id="48" name="Rectangle 47">
            <a:extLst>
              <a:ext uri="{FF2B5EF4-FFF2-40B4-BE49-F238E27FC236}">
                <a16:creationId xmlns:a16="http://schemas.microsoft.com/office/drawing/2014/main" id="{12D2E8E3-6E55-E34D-B62E-66EEBE74EB50}"/>
              </a:ext>
            </a:extLst>
          </p:cNvPr>
          <p:cNvSpPr/>
          <p:nvPr/>
        </p:nvSpPr>
        <p:spPr>
          <a:xfrm>
            <a:off x="9721729" y="3550397"/>
            <a:ext cx="2111485" cy="523220"/>
          </a:xfrm>
          <a:prstGeom prst="rect">
            <a:avLst/>
          </a:prstGeom>
          <a:solidFill>
            <a:srgbClr val="FF0000"/>
          </a:solidFill>
        </p:spPr>
        <p:txBody>
          <a:bodyPr wrap="square" lIns="91440" tIns="45720" rIns="91440" bIns="45720">
            <a:spAutoFit/>
          </a:bodyPr>
          <a:lstStyle/>
          <a:p>
            <a:pPr algn="ctr"/>
            <a:r>
              <a:rPr lang="en-GB" sz="2800" b="1" cap="none" spc="0" dirty="0">
                <a:ln w="6600">
                  <a:solidFill>
                    <a:schemeClr val="accent2"/>
                  </a:solidFill>
                  <a:prstDash val="solid"/>
                </a:ln>
                <a:solidFill>
                  <a:srgbClr val="FFFFFF"/>
                </a:solidFill>
                <a:effectLst>
                  <a:outerShdw dist="38100" dir="2700000" algn="tl" rotWithShape="0">
                    <a:schemeClr val="accent2"/>
                  </a:outerShdw>
                </a:effectLst>
              </a:rPr>
              <a:t>Singapore</a:t>
            </a:r>
          </a:p>
        </p:txBody>
      </p:sp>
      <p:sp>
        <p:nvSpPr>
          <p:cNvPr id="5" name="Rectangle 4">
            <a:extLst>
              <a:ext uri="{FF2B5EF4-FFF2-40B4-BE49-F238E27FC236}">
                <a16:creationId xmlns:a16="http://schemas.microsoft.com/office/drawing/2014/main" id="{0412A7D5-67E3-B84F-A015-374EC81151CC}"/>
              </a:ext>
            </a:extLst>
          </p:cNvPr>
          <p:cNvSpPr/>
          <p:nvPr/>
        </p:nvSpPr>
        <p:spPr>
          <a:xfrm>
            <a:off x="2144857" y="230792"/>
            <a:ext cx="8195320" cy="769441"/>
          </a:xfrm>
          <a:prstGeom prst="rect">
            <a:avLst/>
          </a:prstGeom>
          <a:solidFill>
            <a:srgbClr val="FF0000"/>
          </a:solidFill>
        </p:spPr>
        <p:txBody>
          <a:bodyPr wrap="none" lIns="91440" tIns="45720" rIns="91440" bIns="45720">
            <a:spAutoFit/>
          </a:bodyPr>
          <a:lstStyle/>
          <a:p>
            <a:pPr algn="ctr"/>
            <a:r>
              <a:rPr lang="en-GB" sz="4400" b="1" cap="none" spc="0" dirty="0">
                <a:ln w="6600">
                  <a:solidFill>
                    <a:schemeClr val="accent2"/>
                  </a:solidFill>
                  <a:prstDash val="solid"/>
                </a:ln>
                <a:solidFill>
                  <a:srgbClr val="FFFFFF"/>
                </a:solidFill>
                <a:effectLst>
                  <a:outerShdw dist="38100" dir="2700000" algn="tl" rotWithShape="0">
                    <a:schemeClr val="accent2"/>
                  </a:outerShdw>
                </a:effectLst>
              </a:rPr>
              <a:t>SOUTHEAST ASIA UNION MISSION</a:t>
            </a:r>
          </a:p>
        </p:txBody>
      </p:sp>
    </p:spTree>
    <p:extLst>
      <p:ext uri="{BB962C8B-B14F-4D97-AF65-F5344CB8AC3E}">
        <p14:creationId xmlns:p14="http://schemas.microsoft.com/office/powerpoint/2010/main" val="2027699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B110D-C02A-4044-8A4A-5B7CBC667B04}"/>
              </a:ext>
            </a:extLst>
          </p:cNvPr>
          <p:cNvSpPr>
            <a:spLocks noGrp="1"/>
          </p:cNvSpPr>
          <p:nvPr>
            <p:ph type="title"/>
          </p:nvPr>
        </p:nvSpPr>
        <p:spPr>
          <a:xfrm>
            <a:off x="6670417" y="1443037"/>
            <a:ext cx="5054847" cy="1563619"/>
          </a:xfrm>
        </p:spPr>
        <p:txBody>
          <a:bodyPr vert="horz" lIns="91440" tIns="45720" rIns="91440" bIns="45720" rtlCol="0" anchor="b">
            <a:normAutofit/>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Bangladesh Adventist Union Mission</a:t>
            </a:r>
          </a:p>
        </p:txBody>
      </p:sp>
      <p:sp>
        <p:nvSpPr>
          <p:cNvPr id="143" name="Freeform: Shape 8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2" descr="Seventh-day Adventist Church of Bangladesh - Headquarters - Home | Facebook">
            <a:extLst>
              <a:ext uri="{FF2B5EF4-FFF2-40B4-BE49-F238E27FC236}">
                <a16:creationId xmlns:a16="http://schemas.microsoft.com/office/drawing/2014/main" id="{2D789BDF-509D-9E4C-BC0F-A422609BF04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8711" r="3448"/>
          <a:stretch/>
        </p:blipFill>
        <p:spPr bwMode="auto">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45B09465-B668-5C45-B633-2E57B49D61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7753" y="4252913"/>
            <a:ext cx="36830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09946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8"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963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4119"/>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189" name="Group 86">
            <a:extLst>
              <a:ext uri="{FF2B5EF4-FFF2-40B4-BE49-F238E27FC236}">
                <a16:creationId xmlns:a16="http://schemas.microsoft.com/office/drawing/2014/main" id="{5D095D3E-C464-41D5-87FA-07742698A7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88" name="Color">
              <a:extLst>
                <a:ext uri="{FF2B5EF4-FFF2-40B4-BE49-F238E27FC236}">
                  <a16:creationId xmlns:a16="http://schemas.microsoft.com/office/drawing/2014/main" id="{7722DCE9-76F1-42AC-AC0A-487CFB087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Color">
              <a:extLst>
                <a:ext uri="{FF2B5EF4-FFF2-40B4-BE49-F238E27FC236}">
                  <a16:creationId xmlns:a16="http://schemas.microsoft.com/office/drawing/2014/main" id="{B29A5FA1-D0E7-448B-AB7D-032F01D5B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1" name="Color">
            <a:extLst>
              <a:ext uri="{FF2B5EF4-FFF2-40B4-BE49-F238E27FC236}">
                <a16:creationId xmlns:a16="http://schemas.microsoft.com/office/drawing/2014/main" id="{C58F402F-FDB5-409B-8818-B6FCE06E57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rgbClr val="CA6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82" name="Picture 14" descr="Five blasts rock Pakistan">
            <a:extLst>
              <a:ext uri="{FF2B5EF4-FFF2-40B4-BE49-F238E27FC236}">
                <a16:creationId xmlns:a16="http://schemas.microsoft.com/office/drawing/2014/main" id="{24C9FAC8-A913-AF44-B341-E6C701D93AD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96395" y="653615"/>
            <a:ext cx="5862438" cy="5540004"/>
          </a:xfrm>
          <a:prstGeom prst="rect">
            <a:avLst/>
          </a:prstGeom>
          <a:noFill/>
          <a:extLst>
            <a:ext uri="{909E8E84-426E-40DD-AFC4-6F175D3DCCD1}">
              <a14:hiddenFill xmlns:a14="http://schemas.microsoft.com/office/drawing/2010/main">
                <a:solidFill>
                  <a:srgbClr val="FFFFFF"/>
                </a:solidFill>
              </a14:hiddenFill>
            </a:ext>
          </a:extLst>
        </p:spPr>
      </p:pic>
      <p:grpSp>
        <p:nvGrpSpPr>
          <p:cNvPr id="93" name="Group 92">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94" name="Freeform: Shape 93">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5" name="Freeform: Shape 94">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6" name="Freeform: Shape 95">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7" name="Freeform: Shape 96">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8" name="Freeform: Shape 97">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9" name="Freeform: Shape 98">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0" name="Freeform: Shape 99">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10" name="Rectangle 9">
            <a:extLst>
              <a:ext uri="{FF2B5EF4-FFF2-40B4-BE49-F238E27FC236}">
                <a16:creationId xmlns:a16="http://schemas.microsoft.com/office/drawing/2014/main" id="{4AA8D6FB-CE9D-C94B-8ADF-68A704B1AA95}"/>
              </a:ext>
            </a:extLst>
          </p:cNvPr>
          <p:cNvSpPr/>
          <p:nvPr/>
        </p:nvSpPr>
        <p:spPr>
          <a:xfrm>
            <a:off x="606979" y="1572533"/>
            <a:ext cx="5070619" cy="1754326"/>
          </a:xfrm>
          <a:prstGeom prst="rect">
            <a:avLst/>
          </a:prstGeom>
          <a:noFill/>
        </p:spPr>
        <p:txBody>
          <a:bodyPr wrap="none" lIns="91440" tIns="45720" rIns="91440" bIns="45720">
            <a:spAutoFit/>
          </a:bodyPr>
          <a:lstStyle/>
          <a:p>
            <a:pPr algn="ctr"/>
            <a:r>
              <a:rPr lang="en-GB" sz="5400" b="1" cap="none" spc="0" dirty="0">
                <a:ln w="6600">
                  <a:solidFill>
                    <a:schemeClr val="accent2"/>
                  </a:solidFill>
                  <a:prstDash val="solid"/>
                </a:ln>
                <a:solidFill>
                  <a:srgbClr val="FFFFFF"/>
                </a:solidFill>
                <a:effectLst>
                  <a:outerShdw dist="38100" dir="2700000" algn="tl" rotWithShape="0">
                    <a:schemeClr val="accent2"/>
                  </a:outerShdw>
                </a:effectLst>
              </a:rPr>
              <a:t>PAKISTAN</a:t>
            </a:r>
          </a:p>
          <a:p>
            <a:pPr algn="ctr"/>
            <a:r>
              <a:rPr lang="en-GB" sz="5400" b="1" cap="none" spc="0" dirty="0">
                <a:ln w="6600">
                  <a:solidFill>
                    <a:schemeClr val="accent2"/>
                  </a:solidFill>
                  <a:prstDash val="solid"/>
                </a:ln>
                <a:solidFill>
                  <a:srgbClr val="FFFFFF"/>
                </a:solidFill>
                <a:effectLst>
                  <a:outerShdw dist="38100" dir="2700000" algn="tl" rotWithShape="0">
                    <a:schemeClr val="accent2"/>
                  </a:outerShdw>
                </a:effectLst>
              </a:rPr>
              <a:t> UNION MISSION</a:t>
            </a:r>
          </a:p>
        </p:txBody>
      </p:sp>
      <p:sp>
        <p:nvSpPr>
          <p:cNvPr id="11" name="AutoShape 16">
            <a:extLst>
              <a:ext uri="{FF2B5EF4-FFF2-40B4-BE49-F238E27FC236}">
                <a16:creationId xmlns:a16="http://schemas.microsoft.com/office/drawing/2014/main" id="{377D6DDC-D97A-3F4C-8A53-3C3254B6AE96}"/>
              </a:ext>
            </a:extLst>
          </p:cNvPr>
          <p:cNvSpPr>
            <a:spLocks noChangeAspect="1" noChangeArrowheads="1"/>
          </p:cNvSpPr>
          <p:nvPr/>
        </p:nvSpPr>
        <p:spPr bwMode="auto">
          <a:xfrm>
            <a:off x="4375150" y="2286000"/>
            <a:ext cx="3441700" cy="2286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8">
            <a:extLst>
              <a:ext uri="{FF2B5EF4-FFF2-40B4-BE49-F238E27FC236}">
                <a16:creationId xmlns:a16="http://schemas.microsoft.com/office/drawing/2014/main" id="{4224CEC1-7663-E44B-BC3C-8E82D1DEA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2262" y="4467560"/>
            <a:ext cx="2162291" cy="143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299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4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F13C5-27C9-1444-BCE1-A809A402E1E7}"/>
              </a:ext>
            </a:extLst>
          </p:cNvPr>
          <p:cNvSpPr>
            <a:spLocks noGrp="1"/>
          </p:cNvSpPr>
          <p:nvPr>
            <p:ph type="title"/>
          </p:nvPr>
        </p:nvSpPr>
        <p:spPr>
          <a:xfrm>
            <a:off x="6138408" y="801401"/>
            <a:ext cx="1378014" cy="2538301"/>
          </a:xfrm>
        </p:spPr>
        <p:txBody>
          <a:bodyPr vert="horz" lIns="91440" tIns="45720" rIns="91440" bIns="45720" rtlCol="0" anchor="ctr">
            <a:normAutofit/>
          </a:bodyPr>
          <a:lstStyle/>
          <a:p>
            <a:endParaRPr lang="en-US" sz="3600" dirty="0">
              <a:solidFill>
                <a:srgbClr val="FFFFFF"/>
              </a:solidFill>
            </a:endParaRP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Search Search Home Covid Offering Directory Ayeyarwady Mission Central Myanmar  Mission South East Mission Upper Myanmar Mission Yangon Adventist Mission  Adventist Seminarys History History (Myanmar) Leaders of MYUM (1919-2020)  The ...">
            <a:extLst>
              <a:ext uri="{FF2B5EF4-FFF2-40B4-BE49-F238E27FC236}">
                <a16:creationId xmlns:a16="http://schemas.microsoft.com/office/drawing/2014/main" id="{E53B5B99-32E6-AA48-918F-DCBE00A98FB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0384" r="-1" b="-1"/>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96" name="Picture 4" descr="Flag of Myanmar - Wikipedia">
            <a:extLst>
              <a:ext uri="{FF2B5EF4-FFF2-40B4-BE49-F238E27FC236}">
                <a16:creationId xmlns:a16="http://schemas.microsoft.com/office/drawing/2014/main" id="{C0653635-B1A0-E644-961F-FC5B8A93F7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662" y="1214438"/>
            <a:ext cx="1714500" cy="1143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29E1F1F-F0E3-1E4A-AB64-5E82F05ECC81}"/>
              </a:ext>
            </a:extLst>
          </p:cNvPr>
          <p:cNvSpPr/>
          <p:nvPr/>
        </p:nvSpPr>
        <p:spPr>
          <a:xfrm>
            <a:off x="8622370" y="2357438"/>
            <a:ext cx="3552575" cy="1446550"/>
          </a:xfrm>
          <a:prstGeom prst="rect">
            <a:avLst/>
          </a:prstGeom>
          <a:noFill/>
        </p:spPr>
        <p:txBody>
          <a:bodyPr wrap="none" lIns="91440" tIns="45720" rIns="91440" bIns="45720">
            <a:spAutoFit/>
          </a:bodyPr>
          <a:lstStyle/>
          <a:p>
            <a:pPr algn="ctr"/>
            <a:r>
              <a:rPr lang="en-GB" sz="4400" b="1" cap="none" spc="0" dirty="0">
                <a:ln w="6600">
                  <a:solidFill>
                    <a:schemeClr val="accent2"/>
                  </a:solidFill>
                  <a:prstDash val="solid"/>
                </a:ln>
                <a:solidFill>
                  <a:srgbClr val="FFFFFF"/>
                </a:solidFill>
                <a:effectLst>
                  <a:outerShdw dist="38100" dir="2700000" algn="tl" rotWithShape="0">
                    <a:schemeClr val="accent2"/>
                  </a:outerShdw>
                </a:effectLst>
              </a:rPr>
              <a:t>Myanmar </a:t>
            </a:r>
          </a:p>
          <a:p>
            <a:pPr algn="ctr"/>
            <a:r>
              <a:rPr lang="en-GB" sz="4400" b="1" cap="none" spc="0" dirty="0">
                <a:ln w="6600">
                  <a:solidFill>
                    <a:schemeClr val="accent2"/>
                  </a:solidFill>
                  <a:prstDash val="solid"/>
                </a:ln>
                <a:solidFill>
                  <a:srgbClr val="FFFFFF"/>
                </a:solidFill>
                <a:effectLst>
                  <a:outerShdw dist="38100" dir="2700000" algn="tl" rotWithShape="0">
                    <a:schemeClr val="accent2"/>
                  </a:outerShdw>
                </a:effectLst>
              </a:rPr>
              <a:t>Union Mission</a:t>
            </a:r>
          </a:p>
        </p:txBody>
      </p:sp>
    </p:spTree>
    <p:extLst>
      <p:ext uri="{BB962C8B-B14F-4D97-AF65-F5344CB8AC3E}">
        <p14:creationId xmlns:p14="http://schemas.microsoft.com/office/powerpoint/2010/main" val="20171230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2223</TotalTime>
  <Words>888</Words>
  <Application>Microsoft Macintosh PowerPoint</Application>
  <PresentationFormat>Widescreen</PresentationFormat>
  <Paragraphs>182</Paragraphs>
  <Slides>36</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 Unicode MS</vt:lpstr>
      <vt:lpstr>Arial</vt:lpstr>
      <vt:lpstr>Arial Nova</vt:lpstr>
      <vt:lpstr>Calibri</vt:lpstr>
      <vt:lpstr>Calibri Light</vt:lpstr>
      <vt:lpstr>Century Gothic</vt:lpstr>
      <vt:lpstr>Office Theme</vt:lpstr>
      <vt:lpstr>PowerPoint Presentation</vt:lpstr>
      <vt:lpstr>Appreciation for Pastor Noldy Sakul for service rendered</vt:lpstr>
      <vt:lpstr>PowerPoint Presentation</vt:lpstr>
      <vt:lpstr>North Philippines Union Conference</vt:lpstr>
      <vt:lpstr>PowerPoint Presentation</vt:lpstr>
      <vt:lpstr>PowerPoint Presentation</vt:lpstr>
      <vt:lpstr>Bangladesh Adventist Union Mission</vt:lpstr>
      <vt:lpstr>PowerPoint Presentation</vt:lpstr>
      <vt:lpstr>PowerPoint Presentation</vt:lpstr>
      <vt:lpstr>PowerPoint Presentation</vt:lpstr>
      <vt:lpstr>PowerPoint Presentation</vt:lpstr>
      <vt:lpstr>PowerPoint Presentation</vt:lpstr>
      <vt:lpstr>PowerPoint Presentation</vt:lpstr>
      <vt:lpstr>“I Will Go” for SSD</vt:lpstr>
      <vt:lpstr>PowerPoint Presentation</vt:lpstr>
      <vt:lpstr>PowerPoint Presentation</vt:lpstr>
      <vt:lpstr>PowerPoint Presentation</vt:lpstr>
      <vt:lpstr>PowerPoint Presentation</vt:lpstr>
      <vt:lpstr>PowerPoint Presentation</vt:lpstr>
      <vt:lpstr>PowerPoint Presentation</vt:lpstr>
      <vt:lpstr>Our response</vt:lpstr>
      <vt:lpstr>PowerPoint Presentation</vt:lpstr>
      <vt:lpstr>PowerPoint Presentation</vt:lpstr>
      <vt:lpstr>BI-Union  BI-Union Online Stewardship Convention</vt:lpstr>
      <vt:lpstr>PowerPoint Presentation</vt:lpstr>
      <vt:lpstr>PowerPoint Presentation</vt:lpstr>
      <vt:lpstr>SPUC-ZPM </vt:lpstr>
      <vt:lpstr>PowerPoint Presentation</vt:lpstr>
      <vt:lpstr>PowerPoint Presentation</vt:lpstr>
      <vt:lpstr>TOTAL MEMBERSHIP2019-2021 (JULY)</vt:lpstr>
      <vt:lpstr>PowerPoint Presentation</vt:lpstr>
      <vt:lpstr> TITHE AND OFFERINGS (USD) (SSD) </vt:lpstr>
      <vt:lpstr>TOTAL TITHES 2019-2021 (JULY)</vt:lpstr>
      <vt:lpstr>TOTAL GROSS OFFERINGS 2019-2021 (JULY)</vt:lpstr>
      <vt:lpstr>TITHES, OFFERINGS AND MEMBERSIP 2019-2021 (JULY)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STATISTICAL REPORT FOR CHURCH MEMEBERSHIP</dc:title>
  <dc:creator>Jibil Simbah</dc:creator>
  <cp:lastModifiedBy>Jibil Simbah</cp:lastModifiedBy>
  <cp:revision>14</cp:revision>
  <dcterms:created xsi:type="dcterms:W3CDTF">2021-09-06T12:39:59Z</dcterms:created>
  <dcterms:modified xsi:type="dcterms:W3CDTF">2021-09-24T07:31:11Z</dcterms:modified>
</cp:coreProperties>
</file>