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57"/>
  </p:notesMasterIdLst>
  <p:sldIdLst>
    <p:sldId id="285" r:id="rId3"/>
    <p:sldId id="385" r:id="rId4"/>
    <p:sldId id="405" r:id="rId5"/>
    <p:sldId id="395" r:id="rId6"/>
    <p:sldId id="383" r:id="rId7"/>
    <p:sldId id="406" r:id="rId8"/>
    <p:sldId id="359" r:id="rId9"/>
    <p:sldId id="408" r:id="rId10"/>
    <p:sldId id="390" r:id="rId11"/>
    <p:sldId id="360" r:id="rId12"/>
    <p:sldId id="384" r:id="rId13"/>
    <p:sldId id="366" r:id="rId14"/>
    <p:sldId id="409" r:id="rId15"/>
    <p:sldId id="361" r:id="rId16"/>
    <p:sldId id="362" r:id="rId17"/>
    <p:sldId id="363" r:id="rId18"/>
    <p:sldId id="410" r:id="rId19"/>
    <p:sldId id="413" r:id="rId20"/>
    <p:sldId id="428" r:id="rId21"/>
    <p:sldId id="365" r:id="rId22"/>
    <p:sldId id="388" r:id="rId23"/>
    <p:sldId id="367" r:id="rId24"/>
    <p:sldId id="386" r:id="rId25"/>
    <p:sldId id="429" r:id="rId26"/>
    <p:sldId id="455" r:id="rId27"/>
    <p:sldId id="368" r:id="rId28"/>
    <p:sldId id="369" r:id="rId29"/>
    <p:sldId id="370" r:id="rId30"/>
    <p:sldId id="371" r:id="rId31"/>
    <p:sldId id="416" r:id="rId32"/>
    <p:sldId id="417" r:id="rId33"/>
    <p:sldId id="419" r:id="rId34"/>
    <p:sldId id="420" r:id="rId35"/>
    <p:sldId id="418" r:id="rId36"/>
    <p:sldId id="372" r:id="rId37"/>
    <p:sldId id="414" r:id="rId38"/>
    <p:sldId id="374" r:id="rId39"/>
    <p:sldId id="430" r:id="rId40"/>
    <p:sldId id="375" r:id="rId41"/>
    <p:sldId id="423" r:id="rId42"/>
    <p:sldId id="392" r:id="rId43"/>
    <p:sldId id="376" r:id="rId44"/>
    <p:sldId id="424" r:id="rId45"/>
    <p:sldId id="425" r:id="rId46"/>
    <p:sldId id="434" r:id="rId47"/>
    <p:sldId id="421" r:id="rId48"/>
    <p:sldId id="440" r:id="rId49"/>
    <p:sldId id="441" r:id="rId50"/>
    <p:sldId id="442" r:id="rId51"/>
    <p:sldId id="379" r:id="rId52"/>
    <p:sldId id="431" r:id="rId53"/>
    <p:sldId id="382" r:id="rId54"/>
    <p:sldId id="380" r:id="rId55"/>
    <p:sldId id="355"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snapToObjects="1">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561051-0862-A84A-9C09-A79ABD6B4E0D}" type="datetimeFigureOut">
              <a:rPr lang="en-US" smtClean="0"/>
              <a:t>3/4/20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0EAD52-BB06-5B4A-82CE-BDFAFDD3082D}" type="slidenum">
              <a:rPr lang="en-US" smtClean="0"/>
              <a:t>‹#›</a:t>
            </a:fld>
            <a:endParaRPr lang="en-US"/>
          </a:p>
        </p:txBody>
      </p:sp>
    </p:spTree>
    <p:extLst>
      <p:ext uri="{BB962C8B-B14F-4D97-AF65-F5344CB8AC3E}">
        <p14:creationId xmlns:p14="http://schemas.microsoft.com/office/powerpoint/2010/main" val="13123162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strong organization is one in which initiatives and actions are aligned with its mission. </a:t>
            </a:r>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6474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strong organization is one in which initiatives and actions are aligned with its mission. </a:t>
            </a:r>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640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7805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It is interesting to note that the biblical message favors development in all aspects of life, not only in the spiritual sphere </a:t>
            </a:r>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5402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2339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3474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794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7378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Several studies have confirmed that people who practice spiritual exercises such as regular are more likely to be faithful in returning tithe (McIver,2016).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1349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Several studies have confirmed that people who practice spiritual exercises such as regular are more likely to be faithful in returning tithe (McIver,2016).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44013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Several studies have confirmed that people who practice spiritual exercises such as regular are more likely to be faithful in returning tithe (McIver,2016).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6776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 do we evaluate faithful partnership in mission? The Stewardship Ministries uses three indicators to define members’ partnership: </a:t>
            </a:r>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7247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we accept that Jesus is the greatest of all givers, we will be naturally transformed into givers when we cultivate His presence. </a:t>
            </a:r>
          </a:p>
          <a:p>
            <a:r>
              <a:rPr lang="en-GB" sz="1200" kern="1200" dirty="0">
                <a:solidFill>
                  <a:schemeClr val="tx1"/>
                </a:solidFill>
                <a:effectLst/>
                <a:latin typeface="+mn-lt"/>
                <a:ea typeface="+mn-ea"/>
                <a:cs typeface="+mn-cs"/>
              </a:rPr>
              <a:t>Several studies have confirmed the above claimed. People who practice spiritual exercises such as regular prayer time, daily Bible study, study of the Sabbath School lesson, and attendance of church services are more likely to be faithful in returning tithe (McIver,2016).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1507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Ellen White describes an alarming situation that exist among members in regard to sound financial management: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is a dire need for growth in personal financial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Absence or limited partnership in God’s mission does not always reflect unwillingness but often a mismanagement of personal affairs. It is an established fact that areas with high rates of unemployment can hardly raise the percentage of their membership which is returning tithe and offerings systematically. There is also a correlation between indebtedness and partnering in God’s mission.</a:t>
            </a:r>
          </a:p>
          <a:p>
            <a:endParaRPr lang="fr-FR" noProof="0" dirty="0"/>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4554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Ellen White describes an alarming situation that exist among members in regard to sound financial management: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is a dire need for growth in personal financial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Absence or limited partnership in God’s mission does not always reflect unwillingness but often a mismanagement of personal affairs. It is an established fact that areas with high rates of unemployment can hardly raise the percentage of their membership which is returning tithe and offerings systematically. There is also a correlation between indebtedness and partnering in God’s mission.</a:t>
            </a:r>
          </a:p>
          <a:p>
            <a:endParaRPr lang="fr-FR" noProof="0" dirty="0"/>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7205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Ellen White describes an alarming situation that exist among members in regard to sound financial management: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is a dire need for growth in personal financial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Absence or limited partnership in God’s mission does not always reflect unwillingness but often a mismanagement of personal affairs. It is an established fact that areas with high rates of unemployment can hardly raise the percentage of their membership which is returning tithe and offerings systematically. There is also a correlation between indebtedness and partnering in God’s mission.</a:t>
            </a:r>
          </a:p>
          <a:p>
            <a:endParaRPr lang="fr-FR" noProof="0" dirty="0"/>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91600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Ellen White describes an alarming situation that exist among members in regard to sound financial management: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is a dire need for growth in personal financial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Absence or limited partnership in God’s mission does not always reflect unwillingness but often a mismanagement of personal affairs. It is an established fact that areas with high rates of unemployment can hardly raise the percentage of their membership which is returning tithe and offerings systematically. There is also a correlation between indebtedness and partnering in God’s mission.</a:t>
            </a:r>
          </a:p>
          <a:p>
            <a:endParaRPr lang="fr-FR" noProof="0" dirty="0"/>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9811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Data from two Nationwide Surveys, Review of Religious Research, Vol, 36, No. 2 (December, 1994).pp 123- 148</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Source of data: </a:t>
            </a:r>
            <a:r>
              <a:rPr lang="en-US" sz="1200" i="1" kern="1200" dirty="0">
                <a:solidFill>
                  <a:schemeClr val="tx1"/>
                </a:solidFill>
                <a:effectLst/>
                <a:latin typeface="+mn-lt"/>
                <a:ea typeface="+mn-ea"/>
                <a:cs typeface="+mn-cs"/>
              </a:rPr>
              <a:t>Using the 1987-1989 General Social Survey and a 1988 Gallup survey we looked at patterns of giving to churches</a:t>
            </a:r>
            <a:endParaRPr lang="en-US" sz="1200" kern="1200" dirty="0">
              <a:solidFill>
                <a:schemeClr val="tx1"/>
              </a:solidFill>
              <a:effectLst/>
              <a:latin typeface="+mn-lt"/>
              <a:ea typeface="+mn-ea"/>
              <a:cs typeface="+mn-cs"/>
            </a:endParaRPr>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17735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many locations, the local church needs external resource persons to equip members and the community to acquire financial skills. Hence, it functions as an access point.</a:t>
            </a:r>
          </a:p>
          <a:p>
            <a:r>
              <a:rPr lang="en-US" sz="1200" kern="1200" dirty="0">
                <a:solidFill>
                  <a:schemeClr val="tx1"/>
                </a:solidFill>
                <a:effectLst/>
                <a:latin typeface="+mn-lt"/>
                <a:ea typeface="+mn-ea"/>
                <a:cs typeface="+mn-cs"/>
              </a:rPr>
              <a:t> </a:t>
            </a:r>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1203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the chapter on </a:t>
            </a:r>
            <a:r>
              <a:rPr lang="en-US" sz="1200" i="1" kern="1200" dirty="0">
                <a:solidFill>
                  <a:schemeClr val="tx1"/>
                </a:solidFill>
                <a:effectLst/>
                <a:latin typeface="+mn-lt"/>
                <a:ea typeface="+mn-ea"/>
                <a:cs typeface="+mn-cs"/>
              </a:rPr>
              <a:t>Created and Redeemed as Stewards</a:t>
            </a:r>
            <a:r>
              <a:rPr lang="en-US" sz="1200" kern="1200" dirty="0">
                <a:solidFill>
                  <a:schemeClr val="tx1"/>
                </a:solidFill>
                <a:effectLst/>
                <a:latin typeface="+mn-lt"/>
                <a:ea typeface="+mn-ea"/>
                <a:cs typeface="+mn-cs"/>
              </a:rPr>
              <a:t> the handbook shares about the fundamentals of the stewardship that the Church has to vehiculate. All ministries are involved to bring the stewardship principles to children, prospective and baptized members. This section discusses about the best strategies to bring the stewardship message to every segment of the Church and with the community.</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48121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Should we be intentional in teaching stewardship? As a lifestyle, is stewardship not caught through observations and interactions? These words of Apostle Paul can enlighten us: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Modeling has to be complemented by teaching.</a:t>
            </a:r>
          </a:p>
          <a:p>
            <a:endParaRPr lang="en-US" sz="1200" kern="1200" dirty="0">
              <a:solidFill>
                <a:schemeClr val="tx1"/>
              </a:solidFill>
              <a:effectLst/>
              <a:latin typeface="+mn-lt"/>
              <a:ea typeface="+mn-ea"/>
              <a:cs typeface="+mn-cs"/>
            </a:endParaRPr>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07670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Bible places a strong emphasis on intentional intergenerational teaching</a:t>
            </a:r>
            <a:r>
              <a:rPr lang="en-US" sz="1200" i="1"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his study on tithing practices among Seventh-Day Adventists (2016) </a:t>
            </a:r>
            <a:r>
              <a:rPr lang="en-US" sz="1200" kern="1200" dirty="0" err="1">
                <a:solidFill>
                  <a:schemeClr val="tx1"/>
                </a:solidFill>
                <a:effectLst/>
                <a:latin typeface="+mn-lt"/>
                <a:ea typeface="+mn-ea"/>
                <a:cs typeface="+mn-cs"/>
              </a:rPr>
              <a:t>Mlvers</a:t>
            </a:r>
            <a:r>
              <a:rPr lang="en-US" sz="1200" kern="1200" dirty="0">
                <a:solidFill>
                  <a:schemeClr val="tx1"/>
                </a:solidFill>
                <a:effectLst/>
                <a:latin typeface="+mn-lt"/>
                <a:ea typeface="+mn-ea"/>
                <a:cs typeface="+mn-cs"/>
              </a:rPr>
              <a:t> discovered that  forgetting is a major reason why church members are not tithing regularly. Frequent reminders could help change this situation. It is essential to </a:t>
            </a:r>
            <a:r>
              <a:rPr lang="fr-FR" sz="1200" kern="1200" dirty="0" err="1">
                <a:solidFill>
                  <a:schemeClr val="tx1"/>
                </a:solidFill>
                <a:effectLst/>
                <a:latin typeface="+mn-lt"/>
                <a:ea typeface="+mn-ea"/>
                <a:cs typeface="+mn-cs"/>
              </a:rPr>
              <a:t>pass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it</a:t>
            </a:r>
            <a:r>
              <a:rPr lang="fr-FR" sz="1200" kern="1200" dirty="0">
                <a:solidFill>
                  <a:schemeClr val="tx1"/>
                </a:solidFill>
                <a:effectLst/>
                <a:latin typeface="+mn-lt"/>
                <a:ea typeface="+mn-ea"/>
                <a:cs typeface="+mn-cs"/>
              </a:rPr>
              <a:t> on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9235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 do we evaluate faithful partnership in mission? The Stewardship Ministries uses three indicators to define members’ partnership: </a:t>
            </a:r>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21970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FR" noProof="0" dirty="0"/>
              <a:t>An </a:t>
            </a:r>
            <a:r>
              <a:rPr lang="fr-FR" noProof="0" dirty="0" err="1"/>
              <a:t>hypothesis</a:t>
            </a:r>
            <a:r>
              <a:rPr lang="fr-FR" noProof="0" dirty="0"/>
              <a:t> </a:t>
            </a:r>
            <a:r>
              <a:rPr lang="fr-FR" noProof="0" dirty="0" err="1"/>
              <a:t>tested</a:t>
            </a:r>
            <a:r>
              <a:rPr lang="fr-FR" noProof="0" dirty="0"/>
              <a:t> by Smith in 2008. He </a:t>
            </a:r>
            <a:r>
              <a:rPr lang="fr-FR" noProof="0" dirty="0" err="1"/>
              <a:t>found</a:t>
            </a:r>
            <a:r>
              <a:rPr lang="fr-FR" noProof="0" dirty="0"/>
              <a:t> </a:t>
            </a:r>
            <a:r>
              <a:rPr lang="fr-FR" noProof="0" dirty="0" err="1"/>
              <a:t>that</a:t>
            </a:r>
            <a:r>
              <a:rPr lang="fr-FR" noProof="0" dirty="0"/>
              <a:t> </a:t>
            </a:r>
            <a:r>
              <a:rPr lang="fr-FR" noProof="0" dirty="0" err="1"/>
              <a:t>it</a:t>
            </a:r>
            <a:r>
              <a:rPr lang="fr-FR" noProof="0" dirty="0"/>
              <a:t> </a:t>
            </a:r>
            <a:r>
              <a:rPr lang="fr-FR" noProof="0" dirty="0" err="1"/>
              <a:t>is</a:t>
            </a:r>
            <a:r>
              <a:rPr lang="fr-FR" noProof="0" dirty="0"/>
              <a:t> </a:t>
            </a:r>
            <a:r>
              <a:rPr lang="fr-FR" noProof="0" dirty="0" err="1"/>
              <a:t>partially</a:t>
            </a:r>
            <a:r>
              <a:rPr lang="fr-FR" noProof="0" dirty="0"/>
              <a:t> </a:t>
            </a:r>
            <a:r>
              <a:rPr lang="fr-FR" noProof="0" dirty="0" err="1"/>
              <a:t>true</a:t>
            </a:r>
            <a:r>
              <a:rPr lang="fr-FR" noProof="0"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14638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FR" noProof="0" dirty="0"/>
              <a:t>An </a:t>
            </a:r>
            <a:r>
              <a:rPr lang="fr-FR" noProof="0" dirty="0" err="1"/>
              <a:t>hypothesis</a:t>
            </a:r>
            <a:r>
              <a:rPr lang="fr-FR" noProof="0" dirty="0"/>
              <a:t> </a:t>
            </a:r>
            <a:r>
              <a:rPr lang="fr-FR" noProof="0" dirty="0" err="1"/>
              <a:t>tested</a:t>
            </a:r>
            <a:r>
              <a:rPr lang="fr-FR" noProof="0" dirty="0"/>
              <a:t> by Smith in 2008. He </a:t>
            </a:r>
            <a:r>
              <a:rPr lang="fr-FR" noProof="0" dirty="0" err="1"/>
              <a:t>found</a:t>
            </a:r>
            <a:r>
              <a:rPr lang="fr-FR" noProof="0" dirty="0"/>
              <a:t> </a:t>
            </a:r>
            <a:r>
              <a:rPr lang="fr-FR" noProof="0" dirty="0" err="1"/>
              <a:t>that</a:t>
            </a:r>
            <a:r>
              <a:rPr lang="fr-FR" noProof="0" dirty="0"/>
              <a:t> </a:t>
            </a:r>
            <a:r>
              <a:rPr lang="fr-FR" noProof="0" dirty="0" err="1"/>
              <a:t>it</a:t>
            </a:r>
            <a:r>
              <a:rPr lang="fr-FR" noProof="0" dirty="0"/>
              <a:t> </a:t>
            </a:r>
            <a:r>
              <a:rPr lang="fr-FR" noProof="0" dirty="0" err="1"/>
              <a:t>is</a:t>
            </a:r>
            <a:r>
              <a:rPr lang="fr-FR" noProof="0" dirty="0"/>
              <a:t> </a:t>
            </a:r>
            <a:r>
              <a:rPr lang="fr-FR" noProof="0" dirty="0" err="1"/>
              <a:t>partially</a:t>
            </a:r>
            <a:r>
              <a:rPr lang="fr-FR" noProof="0" dirty="0"/>
              <a:t> </a:t>
            </a:r>
            <a:r>
              <a:rPr lang="fr-FR" noProof="0" dirty="0" err="1"/>
              <a:t>true</a:t>
            </a:r>
            <a:r>
              <a:rPr lang="fr-FR" noProof="0"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09459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FR" noProof="0" dirty="0" err="1"/>
              <a:t>Naturally</a:t>
            </a:r>
            <a:r>
              <a:rPr lang="fr-FR" noProof="0" dirty="0"/>
              <a:t>, </a:t>
            </a:r>
            <a:r>
              <a:rPr lang="fr-FR" noProof="0" dirty="0" err="1"/>
              <a:t>we</a:t>
            </a:r>
            <a:r>
              <a:rPr lang="fr-FR" noProof="0" dirty="0"/>
              <a:t> </a:t>
            </a:r>
            <a:r>
              <a:rPr lang="fr-FR" noProof="0" dirty="0" err="1"/>
              <a:t>wont</a:t>
            </a:r>
            <a:r>
              <a:rPr lang="fr-FR" noProof="0" dirty="0"/>
              <a:t> do </a:t>
            </a:r>
            <a:r>
              <a:rPr lang="fr-FR" noProof="0" dirty="0" err="1"/>
              <a:t>it</a:t>
            </a:r>
            <a:r>
              <a:rPr lang="fr-FR" noProof="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47651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FR" noProof="0" dirty="0" err="1"/>
              <a:t>Naturally</a:t>
            </a:r>
            <a:r>
              <a:rPr lang="fr-FR" noProof="0" dirty="0"/>
              <a:t>, </a:t>
            </a:r>
            <a:r>
              <a:rPr lang="fr-FR" noProof="0" dirty="0" err="1"/>
              <a:t>we</a:t>
            </a:r>
            <a:r>
              <a:rPr lang="fr-FR" noProof="0" dirty="0"/>
              <a:t> </a:t>
            </a:r>
            <a:r>
              <a:rPr lang="fr-FR" noProof="0" dirty="0" err="1"/>
              <a:t>wont</a:t>
            </a:r>
            <a:r>
              <a:rPr lang="fr-FR" noProof="0" dirty="0"/>
              <a:t> do </a:t>
            </a:r>
            <a:r>
              <a:rPr lang="fr-FR" noProof="0" dirty="0" err="1"/>
              <a:t>it</a:t>
            </a:r>
            <a:r>
              <a:rPr lang="fr-FR" noProof="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96665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FR" noProof="0" dirty="0" err="1"/>
              <a:t>Naturally</a:t>
            </a:r>
            <a:r>
              <a:rPr lang="fr-FR" noProof="0" dirty="0"/>
              <a:t>, </a:t>
            </a:r>
            <a:r>
              <a:rPr lang="fr-FR" noProof="0" dirty="0" err="1"/>
              <a:t>we</a:t>
            </a:r>
            <a:r>
              <a:rPr lang="fr-FR" noProof="0" dirty="0"/>
              <a:t> </a:t>
            </a:r>
            <a:r>
              <a:rPr lang="fr-FR" noProof="0" dirty="0" err="1"/>
              <a:t>wont</a:t>
            </a:r>
            <a:r>
              <a:rPr lang="fr-FR" noProof="0" dirty="0"/>
              <a:t> do </a:t>
            </a:r>
            <a:r>
              <a:rPr lang="fr-FR" noProof="0" dirty="0" err="1"/>
              <a:t>it</a:t>
            </a:r>
            <a:r>
              <a:rPr lang="fr-FR" noProof="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4273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dirty="0"/>
              <a:t>If the program content and mechanism require some unique expertise, the local church may not have the human resources for its execution. It is important also to consider that most church activities are run by lay members, This may imply some limitations. </a:t>
            </a:r>
          </a:p>
          <a:p>
            <a:endParaRPr lang="en-ZA"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When the cost to run a given program is too high, you might be able to run it once and receive the approval of everyone. Then, it becomes impossible to replicate to create reinforcement. Regularity is essential for stewardship education.</a:t>
            </a:r>
            <a:endParaRPr lang="en-US" dirty="0"/>
          </a:p>
          <a:p>
            <a:r>
              <a:rPr lang="en-ZA" dirty="0"/>
              <a:t>Most of our local churches have a full agenda. Ministries are competing among themselves to secure the participation of members to their programs. An additional educational needs to be sensitive to this reality.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Encapsulate the stewardship message in already existing programs and initiatives of the Church.</a:t>
            </a:r>
            <a:r>
              <a:rPr lang="en-ZA" u="sng" dirty="0"/>
              <a:t> </a:t>
            </a:r>
            <a:endParaRPr lang="en-US" dirty="0"/>
          </a:p>
          <a:p>
            <a:endParaRPr lang="en-ZA" noProof="0" dirty="0"/>
          </a:p>
          <a:p>
            <a:endParaRPr lang="en-ZA" noProof="0" dirty="0"/>
          </a:p>
          <a:p>
            <a:endParaRPr lang="en-ZA" noProof="0" dirty="0"/>
          </a:p>
          <a:p>
            <a:endParaRPr lang="en-ZA" noProof="0" dirty="0"/>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82475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dirty="0"/>
              <a:t>If the program content and mechanism require some unique expertise, the local church may not have the human resources for its execution. It is important also to consider that most church activities are run by lay members, This may imply some limitations. </a:t>
            </a:r>
          </a:p>
          <a:p>
            <a:endParaRPr lang="en-ZA"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When the cost to run a given program is too high, you might be able to run it once and receive the approval of everyone. Then, it becomes impossible to replicate to create reinforcement. Regularity is essential for stewardship education.</a:t>
            </a:r>
            <a:endParaRPr lang="en-US" dirty="0"/>
          </a:p>
          <a:p>
            <a:r>
              <a:rPr lang="en-ZA" dirty="0"/>
              <a:t>Most of our local churches have a full agenda. Ministries are competing among themselves to secure the participation of members to their programs. An additional educational needs to be sensitive to this reality.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Encapsulate the stewardship message in already existing programs and initiatives of the Church.</a:t>
            </a:r>
            <a:r>
              <a:rPr lang="en-ZA" u="sng" dirty="0"/>
              <a:t> </a:t>
            </a:r>
            <a:endParaRPr lang="en-US" dirty="0"/>
          </a:p>
          <a:p>
            <a:endParaRPr lang="en-ZA" noProof="0" dirty="0"/>
          </a:p>
          <a:p>
            <a:endParaRPr lang="en-ZA" noProof="0" dirty="0"/>
          </a:p>
          <a:p>
            <a:endParaRPr lang="en-ZA" noProof="0" dirty="0"/>
          </a:p>
          <a:p>
            <a:endParaRPr lang="en-ZA" noProof="0" dirty="0"/>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4298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dirty="0"/>
              <a:t>If the program content and mechanism require some unique expertise, the local church may not have the human resources for its execution. It is important also to consider that most church activities are run by lay members, This may imply some limitations. </a:t>
            </a:r>
          </a:p>
          <a:p>
            <a:endParaRPr lang="en-ZA"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When the cost to run a given program is too high, you might be able to run it once and receive the approval of everyone. Then, it becomes impossible to replicate to create reinforcement. Regularity is essential for stewardship education.</a:t>
            </a:r>
            <a:endParaRPr lang="en-US" dirty="0"/>
          </a:p>
          <a:p>
            <a:r>
              <a:rPr lang="en-ZA" dirty="0"/>
              <a:t>Most of our local churches have a full agenda. Ministries are competing among themselves to secure the participation of members to their programs. An additional educational needs to be sensitive to this reality.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Encapsulate the stewardship message in already existing programs and initiatives of the Church.</a:t>
            </a:r>
            <a:r>
              <a:rPr lang="en-ZA" u="sng" dirty="0"/>
              <a:t> </a:t>
            </a:r>
            <a:endParaRPr lang="en-US" dirty="0"/>
          </a:p>
          <a:p>
            <a:endParaRPr lang="en-ZA" noProof="0" dirty="0"/>
          </a:p>
          <a:p>
            <a:endParaRPr lang="en-ZA" noProof="0" dirty="0"/>
          </a:p>
          <a:p>
            <a:endParaRPr lang="en-ZA" noProof="0" dirty="0"/>
          </a:p>
          <a:p>
            <a:endParaRPr lang="en-ZA" noProof="0" dirty="0"/>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95702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dirty="0"/>
              <a:t>If the program content and mechanism require some unique expertise, the local church may not have the human resources for its execution. It is important also to consider that most church activities are run by lay members, This may imply some limitations. </a:t>
            </a:r>
          </a:p>
          <a:p>
            <a:endParaRPr lang="en-ZA"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When the cost to run a given program is too high, you might be able to run it once and receive the approval of everyone. Then, it becomes impossible to replicate to create reinforcement. Regularity is essential for stewardship education.</a:t>
            </a:r>
            <a:endParaRPr lang="en-US" dirty="0"/>
          </a:p>
          <a:p>
            <a:r>
              <a:rPr lang="en-ZA" dirty="0"/>
              <a:t>Most of our local churches have a full agenda. Ministries are competing among themselves to secure the participation of members to their programs. An additional educational needs to be sensitive to this reality.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Encapsulate the stewardship message in already existing programs and initiatives of the Church.</a:t>
            </a:r>
            <a:r>
              <a:rPr lang="en-ZA" u="sng" dirty="0"/>
              <a:t> </a:t>
            </a:r>
            <a:endParaRPr lang="en-US" dirty="0"/>
          </a:p>
          <a:p>
            <a:endParaRPr lang="en-ZA" noProof="0" dirty="0"/>
          </a:p>
          <a:p>
            <a:endParaRPr lang="en-ZA" noProof="0" dirty="0"/>
          </a:p>
          <a:p>
            <a:endParaRPr lang="en-ZA" noProof="0" dirty="0"/>
          </a:p>
          <a:p>
            <a:endParaRPr lang="en-ZA" noProof="0" dirty="0"/>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40949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the chapter on </a:t>
            </a:r>
            <a:r>
              <a:rPr lang="en-US" sz="1200" i="1" kern="1200" dirty="0">
                <a:solidFill>
                  <a:schemeClr val="tx1"/>
                </a:solidFill>
                <a:effectLst/>
                <a:latin typeface="+mn-lt"/>
                <a:ea typeface="+mn-ea"/>
                <a:cs typeface="+mn-cs"/>
              </a:rPr>
              <a:t>Created and Redeemed as Stewards</a:t>
            </a:r>
            <a:r>
              <a:rPr lang="en-US" sz="1200" kern="1200" dirty="0">
                <a:solidFill>
                  <a:schemeClr val="tx1"/>
                </a:solidFill>
                <a:effectLst/>
                <a:latin typeface="+mn-lt"/>
                <a:ea typeface="+mn-ea"/>
                <a:cs typeface="+mn-cs"/>
              </a:rPr>
              <a:t> the handbook shares about the fundamentals of the stewardship that the Church has to vehiculate. All ministries are involved to bring the stewardship principles to children, prospective and baptized members. This section discusses about the best strategies to bring the stewardship message to every segment of the Church and with the community.</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278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 do we evaluate faithful partnership in mission? The Stewardship Ministries uses three indicators to define members’ partnership: </a:t>
            </a:r>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08518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a:t>
            </a:r>
            <a:r>
              <a:rPr lang="en-ZA" u="sng" dirty="0"/>
              <a:t> </a:t>
            </a:r>
            <a:endParaRPr lang="en-US" dirty="0"/>
          </a:p>
          <a:p>
            <a:endParaRPr lang="en-ZA" noProof="0" dirty="0"/>
          </a:p>
          <a:p>
            <a:endParaRPr lang="en-ZA" noProof="0" dirty="0"/>
          </a:p>
          <a:p>
            <a:endParaRPr lang="en-ZA" noProof="0" dirty="0"/>
          </a:p>
          <a:p>
            <a:endParaRPr lang="en-ZA" noProof="0" dirty="0"/>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9302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study done by Smith and Emerson (2008, p.143) testifies about the importance of trust for liberality. They made the following observation:</a:t>
            </a:r>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03587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dirty="0"/>
              <a:t>If the program content and mechanism require some unique expertise, the local church may not have the human resources for its execution. It is important also to consider that most church activities are run by lay members, This may imply some limitations. </a:t>
            </a:r>
          </a:p>
          <a:p>
            <a:endParaRPr lang="en-ZA"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When the cost to run a given program is too high, you might be able to run it once and receive the approval of everyone. Then, it becomes impossible to replicate to create reinforcement. Regularity is essential for stewardship education.</a:t>
            </a:r>
            <a:endParaRPr lang="en-US" dirty="0"/>
          </a:p>
          <a:p>
            <a:r>
              <a:rPr lang="en-ZA" dirty="0"/>
              <a:t>Most of our local churches have a full agenda. Ministries are competing among themselves to secure the participation of members to their programs. An additional educational needs to be sensitive to this reality.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Encapsulate the stewardship message in already existing programs and initiatives of the Church.</a:t>
            </a:r>
            <a:r>
              <a:rPr lang="en-ZA" u="sng" dirty="0"/>
              <a:t> </a:t>
            </a:r>
            <a:endParaRPr lang="en-US" dirty="0"/>
          </a:p>
          <a:p>
            <a:endParaRPr lang="en-ZA" noProof="0" dirty="0"/>
          </a:p>
          <a:p>
            <a:endParaRPr lang="en-ZA" noProof="0" dirty="0"/>
          </a:p>
          <a:p>
            <a:endParaRPr lang="en-ZA" noProof="0" dirty="0"/>
          </a:p>
          <a:p>
            <a:endParaRPr lang="en-ZA" noProof="0" dirty="0"/>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8644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Encapsulate the stewardship message in already existing programs and initiatives of the Church.</a:t>
            </a:r>
            <a:r>
              <a:rPr lang="en-ZA" u="sng" dirty="0"/>
              <a:t> </a:t>
            </a:r>
            <a:endParaRPr lang="en-US" dirty="0"/>
          </a:p>
          <a:p>
            <a:endParaRPr lang="en-ZA" noProof="0" dirty="0"/>
          </a:p>
          <a:p>
            <a:endParaRPr lang="en-ZA" noProof="0" dirty="0"/>
          </a:p>
          <a:p>
            <a:endParaRPr lang="en-ZA" noProof="0" dirty="0"/>
          </a:p>
          <a:p>
            <a:endParaRPr lang="en-ZA" noProof="0" dirty="0"/>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19654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Encapsulate the stewardship message in already existing programs and initiatives of the Church.</a:t>
            </a:r>
            <a:r>
              <a:rPr lang="en-ZA" u="sng" dirty="0"/>
              <a:t> </a:t>
            </a:r>
            <a:endParaRPr lang="en-US" dirty="0"/>
          </a:p>
          <a:p>
            <a:endParaRPr lang="en-ZA" noProof="0" dirty="0"/>
          </a:p>
          <a:p>
            <a:endParaRPr lang="en-ZA" noProof="0" dirty="0"/>
          </a:p>
          <a:p>
            <a:endParaRPr lang="en-ZA" noProof="0" dirty="0"/>
          </a:p>
          <a:p>
            <a:endParaRPr lang="en-ZA" noProof="0" dirty="0"/>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95801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45215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study done by Smith and Emerson (2008, p.143) testifies about the importance of trust for liberality. They made the following observation:</a:t>
            </a:r>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6920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75131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06074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766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 do we evaluate faithful partnership in mission? The Stewardship Ministries uses three indicators to define members’ partnership: </a:t>
            </a:r>
          </a:p>
          <a:p>
            <a:r>
              <a:rPr lang="en-US" sz="1200" kern="1200" dirty="0">
                <a:solidFill>
                  <a:schemeClr val="tx1"/>
                </a:solidFill>
                <a:effectLst/>
                <a:latin typeface="+mn-lt"/>
                <a:ea typeface="+mn-ea"/>
                <a:cs typeface="+mn-cs"/>
              </a:rPr>
              <a:t>“He asks us to acknowledge Him as the giver of all things; and for this reason, He says, of all your possessions I reserve a tenth for Myself, besides gifts and offerings, which are to be brought into My storehouse” (</a:t>
            </a:r>
            <a:r>
              <a:rPr lang="en-US" sz="1200" i="1" kern="1200" dirty="0">
                <a:solidFill>
                  <a:schemeClr val="tx1"/>
                </a:solidFill>
                <a:effectLst/>
                <a:latin typeface="+mn-lt"/>
                <a:ea typeface="+mn-ea"/>
                <a:cs typeface="+mn-cs"/>
              </a:rPr>
              <a:t>Counsels on Stewardship,</a:t>
            </a:r>
            <a:r>
              <a:rPr lang="en-US" sz="1200" kern="1200" dirty="0">
                <a:solidFill>
                  <a:schemeClr val="tx1"/>
                </a:solidFill>
                <a:effectLst/>
                <a:latin typeface="+mn-lt"/>
                <a:ea typeface="+mn-ea"/>
                <a:cs typeface="+mn-cs"/>
              </a:rPr>
              <a:t> pp. 80, 81).</a:t>
            </a:r>
            <a:r>
              <a:rPr lang="en-US" dirty="0">
                <a:effectLst/>
              </a:rPr>
              <a:t> </a:t>
            </a:r>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07743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study done by Smith and Emerson (2008, p.143) testifies about the importance of trust for liberality. They made the following observation:</a:t>
            </a:r>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0483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Church is a living organism, the body of Christ. As such, growth in any area happens as the result of the right conditions being present. This presentation explores about the conditions, in the local church, that are conducive for members to partner faithfully in God’s mission. </a:t>
            </a:r>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1782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real actions to build a culture of liberality happen at the local church level. Other levels of the Church organization act as facilitators. As multiple factors are involved, it cannot be the responsibility of one department, even the Stewardship Ministries. It is about how we do church. It is advantageous for the church board to coordinate the initiative of building a culture of liberality. </a:t>
            </a:r>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26786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1825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8059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 do we evaluate faithful partnership in mission? The Stewardship Ministries uses three indicators to define members’ partnership: </a:t>
            </a:r>
          </a:p>
          <a:p>
            <a:r>
              <a:rPr lang="en-US" sz="1200" kern="1200" dirty="0">
                <a:solidFill>
                  <a:schemeClr val="tx1"/>
                </a:solidFill>
                <a:effectLst/>
                <a:latin typeface="+mn-lt"/>
                <a:ea typeface="+mn-ea"/>
                <a:cs typeface="+mn-cs"/>
              </a:rPr>
              <a:t>“He asks us to acknowledge Him as the giver of all things; and for this reason, He says, of all your possessions I reserve a tenth for Myself, besides gifts and offerings, which are to be brought into My storehouse” (</a:t>
            </a:r>
            <a:r>
              <a:rPr lang="en-US" sz="1200" i="1" kern="1200" dirty="0">
                <a:solidFill>
                  <a:schemeClr val="tx1"/>
                </a:solidFill>
                <a:effectLst/>
                <a:latin typeface="+mn-lt"/>
                <a:ea typeface="+mn-ea"/>
                <a:cs typeface="+mn-cs"/>
              </a:rPr>
              <a:t>Counsels on Stewardship,</a:t>
            </a:r>
            <a:r>
              <a:rPr lang="en-US" sz="1200" kern="1200" dirty="0">
                <a:solidFill>
                  <a:schemeClr val="tx1"/>
                </a:solidFill>
                <a:effectLst/>
                <a:latin typeface="+mn-lt"/>
                <a:ea typeface="+mn-ea"/>
                <a:cs typeface="+mn-cs"/>
              </a:rPr>
              <a:t> pp. 80, 81).</a:t>
            </a:r>
            <a:r>
              <a:rPr lang="en-US" dirty="0">
                <a:effectLst/>
              </a:rPr>
              <a:t> </a:t>
            </a:r>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0246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Religious Giving. How do we evaluate faithful partnership in mission? The Stewardship Ministries uses three indicators to define members’ partnership: </a:t>
            </a:r>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1055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Allen (2018) brought to light that generosity does not happen in a vacuum; it has biological, social and cultural drivers.  It appears that the motives to give stand on a continuum between self-interest to pure altruism (Herzog and Price, 2016). </a:t>
            </a:r>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533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Church is a living organism, the body of Christ. As such, growth in any area happens as the result of the right conditions being present. This presentation explores about the conditions, in the local church, that are conducive for members to partner faithfully in God’s mission. </a:t>
            </a:r>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1927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9D007-4D36-D145-9335-FF90B8E696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E871D7-62E1-384F-9EE2-5AF34DDFE8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1D4724-0099-9144-A1EB-FBEB4529B124}"/>
              </a:ext>
            </a:extLst>
          </p:cNvPr>
          <p:cNvSpPr>
            <a:spLocks noGrp="1"/>
          </p:cNvSpPr>
          <p:nvPr>
            <p:ph type="dt" sz="half" idx="10"/>
          </p:nvPr>
        </p:nvSpPr>
        <p:spPr/>
        <p:txBody>
          <a:bodyPr/>
          <a:lstStyle/>
          <a:p>
            <a:fld id="{5BB415FF-AAFF-7F46-818F-F2DAEA2CBB66}" type="datetimeFigureOut">
              <a:rPr lang="en-US" smtClean="0"/>
              <a:t>3/4/20</a:t>
            </a:fld>
            <a:endParaRPr lang="en-US"/>
          </a:p>
        </p:txBody>
      </p:sp>
      <p:sp>
        <p:nvSpPr>
          <p:cNvPr id="5" name="Footer Placeholder 4">
            <a:extLst>
              <a:ext uri="{FF2B5EF4-FFF2-40B4-BE49-F238E27FC236}">
                <a16:creationId xmlns:a16="http://schemas.microsoft.com/office/drawing/2014/main" id="{AD15DA57-9A24-3646-86E0-AC174CA374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CA1C21-6B29-1041-810E-2A1DC291B4F7}"/>
              </a:ext>
            </a:extLst>
          </p:cNvPr>
          <p:cNvSpPr>
            <a:spLocks noGrp="1"/>
          </p:cNvSpPr>
          <p:nvPr>
            <p:ph type="sldNum" sz="quarter" idx="12"/>
          </p:nvPr>
        </p:nvSpPr>
        <p:spPr/>
        <p:txBody>
          <a:bodyPr/>
          <a:lstStyle/>
          <a:p>
            <a:fld id="{D7995CDA-F39B-2F4C-98BC-3A86BFEFA771}" type="slidenum">
              <a:rPr lang="en-US" smtClean="0"/>
              <a:t>‹#›</a:t>
            </a:fld>
            <a:endParaRPr lang="en-US"/>
          </a:p>
        </p:txBody>
      </p:sp>
    </p:spTree>
    <p:extLst>
      <p:ext uri="{BB962C8B-B14F-4D97-AF65-F5344CB8AC3E}">
        <p14:creationId xmlns:p14="http://schemas.microsoft.com/office/powerpoint/2010/main" val="4024946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2782B-446C-A94D-9512-77F558C9C9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5B5611-B360-894B-81F9-B4C0D6D90D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9B0345-6864-6E4B-A54E-8914C14DA522}"/>
              </a:ext>
            </a:extLst>
          </p:cNvPr>
          <p:cNvSpPr>
            <a:spLocks noGrp="1"/>
          </p:cNvSpPr>
          <p:nvPr>
            <p:ph type="dt" sz="half" idx="10"/>
          </p:nvPr>
        </p:nvSpPr>
        <p:spPr/>
        <p:txBody>
          <a:bodyPr/>
          <a:lstStyle/>
          <a:p>
            <a:fld id="{5BB415FF-AAFF-7F46-818F-F2DAEA2CBB66}" type="datetimeFigureOut">
              <a:rPr lang="en-US" smtClean="0"/>
              <a:t>3/4/20</a:t>
            </a:fld>
            <a:endParaRPr lang="en-US"/>
          </a:p>
        </p:txBody>
      </p:sp>
      <p:sp>
        <p:nvSpPr>
          <p:cNvPr id="5" name="Footer Placeholder 4">
            <a:extLst>
              <a:ext uri="{FF2B5EF4-FFF2-40B4-BE49-F238E27FC236}">
                <a16:creationId xmlns:a16="http://schemas.microsoft.com/office/drawing/2014/main" id="{424A46AE-7F8E-6E42-AD79-5DD741256A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AF8B8C-A9FB-A042-9B80-2757E5F0CF43}"/>
              </a:ext>
            </a:extLst>
          </p:cNvPr>
          <p:cNvSpPr>
            <a:spLocks noGrp="1"/>
          </p:cNvSpPr>
          <p:nvPr>
            <p:ph type="sldNum" sz="quarter" idx="12"/>
          </p:nvPr>
        </p:nvSpPr>
        <p:spPr/>
        <p:txBody>
          <a:bodyPr/>
          <a:lstStyle/>
          <a:p>
            <a:fld id="{D7995CDA-F39B-2F4C-98BC-3A86BFEFA771}" type="slidenum">
              <a:rPr lang="en-US" smtClean="0"/>
              <a:t>‹#›</a:t>
            </a:fld>
            <a:endParaRPr lang="en-US"/>
          </a:p>
        </p:txBody>
      </p:sp>
    </p:spTree>
    <p:extLst>
      <p:ext uri="{BB962C8B-B14F-4D97-AF65-F5344CB8AC3E}">
        <p14:creationId xmlns:p14="http://schemas.microsoft.com/office/powerpoint/2010/main" val="370999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7D36CC-7810-0644-9521-B8C2ADBE89F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47B133-1F8F-1A41-B260-5CF3DE857E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2A901B-3DB8-CC4C-9F64-F387E0D7035D}"/>
              </a:ext>
            </a:extLst>
          </p:cNvPr>
          <p:cNvSpPr>
            <a:spLocks noGrp="1"/>
          </p:cNvSpPr>
          <p:nvPr>
            <p:ph type="dt" sz="half" idx="10"/>
          </p:nvPr>
        </p:nvSpPr>
        <p:spPr/>
        <p:txBody>
          <a:bodyPr/>
          <a:lstStyle/>
          <a:p>
            <a:fld id="{5BB415FF-AAFF-7F46-818F-F2DAEA2CBB66}" type="datetimeFigureOut">
              <a:rPr lang="en-US" smtClean="0"/>
              <a:t>3/4/20</a:t>
            </a:fld>
            <a:endParaRPr lang="en-US"/>
          </a:p>
        </p:txBody>
      </p:sp>
      <p:sp>
        <p:nvSpPr>
          <p:cNvPr id="5" name="Footer Placeholder 4">
            <a:extLst>
              <a:ext uri="{FF2B5EF4-FFF2-40B4-BE49-F238E27FC236}">
                <a16:creationId xmlns:a16="http://schemas.microsoft.com/office/drawing/2014/main" id="{B2F3C894-ABC4-C946-9CE2-F6DFB15232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415839-06F8-CB48-BB22-D1870A20E636}"/>
              </a:ext>
            </a:extLst>
          </p:cNvPr>
          <p:cNvSpPr>
            <a:spLocks noGrp="1"/>
          </p:cNvSpPr>
          <p:nvPr>
            <p:ph type="sldNum" sz="quarter" idx="12"/>
          </p:nvPr>
        </p:nvSpPr>
        <p:spPr/>
        <p:txBody>
          <a:bodyPr/>
          <a:lstStyle/>
          <a:p>
            <a:fld id="{D7995CDA-F39B-2F4C-98BC-3A86BFEFA771}" type="slidenum">
              <a:rPr lang="en-US" smtClean="0"/>
              <a:t>‹#›</a:t>
            </a:fld>
            <a:endParaRPr lang="en-US"/>
          </a:p>
        </p:txBody>
      </p:sp>
    </p:spTree>
    <p:extLst>
      <p:ext uri="{BB962C8B-B14F-4D97-AF65-F5344CB8AC3E}">
        <p14:creationId xmlns:p14="http://schemas.microsoft.com/office/powerpoint/2010/main" val="1685419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l">
              <a:buNone/>
              <a:defRPr>
                <a:solidFill>
                  <a:schemeClr val="tx1">
                    <a:tint val="75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dirty="0"/>
              <a:t>Click to edit Master subtitle style</a:t>
            </a:r>
          </a:p>
        </p:txBody>
      </p:sp>
      <p:sp>
        <p:nvSpPr>
          <p:cNvPr id="4" name="Footer Placeholder 4"/>
          <p:cNvSpPr>
            <a:spLocks noGrp="1"/>
          </p:cNvSpPr>
          <p:nvPr>
            <p:ph type="ftr" sz="quarter" idx="10"/>
          </p:nvPr>
        </p:nvSpPr>
        <p:spPr>
          <a:xfrm>
            <a:off x="914400" y="6356353"/>
            <a:ext cx="3860800" cy="365125"/>
          </a:xfrm>
        </p:spPr>
        <p:txBody>
          <a:bodyPr/>
          <a:lstStyle>
            <a:lvl1pPr>
              <a:defRPr/>
            </a:lvl1pPr>
          </a:lstStyle>
          <a:p>
            <a:pPr>
              <a:defRPr/>
            </a:pPr>
            <a:r>
              <a:rPr lang="en-US"/>
              <a:t>CELEBRATIONS®</a:t>
            </a:r>
          </a:p>
        </p:txBody>
      </p:sp>
      <p:sp>
        <p:nvSpPr>
          <p:cNvPr id="5" name="Slide Number Placeholder 5"/>
          <p:cNvSpPr>
            <a:spLocks noGrp="1"/>
          </p:cNvSpPr>
          <p:nvPr>
            <p:ph type="sldNum" sz="quarter" idx="11"/>
          </p:nvPr>
        </p:nvSpPr>
        <p:spPr/>
        <p:txBody>
          <a:bodyPr/>
          <a:lstStyle>
            <a:lvl1pPr>
              <a:defRPr dirty="0" smtClean="0"/>
            </a:lvl1pPr>
          </a:lstStyle>
          <a:p>
            <a:pPr>
              <a:defRPr/>
            </a:pPr>
            <a:r>
              <a:rPr lang="en-US"/>
              <a:t>Choices</a:t>
            </a:r>
          </a:p>
        </p:txBody>
      </p:sp>
    </p:spTree>
    <p:extLst>
      <p:ext uri="{BB962C8B-B14F-4D97-AF65-F5344CB8AC3E}">
        <p14:creationId xmlns:p14="http://schemas.microsoft.com/office/powerpoint/2010/main" val="375535371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320">
                <a:latin typeface="+mn-lt"/>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p:cNvSpPr>
            <a:spLocks noGrp="1"/>
          </p:cNvSpPr>
          <p:nvPr>
            <p:ph type="ftr" sz="quarter" idx="10"/>
          </p:nvPr>
        </p:nvSpPr>
        <p:spPr/>
        <p:txBody>
          <a:bodyPr/>
          <a:lstStyle>
            <a:lvl1pPr>
              <a:defRPr dirty="0" smtClean="0">
                <a:latin typeface="Humanst521 BT" pitchFamily="34" charset="0"/>
              </a:defRPr>
            </a:lvl1pPr>
          </a:lstStyle>
          <a:p>
            <a:pPr>
              <a:defRPr/>
            </a:pPr>
            <a:r>
              <a:rPr lang="en-US"/>
              <a:t>CELEBRATIONS®</a:t>
            </a:r>
          </a:p>
        </p:txBody>
      </p:sp>
      <p:sp>
        <p:nvSpPr>
          <p:cNvPr id="5" name="Slide Number Placeholder 5"/>
          <p:cNvSpPr>
            <a:spLocks noGrp="1"/>
          </p:cNvSpPr>
          <p:nvPr>
            <p:ph type="sldNum" sz="quarter" idx="11"/>
          </p:nvPr>
        </p:nvSpPr>
        <p:spPr/>
        <p:txBody>
          <a:bodyPr/>
          <a:lstStyle>
            <a:lvl1pPr>
              <a:defRPr dirty="0" smtClean="0">
                <a:latin typeface="Humanst521 BT" pitchFamily="34" charset="0"/>
              </a:defRPr>
            </a:lvl1pPr>
          </a:lstStyle>
          <a:p>
            <a:pPr>
              <a:defRPr/>
            </a:pPr>
            <a:r>
              <a:rPr lang="en-US"/>
              <a:t>Choices</a:t>
            </a:r>
          </a:p>
        </p:txBody>
      </p:sp>
    </p:spTree>
    <p:extLst>
      <p:ext uri="{BB962C8B-B14F-4D97-AF65-F5344CB8AC3E}">
        <p14:creationId xmlns:p14="http://schemas.microsoft.com/office/powerpoint/2010/main" val="677141246"/>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6"/>
          </a:xfrm>
        </p:spPr>
        <p:txBody>
          <a:bodyPr anchor="t"/>
          <a:lstStyle>
            <a:lvl1pPr algn="l">
              <a:defRPr sz="48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a:solidFill>
                  <a:schemeClr val="tx1">
                    <a:tint val="7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Footer Placeholder 4"/>
          <p:cNvSpPr>
            <a:spLocks noGrp="1"/>
          </p:cNvSpPr>
          <p:nvPr>
            <p:ph type="ftr" sz="quarter" idx="10"/>
          </p:nvPr>
        </p:nvSpPr>
        <p:spPr/>
        <p:txBody>
          <a:bodyPr/>
          <a:lstStyle>
            <a:lvl1pPr>
              <a:defRPr/>
            </a:lvl1pPr>
          </a:lstStyle>
          <a:p>
            <a:pPr>
              <a:defRPr/>
            </a:pPr>
            <a:r>
              <a:rPr lang="en-US"/>
              <a:t>CELEBRATIONS(R)</a:t>
            </a:r>
          </a:p>
        </p:txBody>
      </p:sp>
      <p:sp>
        <p:nvSpPr>
          <p:cNvPr id="5" name="Slide Number Placeholder 5"/>
          <p:cNvSpPr>
            <a:spLocks noGrp="1"/>
          </p:cNvSpPr>
          <p:nvPr>
            <p:ph type="sldNum" sz="quarter" idx="11"/>
          </p:nvPr>
        </p:nvSpPr>
        <p:spPr/>
        <p:txBody>
          <a:bodyPr/>
          <a:lstStyle>
            <a:lvl1pPr>
              <a:defRPr dirty="0" smtClean="0"/>
            </a:lvl1pPr>
          </a:lstStyle>
          <a:p>
            <a:pPr>
              <a:defRPr/>
            </a:pPr>
            <a:r>
              <a:rPr lang="en-US"/>
              <a:t>Choices</a:t>
            </a:r>
          </a:p>
        </p:txBody>
      </p:sp>
    </p:spTree>
    <p:extLst>
      <p:ext uri="{BB962C8B-B14F-4D97-AF65-F5344CB8AC3E}">
        <p14:creationId xmlns:p14="http://schemas.microsoft.com/office/powerpoint/2010/main" val="40943189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pPr>
              <a:defRPr/>
            </a:pPr>
            <a:r>
              <a:rPr lang="en-US"/>
              <a:t>CELEBRATIONS®</a:t>
            </a:r>
          </a:p>
        </p:txBody>
      </p:sp>
      <p:sp>
        <p:nvSpPr>
          <p:cNvPr id="6" name="Slide Number Placeholder 5"/>
          <p:cNvSpPr>
            <a:spLocks noGrp="1"/>
          </p:cNvSpPr>
          <p:nvPr>
            <p:ph type="sldNum" sz="quarter" idx="11"/>
          </p:nvPr>
        </p:nvSpPr>
        <p:spPr/>
        <p:txBody>
          <a:bodyPr/>
          <a:lstStyle>
            <a:lvl1pPr>
              <a:defRPr/>
            </a:lvl1pPr>
          </a:lstStyle>
          <a:p>
            <a:pPr>
              <a:defRPr/>
            </a:pPr>
            <a:r>
              <a:rPr lang="en-US"/>
              <a:t>Choices</a:t>
            </a:r>
          </a:p>
        </p:txBody>
      </p:sp>
    </p:spTree>
    <p:extLst>
      <p:ext uri="{BB962C8B-B14F-4D97-AF65-F5344CB8AC3E}">
        <p14:creationId xmlns:p14="http://schemas.microsoft.com/office/powerpoint/2010/main" val="26567765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0"/>
          </p:nvPr>
        </p:nvSpPr>
        <p:spPr/>
        <p:txBody>
          <a:bodyPr/>
          <a:lstStyle>
            <a:lvl1pPr>
              <a:defRPr/>
            </a:lvl1pPr>
          </a:lstStyle>
          <a:p>
            <a:pPr>
              <a:defRPr/>
            </a:pPr>
            <a:r>
              <a:rPr lang="en-US"/>
              <a:t>CELEBRATIONS®</a:t>
            </a:r>
          </a:p>
        </p:txBody>
      </p:sp>
      <p:sp>
        <p:nvSpPr>
          <p:cNvPr id="8" name="Slide Number Placeholder 5"/>
          <p:cNvSpPr>
            <a:spLocks noGrp="1"/>
          </p:cNvSpPr>
          <p:nvPr>
            <p:ph type="sldNum" sz="quarter" idx="11"/>
          </p:nvPr>
        </p:nvSpPr>
        <p:spPr/>
        <p:txBody>
          <a:bodyPr/>
          <a:lstStyle>
            <a:lvl1pPr>
              <a:defRPr/>
            </a:lvl1pPr>
          </a:lstStyle>
          <a:p>
            <a:pPr>
              <a:defRPr/>
            </a:pPr>
            <a:r>
              <a:rPr lang="en-US"/>
              <a:t>Choices</a:t>
            </a:r>
          </a:p>
        </p:txBody>
      </p:sp>
    </p:spTree>
    <p:extLst>
      <p:ext uri="{BB962C8B-B14F-4D97-AF65-F5344CB8AC3E}">
        <p14:creationId xmlns:p14="http://schemas.microsoft.com/office/powerpoint/2010/main" val="39413390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3"/>
          <p:cNvSpPr>
            <a:spLocks noGrp="1"/>
          </p:cNvSpPr>
          <p:nvPr>
            <p:ph type="ftr" sz="quarter" idx="10"/>
          </p:nvPr>
        </p:nvSpPr>
        <p:spPr/>
        <p:txBody>
          <a:bodyPr/>
          <a:lstStyle>
            <a:lvl1pPr>
              <a:defRPr/>
            </a:lvl1pPr>
          </a:lstStyle>
          <a:p>
            <a:pPr>
              <a:defRPr/>
            </a:pPr>
            <a:r>
              <a:rPr lang="en-US"/>
              <a:t>CELEBRATIONS(R)</a:t>
            </a:r>
          </a:p>
        </p:txBody>
      </p:sp>
      <p:sp>
        <p:nvSpPr>
          <p:cNvPr id="4" name="Slide Number Placeholder 4"/>
          <p:cNvSpPr>
            <a:spLocks noGrp="1"/>
          </p:cNvSpPr>
          <p:nvPr>
            <p:ph type="sldNum" sz="quarter" idx="11"/>
          </p:nvPr>
        </p:nvSpPr>
        <p:spPr/>
        <p:txBody>
          <a:bodyPr/>
          <a:lstStyle>
            <a:lvl1pPr>
              <a:defRPr dirty="0" smtClean="0"/>
            </a:lvl1pPr>
          </a:lstStyle>
          <a:p>
            <a:pPr>
              <a:defRPr/>
            </a:pPr>
            <a:r>
              <a:rPr lang="en-US"/>
              <a:t>Choices</a:t>
            </a:r>
          </a:p>
        </p:txBody>
      </p:sp>
    </p:spTree>
    <p:extLst>
      <p:ext uri="{BB962C8B-B14F-4D97-AF65-F5344CB8AC3E}">
        <p14:creationId xmlns:p14="http://schemas.microsoft.com/office/powerpoint/2010/main" val="19618438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lvl1pPr>
          </a:lstStyle>
          <a:p>
            <a:pPr>
              <a:defRPr/>
            </a:pPr>
            <a:r>
              <a:rPr lang="en-US"/>
              <a:t>CELEBRATIONS(R)</a:t>
            </a:r>
          </a:p>
        </p:txBody>
      </p:sp>
      <p:sp>
        <p:nvSpPr>
          <p:cNvPr id="3" name="Slide Number Placeholder 3"/>
          <p:cNvSpPr>
            <a:spLocks noGrp="1"/>
          </p:cNvSpPr>
          <p:nvPr>
            <p:ph type="sldNum" sz="quarter" idx="11"/>
          </p:nvPr>
        </p:nvSpPr>
        <p:spPr/>
        <p:txBody>
          <a:bodyPr/>
          <a:lstStyle>
            <a:lvl1pPr>
              <a:defRPr dirty="0" smtClean="0"/>
            </a:lvl1pPr>
          </a:lstStyle>
          <a:p>
            <a:pPr>
              <a:defRPr/>
            </a:pPr>
            <a:r>
              <a:rPr lang="en-US"/>
              <a:t>Choices</a:t>
            </a:r>
          </a:p>
        </p:txBody>
      </p:sp>
    </p:spTree>
    <p:extLst>
      <p:ext uri="{BB962C8B-B14F-4D97-AF65-F5344CB8AC3E}">
        <p14:creationId xmlns:p14="http://schemas.microsoft.com/office/powerpoint/2010/main" val="143513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a:t>CELEBRATIONS®</a:t>
            </a:r>
          </a:p>
        </p:txBody>
      </p:sp>
      <p:sp>
        <p:nvSpPr>
          <p:cNvPr id="6" name="Slide Number Placeholder 5"/>
          <p:cNvSpPr>
            <a:spLocks noGrp="1"/>
          </p:cNvSpPr>
          <p:nvPr>
            <p:ph type="sldNum" sz="quarter" idx="11"/>
          </p:nvPr>
        </p:nvSpPr>
        <p:spPr/>
        <p:txBody>
          <a:bodyPr/>
          <a:lstStyle>
            <a:lvl1pPr>
              <a:defRPr/>
            </a:lvl1pPr>
          </a:lstStyle>
          <a:p>
            <a:pPr>
              <a:defRPr/>
            </a:pPr>
            <a:r>
              <a:rPr lang="en-US"/>
              <a:t>Choices</a:t>
            </a:r>
          </a:p>
        </p:txBody>
      </p:sp>
    </p:spTree>
    <p:extLst>
      <p:ext uri="{BB962C8B-B14F-4D97-AF65-F5344CB8AC3E}">
        <p14:creationId xmlns:p14="http://schemas.microsoft.com/office/powerpoint/2010/main" val="3581001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90592-2237-5C41-86B9-592AAB1AD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1E8ECA-3417-C542-908D-F4EF902AFE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6A5DA5-8527-AC4C-B253-16EDC978A29B}"/>
              </a:ext>
            </a:extLst>
          </p:cNvPr>
          <p:cNvSpPr>
            <a:spLocks noGrp="1"/>
          </p:cNvSpPr>
          <p:nvPr>
            <p:ph type="dt" sz="half" idx="10"/>
          </p:nvPr>
        </p:nvSpPr>
        <p:spPr/>
        <p:txBody>
          <a:bodyPr/>
          <a:lstStyle/>
          <a:p>
            <a:fld id="{5BB415FF-AAFF-7F46-818F-F2DAEA2CBB66}" type="datetimeFigureOut">
              <a:rPr lang="en-US" smtClean="0"/>
              <a:t>3/4/20</a:t>
            </a:fld>
            <a:endParaRPr lang="en-US"/>
          </a:p>
        </p:txBody>
      </p:sp>
      <p:sp>
        <p:nvSpPr>
          <p:cNvPr id="5" name="Footer Placeholder 4">
            <a:extLst>
              <a:ext uri="{FF2B5EF4-FFF2-40B4-BE49-F238E27FC236}">
                <a16:creationId xmlns:a16="http://schemas.microsoft.com/office/drawing/2014/main" id="{B68D173B-D738-4D4F-BBB0-54F21C816C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44C63F-4AB3-CB41-9FFE-3BC53B79359B}"/>
              </a:ext>
            </a:extLst>
          </p:cNvPr>
          <p:cNvSpPr>
            <a:spLocks noGrp="1"/>
          </p:cNvSpPr>
          <p:nvPr>
            <p:ph type="sldNum" sz="quarter" idx="12"/>
          </p:nvPr>
        </p:nvSpPr>
        <p:spPr/>
        <p:txBody>
          <a:bodyPr/>
          <a:lstStyle/>
          <a:p>
            <a:fld id="{D7995CDA-F39B-2F4C-98BC-3A86BFEFA771}" type="slidenum">
              <a:rPr lang="en-US" smtClean="0"/>
              <a:t>‹#›</a:t>
            </a:fld>
            <a:endParaRPr lang="en-US"/>
          </a:p>
        </p:txBody>
      </p:sp>
    </p:spTree>
    <p:extLst>
      <p:ext uri="{BB962C8B-B14F-4D97-AF65-F5344CB8AC3E}">
        <p14:creationId xmlns:p14="http://schemas.microsoft.com/office/powerpoint/2010/main" val="6308469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40"/>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endParaRPr lang="en-US"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a:t>CELEBRATIONS®</a:t>
            </a:r>
          </a:p>
        </p:txBody>
      </p:sp>
      <p:sp>
        <p:nvSpPr>
          <p:cNvPr id="6" name="Slide Number Placeholder 5"/>
          <p:cNvSpPr>
            <a:spLocks noGrp="1"/>
          </p:cNvSpPr>
          <p:nvPr>
            <p:ph type="sldNum" sz="quarter" idx="11"/>
          </p:nvPr>
        </p:nvSpPr>
        <p:spPr/>
        <p:txBody>
          <a:bodyPr/>
          <a:lstStyle>
            <a:lvl1pPr>
              <a:defRPr/>
            </a:lvl1pPr>
          </a:lstStyle>
          <a:p>
            <a:pPr>
              <a:defRPr/>
            </a:pPr>
            <a:r>
              <a:rPr lang="en-US"/>
              <a:t>Choices</a:t>
            </a:r>
          </a:p>
        </p:txBody>
      </p:sp>
    </p:spTree>
    <p:extLst>
      <p:ext uri="{BB962C8B-B14F-4D97-AF65-F5344CB8AC3E}">
        <p14:creationId xmlns:p14="http://schemas.microsoft.com/office/powerpoint/2010/main" val="39262987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r>
              <a:rPr lang="en-US"/>
              <a:t>CELEBRATIONS®</a:t>
            </a:r>
          </a:p>
        </p:txBody>
      </p:sp>
      <p:sp>
        <p:nvSpPr>
          <p:cNvPr id="5" name="Slide Number Placeholder 5"/>
          <p:cNvSpPr>
            <a:spLocks noGrp="1"/>
          </p:cNvSpPr>
          <p:nvPr>
            <p:ph type="sldNum" sz="quarter" idx="11"/>
          </p:nvPr>
        </p:nvSpPr>
        <p:spPr/>
        <p:txBody>
          <a:bodyPr/>
          <a:lstStyle>
            <a:lvl1pPr>
              <a:defRPr/>
            </a:lvl1pPr>
          </a:lstStyle>
          <a:p>
            <a:pPr>
              <a:defRPr/>
            </a:pPr>
            <a:r>
              <a:rPr lang="en-US"/>
              <a:t>Choices</a:t>
            </a:r>
          </a:p>
        </p:txBody>
      </p:sp>
    </p:spTree>
    <p:extLst>
      <p:ext uri="{BB962C8B-B14F-4D97-AF65-F5344CB8AC3E}">
        <p14:creationId xmlns:p14="http://schemas.microsoft.com/office/powerpoint/2010/main" val="4939397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r>
              <a:rPr lang="en-US"/>
              <a:t>CELEBRATIONS®</a:t>
            </a:r>
          </a:p>
        </p:txBody>
      </p:sp>
      <p:sp>
        <p:nvSpPr>
          <p:cNvPr id="5" name="Slide Number Placeholder 5"/>
          <p:cNvSpPr>
            <a:spLocks noGrp="1"/>
          </p:cNvSpPr>
          <p:nvPr>
            <p:ph type="sldNum" sz="quarter" idx="11"/>
          </p:nvPr>
        </p:nvSpPr>
        <p:spPr/>
        <p:txBody>
          <a:bodyPr/>
          <a:lstStyle>
            <a:lvl1pPr>
              <a:defRPr/>
            </a:lvl1pPr>
          </a:lstStyle>
          <a:p>
            <a:pPr>
              <a:defRPr/>
            </a:pPr>
            <a:r>
              <a:rPr lang="en-US"/>
              <a:t>Choices</a:t>
            </a:r>
          </a:p>
        </p:txBody>
      </p:sp>
    </p:spTree>
    <p:extLst>
      <p:ext uri="{BB962C8B-B14F-4D97-AF65-F5344CB8AC3E}">
        <p14:creationId xmlns:p14="http://schemas.microsoft.com/office/powerpoint/2010/main" val="2113954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32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10769600" y="6371230"/>
            <a:ext cx="2235200" cy="486772"/>
          </a:xfrm>
        </p:spPr>
        <p:txBody>
          <a:bodyPr>
            <a:normAutofit/>
          </a:bodyPr>
          <a:lstStyle>
            <a:lvl1pPr marL="0" indent="0">
              <a:buNone/>
              <a:defRPr sz="1440"/>
            </a:lvl1pPr>
            <a:lvl2pPr marL="548640" indent="0">
              <a:buNone/>
              <a:defRPr sz="1440"/>
            </a:lvl2pPr>
            <a:lvl3pPr marL="1097280" indent="0">
              <a:buNone/>
              <a:defRPr/>
            </a:lvl3pPr>
            <a:lvl4pPr marL="1645920" indent="0">
              <a:buNone/>
              <a:defRPr/>
            </a:lvl4pPr>
            <a:lvl5pPr marL="2194560" indent="0">
              <a:buNone/>
              <a:defRPr/>
            </a:lvl5pPr>
          </a:lstStyle>
          <a:p>
            <a:pPr lvl="0"/>
            <a:r>
              <a:rPr lang="en-US"/>
              <a:t>Click to edit Master text styles</a:t>
            </a:r>
          </a:p>
          <a:p>
            <a:pPr lvl="1"/>
            <a:r>
              <a:rPr lang="en-US"/>
              <a:t>Second level</a:t>
            </a:r>
          </a:p>
        </p:txBody>
      </p:sp>
      <p:sp>
        <p:nvSpPr>
          <p:cNvPr id="5" name="Footer Placeholder 4"/>
          <p:cNvSpPr>
            <a:spLocks noGrp="1"/>
          </p:cNvSpPr>
          <p:nvPr>
            <p:ph type="ftr" sz="quarter" idx="14"/>
          </p:nvPr>
        </p:nvSpPr>
        <p:spPr/>
        <p:txBody>
          <a:bodyPr/>
          <a:lstStyle>
            <a:lvl1pPr>
              <a:defRPr dirty="0" smtClean="0">
                <a:latin typeface="Humanst521 BT" pitchFamily="34" charset="0"/>
              </a:defRPr>
            </a:lvl1pPr>
          </a:lstStyle>
          <a:p>
            <a:pPr>
              <a:defRPr/>
            </a:pPr>
            <a:r>
              <a:rPr lang="en-US"/>
              <a:t>CELEBRATIONS®</a:t>
            </a:r>
          </a:p>
        </p:txBody>
      </p:sp>
    </p:spTree>
    <p:extLst>
      <p:ext uri="{BB962C8B-B14F-4D97-AF65-F5344CB8AC3E}">
        <p14:creationId xmlns:p14="http://schemas.microsoft.com/office/powerpoint/2010/main" val="3982097976"/>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32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10769600" y="6371230"/>
            <a:ext cx="2235200" cy="486772"/>
          </a:xfrm>
        </p:spPr>
        <p:txBody>
          <a:bodyPr>
            <a:normAutofit/>
          </a:bodyPr>
          <a:lstStyle>
            <a:lvl1pPr marL="0" indent="0">
              <a:buNone/>
              <a:defRPr sz="1440"/>
            </a:lvl1pPr>
            <a:lvl2pPr marL="548640" indent="0">
              <a:buNone/>
              <a:defRPr sz="1440"/>
            </a:lvl2pPr>
            <a:lvl3pPr marL="1097280" indent="0">
              <a:buNone/>
              <a:defRPr/>
            </a:lvl3pPr>
            <a:lvl4pPr marL="1645920" indent="0">
              <a:buNone/>
              <a:defRPr/>
            </a:lvl4pPr>
            <a:lvl5pPr marL="2194560" indent="0">
              <a:buNone/>
              <a:defRPr/>
            </a:lvl5pPr>
          </a:lstStyle>
          <a:p>
            <a:pPr lvl="0"/>
            <a:r>
              <a:rPr lang="en-US"/>
              <a:t>Click to edit Master text styles</a:t>
            </a:r>
          </a:p>
          <a:p>
            <a:pPr lvl="1"/>
            <a:r>
              <a:rPr lang="en-US"/>
              <a:t>Second level</a:t>
            </a:r>
          </a:p>
        </p:txBody>
      </p:sp>
      <p:sp>
        <p:nvSpPr>
          <p:cNvPr id="5" name="Footer Placeholder 4"/>
          <p:cNvSpPr>
            <a:spLocks noGrp="1"/>
          </p:cNvSpPr>
          <p:nvPr>
            <p:ph type="ftr" sz="quarter" idx="14"/>
          </p:nvPr>
        </p:nvSpPr>
        <p:spPr/>
        <p:txBody>
          <a:bodyPr/>
          <a:lstStyle>
            <a:lvl1pPr>
              <a:defRPr dirty="0" smtClean="0">
                <a:latin typeface="Humanst521 BT" pitchFamily="34" charset="0"/>
              </a:defRPr>
            </a:lvl1pPr>
          </a:lstStyle>
          <a:p>
            <a:pPr>
              <a:defRPr/>
            </a:pPr>
            <a:r>
              <a:rPr lang="en-US"/>
              <a:t>CELEBRATIONS®</a:t>
            </a:r>
          </a:p>
        </p:txBody>
      </p:sp>
    </p:spTree>
    <p:extLst>
      <p:ext uri="{BB962C8B-B14F-4D97-AF65-F5344CB8AC3E}">
        <p14:creationId xmlns:p14="http://schemas.microsoft.com/office/powerpoint/2010/main" val="3453374431"/>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32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10769600" y="6371230"/>
            <a:ext cx="2235200" cy="486772"/>
          </a:xfrm>
        </p:spPr>
        <p:txBody>
          <a:bodyPr>
            <a:normAutofit/>
          </a:bodyPr>
          <a:lstStyle>
            <a:lvl1pPr marL="0" indent="0">
              <a:buNone/>
              <a:defRPr sz="1440"/>
            </a:lvl1pPr>
            <a:lvl2pPr marL="548640" indent="0">
              <a:buNone/>
              <a:defRPr sz="1440"/>
            </a:lvl2pPr>
            <a:lvl3pPr marL="1097280" indent="0">
              <a:buNone/>
              <a:defRPr/>
            </a:lvl3pPr>
            <a:lvl4pPr marL="1645920" indent="0">
              <a:buNone/>
              <a:defRPr/>
            </a:lvl4pPr>
            <a:lvl5pPr marL="2194560" indent="0">
              <a:buNone/>
              <a:defRPr/>
            </a:lvl5pPr>
          </a:lstStyle>
          <a:p>
            <a:pPr lvl="0"/>
            <a:r>
              <a:rPr lang="en-US"/>
              <a:t>Click to edit Master text styles</a:t>
            </a:r>
          </a:p>
          <a:p>
            <a:pPr lvl="1"/>
            <a:r>
              <a:rPr lang="en-US"/>
              <a:t>Second level</a:t>
            </a:r>
          </a:p>
        </p:txBody>
      </p:sp>
      <p:sp>
        <p:nvSpPr>
          <p:cNvPr id="5" name="Footer Placeholder 4"/>
          <p:cNvSpPr>
            <a:spLocks noGrp="1"/>
          </p:cNvSpPr>
          <p:nvPr>
            <p:ph type="ftr" sz="quarter" idx="14"/>
          </p:nvPr>
        </p:nvSpPr>
        <p:spPr/>
        <p:txBody>
          <a:bodyPr/>
          <a:lstStyle>
            <a:lvl1pPr>
              <a:defRPr dirty="0" smtClean="0">
                <a:latin typeface="Humanst521 BT" pitchFamily="34" charset="0"/>
              </a:defRPr>
            </a:lvl1pPr>
          </a:lstStyle>
          <a:p>
            <a:pPr>
              <a:defRPr/>
            </a:pPr>
            <a:r>
              <a:rPr lang="en-US"/>
              <a:t>CELEBRATIONS®</a:t>
            </a:r>
          </a:p>
        </p:txBody>
      </p:sp>
    </p:spTree>
    <p:extLst>
      <p:ext uri="{BB962C8B-B14F-4D97-AF65-F5344CB8AC3E}">
        <p14:creationId xmlns:p14="http://schemas.microsoft.com/office/powerpoint/2010/main" val="229265475"/>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32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10769600" y="6371230"/>
            <a:ext cx="2235200" cy="486772"/>
          </a:xfrm>
        </p:spPr>
        <p:txBody>
          <a:bodyPr>
            <a:normAutofit/>
          </a:bodyPr>
          <a:lstStyle>
            <a:lvl1pPr marL="0" indent="0">
              <a:buNone/>
              <a:defRPr sz="1440"/>
            </a:lvl1pPr>
            <a:lvl2pPr marL="548640" indent="0">
              <a:buNone/>
              <a:defRPr sz="1440"/>
            </a:lvl2pPr>
            <a:lvl3pPr marL="1097280" indent="0">
              <a:buNone/>
              <a:defRPr/>
            </a:lvl3pPr>
            <a:lvl4pPr marL="1645920" indent="0">
              <a:buNone/>
              <a:defRPr/>
            </a:lvl4pPr>
            <a:lvl5pPr marL="2194560" indent="0">
              <a:buNone/>
              <a:defRPr/>
            </a:lvl5pPr>
          </a:lstStyle>
          <a:p>
            <a:pPr lvl="0"/>
            <a:r>
              <a:rPr lang="en-US"/>
              <a:t>Click to edit Master text styles</a:t>
            </a:r>
          </a:p>
          <a:p>
            <a:pPr lvl="1"/>
            <a:r>
              <a:rPr lang="en-US"/>
              <a:t>Second level</a:t>
            </a:r>
          </a:p>
        </p:txBody>
      </p:sp>
      <p:sp>
        <p:nvSpPr>
          <p:cNvPr id="5" name="Footer Placeholder 4"/>
          <p:cNvSpPr>
            <a:spLocks noGrp="1"/>
          </p:cNvSpPr>
          <p:nvPr>
            <p:ph type="ftr" sz="quarter" idx="14"/>
          </p:nvPr>
        </p:nvSpPr>
        <p:spPr/>
        <p:txBody>
          <a:bodyPr/>
          <a:lstStyle>
            <a:lvl1pPr>
              <a:defRPr dirty="0" smtClean="0">
                <a:latin typeface="Humanst521 BT" pitchFamily="34" charset="0"/>
              </a:defRPr>
            </a:lvl1pPr>
          </a:lstStyle>
          <a:p>
            <a:pPr>
              <a:defRPr/>
            </a:pPr>
            <a:r>
              <a:rPr lang="en-US"/>
              <a:t>CELEBRATIONS®</a:t>
            </a:r>
          </a:p>
        </p:txBody>
      </p:sp>
    </p:spTree>
    <p:extLst>
      <p:ext uri="{BB962C8B-B14F-4D97-AF65-F5344CB8AC3E}">
        <p14:creationId xmlns:p14="http://schemas.microsoft.com/office/powerpoint/2010/main" val="3880223282"/>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32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10769600" y="6371230"/>
            <a:ext cx="2235200" cy="486772"/>
          </a:xfrm>
        </p:spPr>
        <p:txBody>
          <a:bodyPr>
            <a:normAutofit/>
          </a:bodyPr>
          <a:lstStyle>
            <a:lvl1pPr marL="0" indent="0">
              <a:buNone/>
              <a:defRPr sz="1440"/>
            </a:lvl1pPr>
            <a:lvl2pPr marL="548640" indent="0">
              <a:buNone/>
              <a:defRPr sz="1440"/>
            </a:lvl2pPr>
            <a:lvl3pPr marL="1097280" indent="0">
              <a:buNone/>
              <a:defRPr/>
            </a:lvl3pPr>
            <a:lvl4pPr marL="1645920" indent="0">
              <a:buNone/>
              <a:defRPr/>
            </a:lvl4pPr>
            <a:lvl5pPr marL="2194560" indent="0">
              <a:buNone/>
              <a:defRPr/>
            </a:lvl5pPr>
          </a:lstStyle>
          <a:p>
            <a:pPr lvl="0"/>
            <a:r>
              <a:rPr lang="en-US"/>
              <a:t>Click to edit Master text styles</a:t>
            </a:r>
          </a:p>
          <a:p>
            <a:pPr lvl="1"/>
            <a:r>
              <a:rPr lang="en-US"/>
              <a:t>Second level</a:t>
            </a:r>
          </a:p>
        </p:txBody>
      </p:sp>
      <p:sp>
        <p:nvSpPr>
          <p:cNvPr id="5" name="Footer Placeholder 4"/>
          <p:cNvSpPr>
            <a:spLocks noGrp="1"/>
          </p:cNvSpPr>
          <p:nvPr>
            <p:ph type="ftr" sz="quarter" idx="14"/>
          </p:nvPr>
        </p:nvSpPr>
        <p:spPr/>
        <p:txBody>
          <a:bodyPr/>
          <a:lstStyle>
            <a:lvl1pPr>
              <a:defRPr dirty="0" smtClean="0">
                <a:latin typeface="Humanst521 BT" pitchFamily="34" charset="0"/>
              </a:defRPr>
            </a:lvl1pPr>
          </a:lstStyle>
          <a:p>
            <a:pPr>
              <a:defRPr/>
            </a:pPr>
            <a:r>
              <a:rPr lang="en-US"/>
              <a:t>CELEBRATIONS®</a:t>
            </a:r>
          </a:p>
        </p:txBody>
      </p:sp>
    </p:spTree>
    <p:extLst>
      <p:ext uri="{BB962C8B-B14F-4D97-AF65-F5344CB8AC3E}">
        <p14:creationId xmlns:p14="http://schemas.microsoft.com/office/powerpoint/2010/main" val="2898109767"/>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3E1EB-84B4-624C-9D9E-88E6424978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6E1ABF-7A76-0840-B15E-130D1D498E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7F205D-615D-994F-A020-18FE479168D9}"/>
              </a:ext>
            </a:extLst>
          </p:cNvPr>
          <p:cNvSpPr>
            <a:spLocks noGrp="1"/>
          </p:cNvSpPr>
          <p:nvPr>
            <p:ph type="dt" sz="half" idx="10"/>
          </p:nvPr>
        </p:nvSpPr>
        <p:spPr/>
        <p:txBody>
          <a:bodyPr/>
          <a:lstStyle/>
          <a:p>
            <a:fld id="{5BB415FF-AAFF-7F46-818F-F2DAEA2CBB66}" type="datetimeFigureOut">
              <a:rPr lang="en-US" smtClean="0"/>
              <a:t>3/4/20</a:t>
            </a:fld>
            <a:endParaRPr lang="en-US"/>
          </a:p>
        </p:txBody>
      </p:sp>
      <p:sp>
        <p:nvSpPr>
          <p:cNvPr id="5" name="Footer Placeholder 4">
            <a:extLst>
              <a:ext uri="{FF2B5EF4-FFF2-40B4-BE49-F238E27FC236}">
                <a16:creationId xmlns:a16="http://schemas.microsoft.com/office/drawing/2014/main" id="{42BAA9A6-01E7-AB48-8F5A-0E5D79BB8B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56FCAE-11A3-B244-9F7E-A8F2D0EF057D}"/>
              </a:ext>
            </a:extLst>
          </p:cNvPr>
          <p:cNvSpPr>
            <a:spLocks noGrp="1"/>
          </p:cNvSpPr>
          <p:nvPr>
            <p:ph type="sldNum" sz="quarter" idx="12"/>
          </p:nvPr>
        </p:nvSpPr>
        <p:spPr/>
        <p:txBody>
          <a:bodyPr/>
          <a:lstStyle/>
          <a:p>
            <a:fld id="{D7995CDA-F39B-2F4C-98BC-3A86BFEFA771}" type="slidenum">
              <a:rPr lang="en-US" smtClean="0"/>
              <a:t>‹#›</a:t>
            </a:fld>
            <a:endParaRPr lang="en-US"/>
          </a:p>
        </p:txBody>
      </p:sp>
    </p:spTree>
    <p:extLst>
      <p:ext uri="{BB962C8B-B14F-4D97-AF65-F5344CB8AC3E}">
        <p14:creationId xmlns:p14="http://schemas.microsoft.com/office/powerpoint/2010/main" val="391029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9DD20-0C49-EC43-9B1D-4BE79D8AF4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DA6BBD-F7CC-F547-AA6E-C8FE853086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C4E606-B580-F74E-8376-F7BA0BD4CA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970318-2B11-CC42-BC15-705E9BCD730F}"/>
              </a:ext>
            </a:extLst>
          </p:cNvPr>
          <p:cNvSpPr>
            <a:spLocks noGrp="1"/>
          </p:cNvSpPr>
          <p:nvPr>
            <p:ph type="dt" sz="half" idx="10"/>
          </p:nvPr>
        </p:nvSpPr>
        <p:spPr/>
        <p:txBody>
          <a:bodyPr/>
          <a:lstStyle/>
          <a:p>
            <a:fld id="{5BB415FF-AAFF-7F46-818F-F2DAEA2CBB66}" type="datetimeFigureOut">
              <a:rPr lang="en-US" smtClean="0"/>
              <a:t>3/4/20</a:t>
            </a:fld>
            <a:endParaRPr lang="en-US"/>
          </a:p>
        </p:txBody>
      </p:sp>
      <p:sp>
        <p:nvSpPr>
          <p:cNvPr id="6" name="Footer Placeholder 5">
            <a:extLst>
              <a:ext uri="{FF2B5EF4-FFF2-40B4-BE49-F238E27FC236}">
                <a16:creationId xmlns:a16="http://schemas.microsoft.com/office/drawing/2014/main" id="{E55F1FA7-815B-0E4B-AA90-4FB1960D4C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BD0681-BE1D-BA4A-9051-75D44C01796D}"/>
              </a:ext>
            </a:extLst>
          </p:cNvPr>
          <p:cNvSpPr>
            <a:spLocks noGrp="1"/>
          </p:cNvSpPr>
          <p:nvPr>
            <p:ph type="sldNum" sz="quarter" idx="12"/>
          </p:nvPr>
        </p:nvSpPr>
        <p:spPr/>
        <p:txBody>
          <a:bodyPr/>
          <a:lstStyle/>
          <a:p>
            <a:fld id="{D7995CDA-F39B-2F4C-98BC-3A86BFEFA771}" type="slidenum">
              <a:rPr lang="en-US" smtClean="0"/>
              <a:t>‹#›</a:t>
            </a:fld>
            <a:endParaRPr lang="en-US"/>
          </a:p>
        </p:txBody>
      </p:sp>
    </p:spTree>
    <p:extLst>
      <p:ext uri="{BB962C8B-B14F-4D97-AF65-F5344CB8AC3E}">
        <p14:creationId xmlns:p14="http://schemas.microsoft.com/office/powerpoint/2010/main" val="767178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144BD-A421-2C43-8AD8-175653F9FD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074671-EC92-0E48-826B-B50C0DA393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54F55-DF0A-A54C-A858-CF5FB96A62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AE96D6-E944-0B43-B389-AA8CC4A96B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BEAE0A-C412-4B41-8418-157B54DF53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E4D194-22E5-D449-8690-3B363712C861}"/>
              </a:ext>
            </a:extLst>
          </p:cNvPr>
          <p:cNvSpPr>
            <a:spLocks noGrp="1"/>
          </p:cNvSpPr>
          <p:nvPr>
            <p:ph type="dt" sz="half" idx="10"/>
          </p:nvPr>
        </p:nvSpPr>
        <p:spPr/>
        <p:txBody>
          <a:bodyPr/>
          <a:lstStyle/>
          <a:p>
            <a:fld id="{5BB415FF-AAFF-7F46-818F-F2DAEA2CBB66}" type="datetimeFigureOut">
              <a:rPr lang="en-US" smtClean="0"/>
              <a:t>3/4/20</a:t>
            </a:fld>
            <a:endParaRPr lang="en-US"/>
          </a:p>
        </p:txBody>
      </p:sp>
      <p:sp>
        <p:nvSpPr>
          <p:cNvPr id="8" name="Footer Placeholder 7">
            <a:extLst>
              <a:ext uri="{FF2B5EF4-FFF2-40B4-BE49-F238E27FC236}">
                <a16:creationId xmlns:a16="http://schemas.microsoft.com/office/drawing/2014/main" id="{08AE1C75-3878-614E-BA24-58D7725C35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33ED78-3383-D042-8FD7-8147230B2574}"/>
              </a:ext>
            </a:extLst>
          </p:cNvPr>
          <p:cNvSpPr>
            <a:spLocks noGrp="1"/>
          </p:cNvSpPr>
          <p:nvPr>
            <p:ph type="sldNum" sz="quarter" idx="12"/>
          </p:nvPr>
        </p:nvSpPr>
        <p:spPr/>
        <p:txBody>
          <a:bodyPr/>
          <a:lstStyle/>
          <a:p>
            <a:fld id="{D7995CDA-F39B-2F4C-98BC-3A86BFEFA771}" type="slidenum">
              <a:rPr lang="en-US" smtClean="0"/>
              <a:t>‹#›</a:t>
            </a:fld>
            <a:endParaRPr lang="en-US"/>
          </a:p>
        </p:txBody>
      </p:sp>
    </p:spTree>
    <p:extLst>
      <p:ext uri="{BB962C8B-B14F-4D97-AF65-F5344CB8AC3E}">
        <p14:creationId xmlns:p14="http://schemas.microsoft.com/office/powerpoint/2010/main" val="574656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E8D9E-0C41-2144-B8E4-663CCAFC97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4293E6-4A3F-D744-9359-D8B06E2BA445}"/>
              </a:ext>
            </a:extLst>
          </p:cNvPr>
          <p:cNvSpPr>
            <a:spLocks noGrp="1"/>
          </p:cNvSpPr>
          <p:nvPr>
            <p:ph type="dt" sz="half" idx="10"/>
          </p:nvPr>
        </p:nvSpPr>
        <p:spPr/>
        <p:txBody>
          <a:bodyPr/>
          <a:lstStyle/>
          <a:p>
            <a:fld id="{5BB415FF-AAFF-7F46-818F-F2DAEA2CBB66}" type="datetimeFigureOut">
              <a:rPr lang="en-US" smtClean="0"/>
              <a:t>3/4/20</a:t>
            </a:fld>
            <a:endParaRPr lang="en-US"/>
          </a:p>
        </p:txBody>
      </p:sp>
      <p:sp>
        <p:nvSpPr>
          <p:cNvPr id="4" name="Footer Placeholder 3">
            <a:extLst>
              <a:ext uri="{FF2B5EF4-FFF2-40B4-BE49-F238E27FC236}">
                <a16:creationId xmlns:a16="http://schemas.microsoft.com/office/drawing/2014/main" id="{8F392464-CEE1-EB40-A8E5-985CD904B3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542A14-5C92-9147-9955-9ED023B87253}"/>
              </a:ext>
            </a:extLst>
          </p:cNvPr>
          <p:cNvSpPr>
            <a:spLocks noGrp="1"/>
          </p:cNvSpPr>
          <p:nvPr>
            <p:ph type="sldNum" sz="quarter" idx="12"/>
          </p:nvPr>
        </p:nvSpPr>
        <p:spPr/>
        <p:txBody>
          <a:bodyPr/>
          <a:lstStyle/>
          <a:p>
            <a:fld id="{D7995CDA-F39B-2F4C-98BC-3A86BFEFA771}" type="slidenum">
              <a:rPr lang="en-US" smtClean="0"/>
              <a:t>‹#›</a:t>
            </a:fld>
            <a:endParaRPr lang="en-US"/>
          </a:p>
        </p:txBody>
      </p:sp>
    </p:spTree>
    <p:extLst>
      <p:ext uri="{BB962C8B-B14F-4D97-AF65-F5344CB8AC3E}">
        <p14:creationId xmlns:p14="http://schemas.microsoft.com/office/powerpoint/2010/main" val="2768360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EFF442-90C9-604A-92EA-E09653D65F3E}"/>
              </a:ext>
            </a:extLst>
          </p:cNvPr>
          <p:cNvSpPr>
            <a:spLocks noGrp="1"/>
          </p:cNvSpPr>
          <p:nvPr>
            <p:ph type="dt" sz="half" idx="10"/>
          </p:nvPr>
        </p:nvSpPr>
        <p:spPr/>
        <p:txBody>
          <a:bodyPr/>
          <a:lstStyle/>
          <a:p>
            <a:fld id="{5BB415FF-AAFF-7F46-818F-F2DAEA2CBB66}" type="datetimeFigureOut">
              <a:rPr lang="en-US" smtClean="0"/>
              <a:t>3/4/20</a:t>
            </a:fld>
            <a:endParaRPr lang="en-US"/>
          </a:p>
        </p:txBody>
      </p:sp>
      <p:sp>
        <p:nvSpPr>
          <p:cNvPr id="3" name="Footer Placeholder 2">
            <a:extLst>
              <a:ext uri="{FF2B5EF4-FFF2-40B4-BE49-F238E27FC236}">
                <a16:creationId xmlns:a16="http://schemas.microsoft.com/office/drawing/2014/main" id="{EC98533D-0E2D-384F-BA7B-672E024809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B4E63A-F611-C946-A5FD-1962B503056D}"/>
              </a:ext>
            </a:extLst>
          </p:cNvPr>
          <p:cNvSpPr>
            <a:spLocks noGrp="1"/>
          </p:cNvSpPr>
          <p:nvPr>
            <p:ph type="sldNum" sz="quarter" idx="12"/>
          </p:nvPr>
        </p:nvSpPr>
        <p:spPr/>
        <p:txBody>
          <a:bodyPr/>
          <a:lstStyle/>
          <a:p>
            <a:fld id="{D7995CDA-F39B-2F4C-98BC-3A86BFEFA771}" type="slidenum">
              <a:rPr lang="en-US" smtClean="0"/>
              <a:t>‹#›</a:t>
            </a:fld>
            <a:endParaRPr lang="en-US"/>
          </a:p>
        </p:txBody>
      </p:sp>
    </p:spTree>
    <p:extLst>
      <p:ext uri="{BB962C8B-B14F-4D97-AF65-F5344CB8AC3E}">
        <p14:creationId xmlns:p14="http://schemas.microsoft.com/office/powerpoint/2010/main" val="3389381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CFA73-4BB8-4C4E-B386-B94744F96D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BE2C86-234D-0943-9371-E4F6A3931F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14246A-E33F-6C42-B08A-D3A6306845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ED6A00-4525-8143-8C5A-E29BDE0CA757}"/>
              </a:ext>
            </a:extLst>
          </p:cNvPr>
          <p:cNvSpPr>
            <a:spLocks noGrp="1"/>
          </p:cNvSpPr>
          <p:nvPr>
            <p:ph type="dt" sz="half" idx="10"/>
          </p:nvPr>
        </p:nvSpPr>
        <p:spPr/>
        <p:txBody>
          <a:bodyPr/>
          <a:lstStyle/>
          <a:p>
            <a:fld id="{5BB415FF-AAFF-7F46-818F-F2DAEA2CBB66}" type="datetimeFigureOut">
              <a:rPr lang="en-US" smtClean="0"/>
              <a:t>3/4/20</a:t>
            </a:fld>
            <a:endParaRPr lang="en-US"/>
          </a:p>
        </p:txBody>
      </p:sp>
      <p:sp>
        <p:nvSpPr>
          <p:cNvPr id="6" name="Footer Placeholder 5">
            <a:extLst>
              <a:ext uri="{FF2B5EF4-FFF2-40B4-BE49-F238E27FC236}">
                <a16:creationId xmlns:a16="http://schemas.microsoft.com/office/drawing/2014/main" id="{2D710C37-00E1-3448-A3C4-0FB60CCA42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AB7A93-EF4B-1F4A-917A-B678140C544C}"/>
              </a:ext>
            </a:extLst>
          </p:cNvPr>
          <p:cNvSpPr>
            <a:spLocks noGrp="1"/>
          </p:cNvSpPr>
          <p:nvPr>
            <p:ph type="sldNum" sz="quarter" idx="12"/>
          </p:nvPr>
        </p:nvSpPr>
        <p:spPr/>
        <p:txBody>
          <a:bodyPr/>
          <a:lstStyle/>
          <a:p>
            <a:fld id="{D7995CDA-F39B-2F4C-98BC-3A86BFEFA771}" type="slidenum">
              <a:rPr lang="en-US" smtClean="0"/>
              <a:t>‹#›</a:t>
            </a:fld>
            <a:endParaRPr lang="en-US"/>
          </a:p>
        </p:txBody>
      </p:sp>
    </p:spTree>
    <p:extLst>
      <p:ext uri="{BB962C8B-B14F-4D97-AF65-F5344CB8AC3E}">
        <p14:creationId xmlns:p14="http://schemas.microsoft.com/office/powerpoint/2010/main" val="3143088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183D8-3A97-4046-ABE9-6F4FF72047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AB31DB-00F0-8E4C-9FB9-01F17ED378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A1D511-C4B6-324F-BBAF-FA0D3955C3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1A52E5-8CF8-534B-B70B-0B0CAC3C4C1A}"/>
              </a:ext>
            </a:extLst>
          </p:cNvPr>
          <p:cNvSpPr>
            <a:spLocks noGrp="1"/>
          </p:cNvSpPr>
          <p:nvPr>
            <p:ph type="dt" sz="half" idx="10"/>
          </p:nvPr>
        </p:nvSpPr>
        <p:spPr/>
        <p:txBody>
          <a:bodyPr/>
          <a:lstStyle/>
          <a:p>
            <a:fld id="{5BB415FF-AAFF-7F46-818F-F2DAEA2CBB66}" type="datetimeFigureOut">
              <a:rPr lang="en-US" smtClean="0"/>
              <a:t>3/4/20</a:t>
            </a:fld>
            <a:endParaRPr lang="en-US"/>
          </a:p>
        </p:txBody>
      </p:sp>
      <p:sp>
        <p:nvSpPr>
          <p:cNvPr id="6" name="Footer Placeholder 5">
            <a:extLst>
              <a:ext uri="{FF2B5EF4-FFF2-40B4-BE49-F238E27FC236}">
                <a16:creationId xmlns:a16="http://schemas.microsoft.com/office/drawing/2014/main" id="{B4671FA2-2440-714A-BB36-AC456CEE14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87F7A-283B-214B-BCD2-489C4D9B0D75}"/>
              </a:ext>
            </a:extLst>
          </p:cNvPr>
          <p:cNvSpPr>
            <a:spLocks noGrp="1"/>
          </p:cNvSpPr>
          <p:nvPr>
            <p:ph type="sldNum" sz="quarter" idx="12"/>
          </p:nvPr>
        </p:nvSpPr>
        <p:spPr/>
        <p:txBody>
          <a:bodyPr/>
          <a:lstStyle/>
          <a:p>
            <a:fld id="{D7995CDA-F39B-2F4C-98BC-3A86BFEFA771}" type="slidenum">
              <a:rPr lang="en-US" smtClean="0"/>
              <a:t>‹#›</a:t>
            </a:fld>
            <a:endParaRPr lang="en-US"/>
          </a:p>
        </p:txBody>
      </p:sp>
    </p:spTree>
    <p:extLst>
      <p:ext uri="{BB962C8B-B14F-4D97-AF65-F5344CB8AC3E}">
        <p14:creationId xmlns:p14="http://schemas.microsoft.com/office/powerpoint/2010/main" val="49929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ED1547-A0EC-4347-B961-7F1C76E302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378C83-1C2A-A345-9AD5-B1323D7002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4D399D-C89D-9943-BC87-DDFAB64E4D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B415FF-AAFF-7F46-818F-F2DAEA2CBB66}" type="datetimeFigureOut">
              <a:rPr lang="en-US" smtClean="0"/>
              <a:t>3/4/20</a:t>
            </a:fld>
            <a:endParaRPr lang="en-US"/>
          </a:p>
        </p:txBody>
      </p:sp>
      <p:sp>
        <p:nvSpPr>
          <p:cNvPr id="5" name="Footer Placeholder 4">
            <a:extLst>
              <a:ext uri="{FF2B5EF4-FFF2-40B4-BE49-F238E27FC236}">
                <a16:creationId xmlns:a16="http://schemas.microsoft.com/office/drawing/2014/main" id="{F20AECE5-2E61-5C4B-AA87-4C9E46B9CF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73206E-0A70-9D4B-82A1-C3E41AABB4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995CDA-F39B-2F4C-98BC-3A86BFEFA771}" type="slidenum">
              <a:rPr lang="en-US" smtClean="0"/>
              <a:t>‹#›</a:t>
            </a:fld>
            <a:endParaRPr lang="en-US"/>
          </a:p>
        </p:txBody>
      </p:sp>
    </p:spTree>
    <p:extLst>
      <p:ext uri="{BB962C8B-B14F-4D97-AF65-F5344CB8AC3E}">
        <p14:creationId xmlns:p14="http://schemas.microsoft.com/office/powerpoint/2010/main" val="39968093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09600" y="6356353"/>
            <a:ext cx="3860800" cy="365125"/>
          </a:xfrm>
          <a:prstGeom prst="rect">
            <a:avLst/>
          </a:prstGeom>
        </p:spPr>
        <p:txBody>
          <a:bodyPr vert="horz" lIns="91440" tIns="45720" rIns="91440" bIns="45720" rtlCol="0" anchor="ctr"/>
          <a:lstStyle>
            <a:lvl1pPr algn="l" fontAlgn="auto">
              <a:spcBef>
                <a:spcPts val="0"/>
              </a:spcBef>
              <a:spcAft>
                <a:spcPts val="0"/>
              </a:spcAft>
              <a:defRPr sz="1440" dirty="0" smtClean="0">
                <a:solidFill>
                  <a:prstClr val="white">
                    <a:tint val="75000"/>
                  </a:prstClr>
                </a:solidFill>
                <a:latin typeface="+mn-lt"/>
                <a:ea typeface="+mn-ea"/>
                <a:cs typeface="+mn-cs"/>
              </a:defRPr>
            </a:lvl1pPr>
          </a:lstStyle>
          <a:p>
            <a:pPr>
              <a:defRPr/>
            </a:pPr>
            <a:r>
              <a:rPr lang="en-US"/>
              <a:t>CELEBRATIONS®</a:t>
            </a: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fontAlgn="auto">
              <a:spcBef>
                <a:spcPts val="0"/>
              </a:spcBef>
              <a:spcAft>
                <a:spcPts val="0"/>
              </a:spcAft>
              <a:defRPr sz="1440" dirty="0" smtClean="0">
                <a:solidFill>
                  <a:prstClr val="white">
                    <a:tint val="75000"/>
                  </a:prstClr>
                </a:solidFill>
                <a:latin typeface="+mn-lt"/>
                <a:ea typeface="+mn-ea"/>
                <a:cs typeface="+mn-cs"/>
              </a:defRPr>
            </a:lvl1pPr>
          </a:lstStyle>
          <a:p>
            <a:pPr>
              <a:defRPr/>
            </a:pPr>
            <a:r>
              <a:rPr lang="en-US"/>
              <a:t>Choices</a:t>
            </a:r>
          </a:p>
        </p:txBody>
      </p:sp>
    </p:spTree>
    <p:extLst>
      <p:ext uri="{BB962C8B-B14F-4D97-AF65-F5344CB8AC3E}">
        <p14:creationId xmlns:p14="http://schemas.microsoft.com/office/powerpoint/2010/main" val="234728647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dt="0"/>
  <p:txStyles>
    <p:titleStyle>
      <a:lvl1pPr algn="l" rtl="0" fontAlgn="base">
        <a:spcBef>
          <a:spcPct val="0"/>
        </a:spcBef>
        <a:spcAft>
          <a:spcPct val="0"/>
        </a:spcAft>
        <a:defRPr sz="5280" kern="1200">
          <a:solidFill>
            <a:schemeClr val="tx1"/>
          </a:solidFill>
          <a:latin typeface="Americana BT" pitchFamily="18" charset="0"/>
          <a:ea typeface="ＭＳ Ｐゴシック" charset="0"/>
          <a:cs typeface="ＭＳ Ｐゴシック" charset="0"/>
        </a:defRPr>
      </a:lvl1pPr>
      <a:lvl2pPr algn="l" rtl="0" fontAlgn="base">
        <a:spcBef>
          <a:spcPct val="0"/>
        </a:spcBef>
        <a:spcAft>
          <a:spcPct val="0"/>
        </a:spcAft>
        <a:defRPr sz="5280">
          <a:solidFill>
            <a:schemeClr val="tx1"/>
          </a:solidFill>
          <a:latin typeface="Americana BT" charset="0"/>
          <a:ea typeface="ＭＳ Ｐゴシック" charset="0"/>
          <a:cs typeface="ＭＳ Ｐゴシック" charset="0"/>
        </a:defRPr>
      </a:lvl2pPr>
      <a:lvl3pPr algn="l" rtl="0" fontAlgn="base">
        <a:spcBef>
          <a:spcPct val="0"/>
        </a:spcBef>
        <a:spcAft>
          <a:spcPct val="0"/>
        </a:spcAft>
        <a:defRPr sz="5280">
          <a:solidFill>
            <a:schemeClr val="tx1"/>
          </a:solidFill>
          <a:latin typeface="Americana BT" charset="0"/>
          <a:ea typeface="ＭＳ Ｐゴシック" charset="0"/>
          <a:cs typeface="ＭＳ Ｐゴシック" charset="0"/>
        </a:defRPr>
      </a:lvl3pPr>
      <a:lvl4pPr algn="l" rtl="0" fontAlgn="base">
        <a:spcBef>
          <a:spcPct val="0"/>
        </a:spcBef>
        <a:spcAft>
          <a:spcPct val="0"/>
        </a:spcAft>
        <a:defRPr sz="5280">
          <a:solidFill>
            <a:schemeClr val="tx1"/>
          </a:solidFill>
          <a:latin typeface="Americana BT" charset="0"/>
          <a:ea typeface="ＭＳ Ｐゴシック" charset="0"/>
          <a:cs typeface="ＭＳ Ｐゴシック" charset="0"/>
        </a:defRPr>
      </a:lvl4pPr>
      <a:lvl5pPr algn="l" rtl="0" fontAlgn="base">
        <a:spcBef>
          <a:spcPct val="0"/>
        </a:spcBef>
        <a:spcAft>
          <a:spcPct val="0"/>
        </a:spcAft>
        <a:defRPr sz="5280">
          <a:solidFill>
            <a:schemeClr val="tx1"/>
          </a:solidFill>
          <a:latin typeface="Americana BT" charset="0"/>
          <a:ea typeface="ＭＳ Ｐゴシック" charset="0"/>
          <a:cs typeface="ＭＳ Ｐゴシック" charset="0"/>
        </a:defRPr>
      </a:lvl5pPr>
      <a:lvl6pPr marL="548640" algn="l" rtl="0" fontAlgn="base">
        <a:spcBef>
          <a:spcPct val="0"/>
        </a:spcBef>
        <a:spcAft>
          <a:spcPct val="0"/>
        </a:spcAft>
        <a:defRPr sz="5280">
          <a:solidFill>
            <a:schemeClr val="tx1"/>
          </a:solidFill>
          <a:latin typeface="Americana BT" charset="0"/>
          <a:ea typeface="ＭＳ Ｐゴシック" charset="0"/>
          <a:cs typeface="ＭＳ Ｐゴシック" charset="0"/>
        </a:defRPr>
      </a:lvl6pPr>
      <a:lvl7pPr marL="1097280" algn="l" rtl="0" fontAlgn="base">
        <a:spcBef>
          <a:spcPct val="0"/>
        </a:spcBef>
        <a:spcAft>
          <a:spcPct val="0"/>
        </a:spcAft>
        <a:defRPr sz="5280">
          <a:solidFill>
            <a:schemeClr val="tx1"/>
          </a:solidFill>
          <a:latin typeface="Americana BT" charset="0"/>
          <a:ea typeface="ＭＳ Ｐゴシック" charset="0"/>
          <a:cs typeface="ＭＳ Ｐゴシック" charset="0"/>
        </a:defRPr>
      </a:lvl7pPr>
      <a:lvl8pPr marL="1645920" algn="l" rtl="0" fontAlgn="base">
        <a:spcBef>
          <a:spcPct val="0"/>
        </a:spcBef>
        <a:spcAft>
          <a:spcPct val="0"/>
        </a:spcAft>
        <a:defRPr sz="5280">
          <a:solidFill>
            <a:schemeClr val="tx1"/>
          </a:solidFill>
          <a:latin typeface="Americana BT" charset="0"/>
          <a:ea typeface="ＭＳ Ｐゴシック" charset="0"/>
          <a:cs typeface="ＭＳ Ｐゴシック" charset="0"/>
        </a:defRPr>
      </a:lvl8pPr>
      <a:lvl9pPr marL="2194560" algn="l" rtl="0" fontAlgn="base">
        <a:spcBef>
          <a:spcPct val="0"/>
        </a:spcBef>
        <a:spcAft>
          <a:spcPct val="0"/>
        </a:spcAft>
        <a:defRPr sz="5280">
          <a:solidFill>
            <a:schemeClr val="tx1"/>
          </a:solidFill>
          <a:latin typeface="Americana BT" charset="0"/>
          <a:ea typeface="ＭＳ Ｐゴシック" charset="0"/>
          <a:cs typeface="ＭＳ Ｐゴシック" charset="0"/>
        </a:defRPr>
      </a:lvl9pPr>
    </p:titleStyle>
    <p:bodyStyle>
      <a:lvl1pPr marL="411480" indent="-411480" algn="l" rtl="0" fontAlgn="base">
        <a:spcBef>
          <a:spcPct val="20000"/>
        </a:spcBef>
        <a:spcAft>
          <a:spcPct val="0"/>
        </a:spcAft>
        <a:buFont typeface="Arial" charset="0"/>
        <a:buChar char="•"/>
        <a:defRPr sz="3840" kern="1200">
          <a:solidFill>
            <a:schemeClr val="tx1"/>
          </a:solidFill>
          <a:latin typeface="Humanst521 BT" pitchFamily="34" charset="0"/>
          <a:ea typeface="ＭＳ Ｐゴシック" charset="0"/>
          <a:cs typeface="ＭＳ Ｐゴシック" charset="0"/>
        </a:defRPr>
      </a:lvl1pPr>
      <a:lvl2pPr marL="891540" indent="-342900" algn="l" rtl="0" fontAlgn="base">
        <a:spcBef>
          <a:spcPct val="20000"/>
        </a:spcBef>
        <a:spcAft>
          <a:spcPct val="0"/>
        </a:spcAft>
        <a:buFont typeface="Arial" charset="0"/>
        <a:buChar char="–"/>
        <a:defRPr sz="3360" kern="1200">
          <a:solidFill>
            <a:schemeClr val="tx1"/>
          </a:solidFill>
          <a:latin typeface="Humanst521 BT" pitchFamily="34" charset="0"/>
          <a:ea typeface="ＭＳ Ｐゴシック" charset="0"/>
          <a:cs typeface="+mn-cs"/>
        </a:defRPr>
      </a:lvl2pPr>
      <a:lvl3pPr marL="1371600" indent="-274320" algn="l" rtl="0" fontAlgn="base">
        <a:spcBef>
          <a:spcPct val="20000"/>
        </a:spcBef>
        <a:spcAft>
          <a:spcPct val="0"/>
        </a:spcAft>
        <a:buFont typeface="Arial" charset="0"/>
        <a:buChar char="•"/>
        <a:defRPr sz="2880" kern="1200">
          <a:solidFill>
            <a:schemeClr val="tx1"/>
          </a:solidFill>
          <a:latin typeface="Humanst521 BT" pitchFamily="34" charset="0"/>
          <a:ea typeface="ＭＳ Ｐゴシック" charset="0"/>
          <a:cs typeface="+mn-cs"/>
        </a:defRPr>
      </a:lvl3pPr>
      <a:lvl4pPr marL="1920240" indent="-274320" algn="l" rtl="0" fontAlgn="base">
        <a:spcBef>
          <a:spcPct val="20000"/>
        </a:spcBef>
        <a:spcAft>
          <a:spcPct val="0"/>
        </a:spcAft>
        <a:buFont typeface="Arial" charset="0"/>
        <a:buChar char="–"/>
        <a:defRPr sz="2400" kern="1200">
          <a:solidFill>
            <a:schemeClr val="tx1"/>
          </a:solidFill>
          <a:latin typeface="Humanst521 BT" pitchFamily="34" charset="0"/>
          <a:ea typeface="ＭＳ Ｐゴシック" charset="0"/>
          <a:cs typeface="+mn-cs"/>
        </a:defRPr>
      </a:lvl4pPr>
      <a:lvl5pPr marL="2468880" indent="-274320" algn="l" rtl="0" fontAlgn="base">
        <a:spcBef>
          <a:spcPct val="20000"/>
        </a:spcBef>
        <a:spcAft>
          <a:spcPct val="0"/>
        </a:spcAft>
        <a:buFont typeface="Arial" charset="0"/>
        <a:buChar char="»"/>
        <a:defRPr sz="2400" kern="1200">
          <a:solidFill>
            <a:schemeClr val="tx1"/>
          </a:solidFill>
          <a:latin typeface="Humanst521 BT" pitchFamily="34" charset="0"/>
          <a:ea typeface="ＭＳ Ｐゴシック" charset="0"/>
          <a:cs typeface="+mn-cs"/>
        </a:defRPr>
      </a:lvl5pPr>
      <a:lvl6pPr marL="301752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7052" y="1023131"/>
            <a:ext cx="10449320"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Building a Culture of Liberality…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in the Local Church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(Abridged Version)</a:t>
            </a: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alibri"/>
                <a:ea typeface="+mn-ea"/>
                <a:cs typeface="+mn-cs"/>
              </a:rPr>
              <a:t> </a:t>
            </a: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Imagem 6">
            <a:extLst>
              <a:ext uri="{FF2B5EF4-FFF2-40B4-BE49-F238E27FC236}">
                <a16:creationId xmlns:a16="http://schemas.microsoft.com/office/drawing/2014/main" id="{98A74C36-D581-CB4D-ABAA-73D623CA66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6071"/>
          <a:stretch/>
        </p:blipFill>
        <p:spPr>
          <a:xfrm>
            <a:off x="0" y="5899428"/>
            <a:ext cx="12192000" cy="958572"/>
          </a:xfrm>
          <a:prstGeom prst="rect">
            <a:avLst/>
          </a:prstGeom>
        </p:spPr>
      </p:pic>
      <p:pic>
        <p:nvPicPr>
          <p:cNvPr id="6" name="Picture 5">
            <a:extLst>
              <a:ext uri="{FF2B5EF4-FFF2-40B4-BE49-F238E27FC236}">
                <a16:creationId xmlns:a16="http://schemas.microsoft.com/office/drawing/2014/main" id="{B36683A2-00B1-6743-994C-5A65375455AC}"/>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672932" y="6027934"/>
            <a:ext cx="727917" cy="701560"/>
          </a:xfrm>
          <a:prstGeom prst="rect">
            <a:avLst/>
          </a:prstGeom>
        </p:spPr>
      </p:pic>
      <p:sp>
        <p:nvSpPr>
          <p:cNvPr id="2" name="TextBox 1">
            <a:extLst>
              <a:ext uri="{FF2B5EF4-FFF2-40B4-BE49-F238E27FC236}">
                <a16:creationId xmlns:a16="http://schemas.microsoft.com/office/drawing/2014/main" id="{34B6A466-1F5F-4447-A264-C2229F24DD40}"/>
              </a:ext>
            </a:extLst>
          </p:cNvPr>
          <p:cNvSpPr txBox="1"/>
          <p:nvPr/>
        </p:nvSpPr>
        <p:spPr>
          <a:xfrm>
            <a:off x="9452263" y="4457941"/>
            <a:ext cx="15482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Aniel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Barbe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3340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2661" y="1758856"/>
            <a:ext cx="1064902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4000" b="1" i="0" u="none" strike="noStrike" kern="1200" cap="none" spc="0" normalizeH="0" baseline="0" noProof="0" dirty="0">
                <a:ln>
                  <a:noFill/>
                </a:ln>
                <a:solidFill>
                  <a:prstClr val="black"/>
                </a:solidFill>
                <a:effectLst/>
                <a:uLnTx/>
                <a:uFillTx/>
                <a:latin typeface="Calibri" panose="020F0502020204030204"/>
                <a:ea typeface="+mn-ea"/>
                <a:cs typeface="+mn-cs"/>
              </a:rPr>
              <a:t>Part 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4000" b="1" i="0" u="none" strike="noStrike" kern="1200" cap="none" spc="0" normalizeH="0" baseline="0" noProof="0" dirty="0">
                <a:ln>
                  <a:noFill/>
                </a:ln>
                <a:solidFill>
                  <a:prstClr val="black"/>
                </a:solidFill>
                <a:effectLst/>
                <a:uLnTx/>
                <a:uFillTx/>
                <a:latin typeface="Calibri" panose="020F0502020204030204"/>
                <a:ea typeface="+mn-ea"/>
                <a:cs typeface="+mn-cs"/>
              </a:rPr>
              <a:t>Empowering Members</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alibri"/>
                <a:ea typeface="+mn-ea"/>
                <a:cs typeface="+mn-cs"/>
              </a:rPr>
              <a:t>     </a:t>
            </a: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Imagem 6">
            <a:extLst>
              <a:ext uri="{FF2B5EF4-FFF2-40B4-BE49-F238E27FC236}">
                <a16:creationId xmlns:a16="http://schemas.microsoft.com/office/drawing/2014/main" id="{98A74C36-D581-CB4D-ABAA-73D623CA66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6071"/>
          <a:stretch/>
        </p:blipFill>
        <p:spPr>
          <a:xfrm>
            <a:off x="0" y="5899428"/>
            <a:ext cx="12192000" cy="958572"/>
          </a:xfrm>
          <a:prstGeom prst="rect">
            <a:avLst/>
          </a:prstGeom>
        </p:spPr>
      </p:pic>
      <p:pic>
        <p:nvPicPr>
          <p:cNvPr id="6" name="Picture 5">
            <a:extLst>
              <a:ext uri="{FF2B5EF4-FFF2-40B4-BE49-F238E27FC236}">
                <a16:creationId xmlns:a16="http://schemas.microsoft.com/office/drawing/2014/main" id="{B36683A2-00B1-6743-994C-5A65375455AC}"/>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672932" y="6027934"/>
            <a:ext cx="727917" cy="701560"/>
          </a:xfrm>
          <a:prstGeom prst="rect">
            <a:avLst/>
          </a:prstGeom>
        </p:spPr>
      </p:pic>
    </p:spTree>
    <p:extLst>
      <p:ext uri="{BB962C8B-B14F-4D97-AF65-F5344CB8AC3E}">
        <p14:creationId xmlns:p14="http://schemas.microsoft.com/office/powerpoint/2010/main" val="34362361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1269912"/>
            <a:ext cx="10614991"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Member’s Empowerment</a:t>
            </a:r>
            <a:endParaRPr kumimoji="0" lang="en-GB"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To help members to grow in all aspects of their lives. </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51685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10307" y="1539541"/>
            <a:ext cx="10614991" cy="3816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An Empowered Life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white"/>
                </a:solidFill>
                <a:effectLst/>
                <a:uLnTx/>
                <a:uFillTx/>
                <a:latin typeface="Calibri"/>
                <a:ea typeface="+mn-ea"/>
                <a:cs typeface="+mn-cs"/>
              </a:rPr>
              <a:t>Dear friend, I pray that you may enjoy good health and that all may go well with you, even as your soul is getting along well </a:t>
            </a:r>
            <a:r>
              <a:rPr kumimoji="0" lang="en-US" sz="3600" b="0" i="0" u="none" strike="noStrike" kern="1200" cap="none" spc="0" normalizeH="0" baseline="0" noProof="0" dirty="0">
                <a:ln>
                  <a:noFill/>
                </a:ln>
                <a:solidFill>
                  <a:prstClr val="white"/>
                </a:solidFill>
                <a:effectLst/>
                <a:uLnTx/>
                <a:uFillTx/>
                <a:latin typeface="Calibri"/>
                <a:ea typeface="+mn-ea"/>
                <a:cs typeface="+mn-cs"/>
              </a:rPr>
              <a:t>(3 John 1:2).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524854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22172" y="1253103"/>
            <a:ext cx="10614991" cy="41242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Two Key Dimensions of an Empowered Life: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Spiritual Empowerment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Financial Empowerment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663000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386683"/>
            <a:ext cx="10614991" cy="44319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Spiritual Empowerment</a:t>
            </a:r>
            <a:endParaRPr kumimoji="0" lang="en-GB"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3600" b="0" i="0" u="none" strike="noStrike" kern="1200" cap="none" spc="0" normalizeH="0" baseline="0" noProof="0" dirty="0">
                <a:ln>
                  <a:noFill/>
                </a:ln>
                <a:solidFill>
                  <a:prstClr val="white"/>
                </a:solidFill>
                <a:effectLst/>
                <a:uLnTx/>
                <a:uFillTx/>
                <a:latin typeface="Calibri"/>
                <a:ea typeface="+mn-ea"/>
                <a:cs typeface="+mn-cs"/>
              </a:rPr>
              <a:t>Spiritual empowerment implies that the members are influenced to establish </a:t>
            </a:r>
            <a:r>
              <a:rPr kumimoji="0" lang="en-US" sz="3600" b="0" i="0" u="none" strike="noStrike" kern="1200" cap="none" spc="0" normalizeH="0" baseline="0" noProof="0" dirty="0">
                <a:ln>
                  <a:noFill/>
                </a:ln>
                <a:solidFill>
                  <a:prstClr val="white"/>
                </a:solidFill>
                <a:effectLst/>
                <a:uLnTx/>
                <a:uFillTx/>
                <a:latin typeface="Calibri"/>
                <a:ea typeface="+mn-ea"/>
                <a:cs typeface="+mn-cs"/>
              </a:rPr>
              <a:t>and maintain a daily </a:t>
            </a:r>
            <a:r>
              <a:rPr kumimoji="0" lang="en-US" sz="3600" b="1" i="0" u="sng" strike="noStrike" kern="1200" cap="none" spc="0" normalizeH="0" baseline="0" noProof="0" dirty="0">
                <a:ln>
                  <a:noFill/>
                </a:ln>
                <a:solidFill>
                  <a:prstClr val="white"/>
                </a:solidFill>
                <a:effectLst/>
                <a:uLnTx/>
                <a:uFillTx/>
                <a:latin typeface="Calibri"/>
                <a:ea typeface="+mn-ea"/>
                <a:cs typeface="+mn-cs"/>
              </a:rPr>
              <a:t>CONNECTION</a:t>
            </a:r>
            <a:r>
              <a:rPr kumimoji="0" lang="en-US" sz="3600" b="0" i="0" u="none" strike="noStrike" kern="1200" cap="none" spc="0" normalizeH="0" baseline="0" noProof="0" dirty="0">
                <a:ln>
                  <a:noFill/>
                </a:ln>
                <a:solidFill>
                  <a:prstClr val="white"/>
                </a:solidFill>
                <a:effectLst/>
                <a:uLnTx/>
                <a:uFillTx/>
                <a:latin typeface="Calibri"/>
                <a:ea typeface="+mn-ea"/>
                <a:cs typeface="+mn-cs"/>
              </a:rPr>
              <a:t> with God. </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677083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1269912"/>
            <a:ext cx="10614991" cy="38472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Spiritual Empowerment and Transformation</a:t>
            </a:r>
            <a:endParaRPr kumimoji="0" lang="en-GB" sz="44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a:t>
            </a:r>
            <a:r>
              <a:rPr kumimoji="0" lang="en-US" sz="3200" b="0" i="1" u="none" strike="noStrike" kern="1200" cap="none" spc="0" normalizeH="0" baseline="0" noProof="0" dirty="0">
                <a:ln>
                  <a:noFill/>
                </a:ln>
                <a:solidFill>
                  <a:prstClr val="white"/>
                </a:solidFill>
                <a:effectLst/>
                <a:uLnTx/>
                <a:uFillTx/>
                <a:latin typeface="Calibri"/>
                <a:ea typeface="+mn-ea"/>
                <a:cs typeface="+mn-cs"/>
              </a:rPr>
              <a:t>And we all, who with unveiled faces contemplate the Lord’s glory, are being transformed into his image with ever-increasing glory, which comes from the Lord, who is the Spirit.” </a:t>
            </a:r>
            <a:r>
              <a:rPr kumimoji="0" lang="en-US" sz="3200" b="0" i="0" u="none" strike="noStrike" kern="1200" cap="none" spc="0" normalizeH="0" baseline="0" noProof="0" dirty="0">
                <a:ln>
                  <a:noFill/>
                </a:ln>
                <a:solidFill>
                  <a:prstClr val="white"/>
                </a:solidFill>
                <a:effectLst/>
                <a:uLnTx/>
                <a:uFillTx/>
                <a:latin typeface="Calibri"/>
                <a:ea typeface="+mn-ea"/>
                <a:cs typeface="+mn-cs"/>
              </a:rPr>
              <a:t>( 2 Cor. 3: 18)</a:t>
            </a: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827150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1269912"/>
            <a:ext cx="10614991" cy="34470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Spiritual Empowerment and Transformation</a:t>
            </a:r>
            <a:endParaRPr kumimoji="0" lang="en-GB" sz="44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sng" strike="noStrike" kern="1200" cap="none" spc="0" normalizeH="0" baseline="0" noProof="0" dirty="0">
                <a:ln>
                  <a:noFill/>
                </a:ln>
                <a:solidFill>
                  <a:prstClr val="white"/>
                </a:solidFill>
                <a:effectLst/>
                <a:uLnTx/>
                <a:uFillTx/>
                <a:latin typeface="Calibri"/>
                <a:ea typeface="+mn-ea"/>
                <a:cs typeface="+mn-cs"/>
              </a:rPr>
              <a:t>CONTEMPLATION</a:t>
            </a:r>
            <a:r>
              <a:rPr kumimoji="0" lang="fr-FR" sz="3600" b="1" i="0" u="none" strike="noStrike" kern="1200" cap="none" spc="0" normalizeH="0" baseline="0" noProof="0" dirty="0">
                <a:ln>
                  <a:noFill/>
                </a:ln>
                <a:solidFill>
                  <a:prstClr val="white"/>
                </a:solidFill>
                <a:effectLst/>
                <a:uLnTx/>
                <a:uFillTx/>
                <a:latin typeface="Calibri"/>
                <a:ea typeface="+mn-ea"/>
                <a:cs typeface="+mn-cs"/>
              </a:rPr>
              <a:t> </a:t>
            </a:r>
            <a:r>
              <a:rPr kumimoji="0" lang="fr-FR" sz="3600" b="0" i="0" u="none" strike="noStrike" kern="1200" cap="none" spc="0" normalizeH="0" baseline="0" noProof="0" dirty="0" err="1">
                <a:ln>
                  <a:noFill/>
                </a:ln>
                <a:solidFill>
                  <a:prstClr val="white"/>
                </a:solidFill>
                <a:effectLst/>
                <a:uLnTx/>
                <a:uFillTx/>
                <a:latin typeface="Calibri"/>
                <a:ea typeface="+mn-ea"/>
                <a:cs typeface="+mn-cs"/>
              </a:rPr>
              <a:t>creates</a:t>
            </a:r>
            <a:r>
              <a:rPr kumimoji="0" lang="fr-FR" sz="3600" b="0" i="0" u="none" strike="noStrike" kern="1200" cap="none" spc="0" normalizeH="0" baseline="0" noProof="0" dirty="0">
                <a:ln>
                  <a:noFill/>
                </a:ln>
                <a:solidFill>
                  <a:prstClr val="white"/>
                </a:solidFill>
                <a:effectLst/>
                <a:uLnTx/>
                <a:uFillTx/>
                <a:latin typeface="Calibri"/>
                <a:ea typeface="+mn-ea"/>
                <a:cs typeface="+mn-cs"/>
              </a:rPr>
              <a:t> transformation </a:t>
            </a:r>
            <a:r>
              <a:rPr kumimoji="0" lang="en-US" sz="3600" b="0" i="0" u="none" strike="noStrike" kern="1200" cap="none" spc="0" normalizeH="0" baseline="0" noProof="0" dirty="0">
                <a:ln>
                  <a:noFill/>
                </a:ln>
                <a:solidFill>
                  <a:prstClr val="white"/>
                </a:solidFill>
                <a:effectLst/>
                <a:uLnTx/>
                <a:uFillTx/>
                <a:latin typeface="Calibri"/>
                <a:ea typeface="+mn-ea"/>
                <a:cs typeface="+mn-cs"/>
              </a:rPr>
              <a:t>(2 Cor. 3: 18)</a:t>
            </a:r>
            <a:r>
              <a:rPr kumimoji="0" lang="fr-FR" sz="3600" b="0" i="0" u="none" strike="noStrike" kern="1200" cap="none" spc="0" normalizeH="0" baseline="0" noProof="0" dirty="0">
                <a:ln>
                  <a:noFill/>
                </a:ln>
                <a:solidFill>
                  <a:prstClr val="white"/>
                </a:solidFill>
                <a:effectLst/>
                <a:uLnTx/>
                <a:uFillTx/>
                <a:latin typeface="Calibri"/>
                <a:ea typeface="+mn-ea"/>
                <a:cs typeface="+mn-cs"/>
              </a:rPr>
              <a:t>. </a:t>
            </a: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444096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1269912"/>
            <a:ext cx="10614991"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Spiritual Empowerment and Religious Giving</a:t>
            </a:r>
            <a:endParaRPr kumimoji="0" lang="en-GB" sz="44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People who practice spiritual exercises such as regular prayer time, daily Bible study, study of the Sabbath School lesson, and attendance of church services are more likely to be faithful in returning tithe (McIver,2016).</a:t>
            </a:r>
            <a:endParaRPr kumimoji="0" lang="en-US" sz="8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411104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333479"/>
            <a:ext cx="10614991" cy="61863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Spirituality and Religious Giving</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The higher level of giving among strict and conservatives  churches.  </a:t>
            </a:r>
            <a:r>
              <a:rPr kumimoji="0" lang="en-US" sz="3600" b="0" i="0" u="none" strike="noStrike" kern="1200" cap="none" spc="0" normalizeH="0" baseline="0" noProof="0" dirty="0" err="1">
                <a:ln>
                  <a:noFill/>
                </a:ln>
                <a:solidFill>
                  <a:prstClr val="white"/>
                </a:solidFill>
                <a:effectLst/>
                <a:uLnTx/>
                <a:uFillTx/>
                <a:latin typeface="Calibri"/>
                <a:ea typeface="+mn-ea"/>
                <a:cs typeface="+mn-cs"/>
              </a:rPr>
              <a:t>Innaconne</a:t>
            </a:r>
            <a:r>
              <a:rPr kumimoji="0" lang="en-US" sz="3600" b="0" i="0" u="none" strike="noStrike" kern="1200" cap="none" spc="0" normalizeH="0" baseline="0" noProof="0" dirty="0">
                <a:ln>
                  <a:noFill/>
                </a:ln>
                <a:solidFill>
                  <a:prstClr val="white"/>
                </a:solidFill>
                <a:effectLst/>
                <a:uLnTx/>
                <a:uFillTx/>
                <a:latin typeface="Calibri"/>
                <a:ea typeface="+mn-ea"/>
                <a:cs typeface="+mn-cs"/>
              </a:rPr>
              <a:t> (1994)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3600" dirty="0">
                <a:solidFill>
                  <a:prstClr val="white"/>
                </a:solidFill>
                <a:latin typeface="Calibri"/>
              </a:rPr>
              <a:t>T</a:t>
            </a:r>
            <a:r>
              <a:rPr kumimoji="0" lang="en-US" sz="3600" b="0" i="0" u="none" strike="noStrike" kern="1200" cap="none" spc="0" normalizeH="0" baseline="0" noProof="0" dirty="0">
                <a:ln>
                  <a:noFill/>
                </a:ln>
                <a:solidFill>
                  <a:prstClr val="white"/>
                </a:solidFill>
                <a:effectLst/>
                <a:uLnTx/>
                <a:uFillTx/>
                <a:latin typeface="Calibri"/>
                <a:ea typeface="+mn-ea"/>
                <a:cs typeface="+mn-cs"/>
              </a:rPr>
              <a:t>he certainty that the particular teachings of their own faith are true (Perl &amp; Olson, 2005, 126).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Attendance to religious services appears as a major predictor to religious giving (Hoge and Yang 1994; McIver, 2016; Hoge et al., 1996). </a:t>
            </a:r>
          </a:p>
        </p:txBody>
      </p:sp>
    </p:spTree>
    <p:extLst>
      <p:ext uri="{BB962C8B-B14F-4D97-AF65-F5344CB8AC3E}">
        <p14:creationId xmlns:p14="http://schemas.microsoft.com/office/powerpoint/2010/main" val="41700504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333479"/>
            <a:ext cx="10614991" cy="54476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Spirituality and Religious Giving</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A strong sense of mission; members give with a conviction of living a vision and not just paying the bill of the church.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Christians practice religious giving as a spiritual discipline. Their giving is not occasional, impulsive or situation-driven but more routinized. </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997755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1856062"/>
            <a:ext cx="10614991" cy="27699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AIM</a:t>
            </a:r>
            <a:endParaRPr kumimoji="0" lang="en-GB"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To</a:t>
            </a:r>
            <a:r>
              <a:rPr kumimoji="0" lang="en-US" sz="3600" b="1" i="0" u="none" strike="noStrike" kern="1200" cap="none" spc="0" normalizeH="0" baseline="0" noProof="0" dirty="0">
                <a:ln>
                  <a:noFill/>
                </a:ln>
                <a:solidFill>
                  <a:prstClr val="white"/>
                </a:solidFill>
                <a:effectLst/>
                <a:uLnTx/>
                <a:uFillTx/>
                <a:latin typeface="Calibri"/>
                <a:ea typeface="+mn-ea"/>
                <a:cs typeface="+mn-cs"/>
              </a:rPr>
              <a:t> </a:t>
            </a:r>
            <a:r>
              <a:rPr kumimoji="0" lang="en-US" sz="3600" b="0" i="0" u="none" strike="noStrike" kern="1200" cap="none" spc="0" normalizeH="0" baseline="0" noProof="0" dirty="0">
                <a:ln>
                  <a:noFill/>
                </a:ln>
                <a:solidFill>
                  <a:prstClr val="white"/>
                </a:solidFill>
                <a:effectLst/>
                <a:uLnTx/>
                <a:uFillTx/>
                <a:latin typeface="Calibri"/>
                <a:ea typeface="+mn-ea"/>
                <a:cs typeface="+mn-cs"/>
              </a:rPr>
              <a:t>help church leaders to understand about the conditions for a culture of liberality to become a reality in the local church.</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675131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465680"/>
            <a:ext cx="10614991" cy="61863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Local Initiatives towards Spiritual Empowerment</a:t>
            </a:r>
            <a:endParaRPr kumimoji="0" lang="en-GB" sz="40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Work to improve the % of member who have a daily </a:t>
            </a:r>
            <a:r>
              <a:rPr kumimoji="0" lang="en-US" sz="3600" b="1" i="0" u="none" strike="noStrike" kern="1200" cap="none" spc="0" normalizeH="0" baseline="0" noProof="0" dirty="0">
                <a:ln>
                  <a:noFill/>
                </a:ln>
                <a:solidFill>
                  <a:prstClr val="white"/>
                </a:solidFill>
                <a:effectLst/>
                <a:uLnTx/>
                <a:uFillTx/>
                <a:latin typeface="Calibri"/>
                <a:ea typeface="+mn-ea"/>
                <a:cs typeface="+mn-cs"/>
              </a:rPr>
              <a:t>PERSONAL TIME </a:t>
            </a:r>
            <a:r>
              <a:rPr kumimoji="0" lang="en-US" sz="3200" b="0" i="0" u="none" strike="noStrike" kern="1200" cap="none" spc="0" normalizeH="0" baseline="0" noProof="0" dirty="0">
                <a:ln>
                  <a:noFill/>
                </a:ln>
                <a:solidFill>
                  <a:prstClr val="white"/>
                </a:solidFill>
                <a:effectLst/>
                <a:uLnTx/>
                <a:uFillTx/>
                <a:latin typeface="Calibri"/>
                <a:ea typeface="+mn-ea"/>
                <a:cs typeface="+mn-cs"/>
              </a:rPr>
              <a:t>with God.</a:t>
            </a: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Work to improve the % of members who study the </a:t>
            </a:r>
            <a:r>
              <a:rPr kumimoji="0" lang="en-US" sz="3200" b="1" i="0" u="none" strike="noStrike" kern="1200" cap="none" spc="0" normalizeH="0" baseline="0" noProof="0" dirty="0">
                <a:ln>
                  <a:noFill/>
                </a:ln>
                <a:solidFill>
                  <a:prstClr val="white"/>
                </a:solidFill>
                <a:effectLst/>
                <a:uLnTx/>
                <a:uFillTx/>
                <a:latin typeface="Calibri"/>
                <a:ea typeface="+mn-ea"/>
                <a:cs typeface="+mn-cs"/>
              </a:rPr>
              <a:t>SABBATH SCHOOL LESSON</a:t>
            </a:r>
            <a:r>
              <a:rPr kumimoji="0" lang="en-US" sz="3200" b="0" i="0" u="none" strike="noStrike" kern="1200" cap="none" spc="0" normalizeH="0" baseline="0" noProof="0" dirty="0">
                <a:ln>
                  <a:noFill/>
                </a:ln>
                <a:solidFill>
                  <a:prstClr val="white"/>
                </a:solidFill>
                <a:effectLst/>
                <a:uLnTx/>
                <a:uFillTx/>
                <a:latin typeface="Calibri"/>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GB" sz="3200" b="0" i="0" u="none" strike="noStrike" kern="1200" cap="none" spc="0" normalizeH="0" baseline="0" noProof="0" dirty="0">
                <a:ln>
                  <a:noFill/>
                </a:ln>
                <a:solidFill>
                  <a:prstClr val="white"/>
                </a:solidFill>
                <a:effectLst/>
                <a:uLnTx/>
                <a:uFillTx/>
                <a:latin typeface="Calibri"/>
                <a:ea typeface="+mn-ea"/>
                <a:cs typeface="+mn-cs"/>
              </a:rPr>
              <a:t>Work to improve the % of members who attend </a:t>
            </a:r>
            <a:r>
              <a:rPr kumimoji="0" lang="en-GB" sz="3200" b="1" i="0" u="none" strike="noStrike" kern="1200" cap="none" spc="0" normalizeH="0" baseline="0" noProof="0" dirty="0">
                <a:ln>
                  <a:noFill/>
                </a:ln>
                <a:solidFill>
                  <a:prstClr val="white"/>
                </a:solidFill>
                <a:effectLst/>
                <a:uLnTx/>
                <a:uFillTx/>
                <a:latin typeface="Calibri"/>
                <a:ea typeface="+mn-ea"/>
                <a:cs typeface="+mn-cs"/>
              </a:rPr>
              <a:t>PRAYER MEETINGS</a:t>
            </a:r>
            <a:r>
              <a:rPr kumimoji="0" lang="en-GB" sz="3200" b="0" i="0" u="none" strike="noStrike" kern="1200" cap="none" spc="0" normalizeH="0" baseline="0" noProof="0" dirty="0">
                <a:ln>
                  <a:noFill/>
                </a:ln>
                <a:solidFill>
                  <a:prstClr val="white"/>
                </a:solidFill>
                <a:effectLst/>
                <a:uLnTx/>
                <a:uFillTx/>
                <a:latin typeface="Calibri"/>
                <a:ea typeface="+mn-ea"/>
                <a:cs typeface="+mn-cs"/>
              </a:rPr>
              <a:t>, week of prayer including the Annual Stewardship Emphasis Week. </a:t>
            </a: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GB" sz="3200" b="0" i="0" u="none" strike="noStrike" kern="1200" cap="none" spc="0" normalizeH="0" baseline="0" noProof="0" dirty="0">
                <a:ln>
                  <a:noFill/>
                </a:ln>
                <a:solidFill>
                  <a:prstClr val="white"/>
                </a:solidFill>
                <a:effectLst/>
                <a:uLnTx/>
                <a:uFillTx/>
                <a:latin typeface="Calibri"/>
                <a:ea typeface="+mn-ea"/>
                <a:cs typeface="+mn-cs"/>
              </a:rPr>
              <a:t>Work to increase the number of members who read and study the </a:t>
            </a:r>
            <a:r>
              <a:rPr kumimoji="0" lang="en-GB" sz="3200" b="1" i="0" u="none" strike="noStrike" kern="1200" cap="none" spc="0" normalizeH="0" baseline="0" noProof="0" dirty="0">
                <a:ln>
                  <a:noFill/>
                </a:ln>
                <a:solidFill>
                  <a:prstClr val="white"/>
                </a:solidFill>
                <a:effectLst/>
                <a:uLnTx/>
                <a:uFillTx/>
                <a:latin typeface="Calibri"/>
                <a:ea typeface="+mn-ea"/>
                <a:cs typeface="+mn-cs"/>
              </a:rPr>
              <a:t>SPIRIT OF PROPHECY </a:t>
            </a:r>
            <a:r>
              <a:rPr kumimoji="0" lang="en-GB" sz="3200" b="0" i="0" u="none" strike="noStrike" kern="1200" cap="none" spc="0" normalizeH="0" baseline="0" noProof="0" dirty="0">
                <a:ln>
                  <a:noFill/>
                </a:ln>
                <a:solidFill>
                  <a:prstClr val="white"/>
                </a:solidFill>
                <a:effectLst/>
                <a:uLnTx/>
                <a:uFillTx/>
                <a:latin typeface="Calibri"/>
                <a:ea typeface="+mn-ea"/>
                <a:cs typeface="+mn-cs"/>
              </a:rPr>
              <a:t>including </a:t>
            </a:r>
            <a:r>
              <a:rPr kumimoji="0" lang="en-GB" sz="3200" b="0" i="1" u="none" strike="noStrike" kern="1200" cap="none" spc="0" normalizeH="0" baseline="0" noProof="0" dirty="0">
                <a:ln>
                  <a:noFill/>
                </a:ln>
                <a:solidFill>
                  <a:prstClr val="white"/>
                </a:solidFill>
                <a:effectLst/>
                <a:uLnTx/>
                <a:uFillTx/>
                <a:latin typeface="Calibri"/>
                <a:ea typeface="+mn-ea"/>
                <a:cs typeface="+mn-cs"/>
              </a:rPr>
              <a:t>Counsels on Stewardship</a:t>
            </a:r>
            <a:r>
              <a:rPr kumimoji="0" lang="en-GB" sz="3200" b="0" i="0" u="none" strike="noStrike" kern="1200" cap="none" spc="0" normalizeH="0" baseline="0" noProof="0" dirty="0">
                <a:ln>
                  <a:noFill/>
                </a:ln>
                <a:solidFill>
                  <a:prstClr val="white"/>
                </a:solidFill>
                <a:effectLst/>
                <a:uLnTx/>
                <a:uFillTx/>
                <a:latin typeface="Calibri"/>
                <a:ea typeface="+mn-ea"/>
                <a:cs typeface="+mn-cs"/>
              </a:rPr>
              <a:t>.  </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239514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1269912"/>
            <a:ext cx="10614991" cy="36009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Financial Empowerment</a:t>
            </a:r>
            <a:endParaRPr kumimoji="0" lang="en-GB"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 Financial empowerment is the process during which a member develops his or her potential to generate and manage personal financial resources. </a:t>
            </a:r>
          </a:p>
        </p:txBody>
      </p:sp>
    </p:spTree>
    <p:extLst>
      <p:ext uri="{BB962C8B-B14F-4D97-AF65-F5344CB8AC3E}">
        <p14:creationId xmlns:p14="http://schemas.microsoft.com/office/powerpoint/2010/main" val="17915001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333478"/>
            <a:ext cx="10614991" cy="55399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The Reality about Financial Literacy</a:t>
            </a:r>
            <a:endParaRPr kumimoji="0" lang="en-GB"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a:t>
            </a:r>
            <a:r>
              <a:rPr kumimoji="0" lang="en-US" sz="3600" b="0" i="1" u="none" strike="noStrike" kern="1200" cap="none" spc="0" normalizeH="0" baseline="0" noProof="0" dirty="0">
                <a:ln>
                  <a:noFill/>
                </a:ln>
                <a:solidFill>
                  <a:prstClr val="white"/>
                </a:solidFill>
                <a:effectLst/>
                <a:uLnTx/>
                <a:uFillTx/>
                <a:latin typeface="Calibri"/>
                <a:ea typeface="+mn-ea"/>
                <a:cs typeface="+mn-cs"/>
              </a:rPr>
              <a:t>Many lack wise management and economy. They do not weigh matters well, and move cautiously... They generally think that they understand how to conduct their temporal business, and are unwilling to follow advice. They make bad moves and suffer in consequence.</a:t>
            </a:r>
            <a:r>
              <a:rPr kumimoji="0" lang="en-US" sz="3600" b="0" i="0" u="none" strike="noStrike" kern="1200" cap="none" spc="0" normalizeH="0" baseline="0" noProof="0" dirty="0">
                <a:ln>
                  <a:noFill/>
                </a:ln>
                <a:solidFill>
                  <a:prstClr val="white"/>
                </a:solidFill>
                <a:effectLst/>
                <a:uLnTx/>
                <a:uFillTx/>
                <a:latin typeface="Calibri"/>
                <a:ea typeface="+mn-ea"/>
                <a:cs typeface="+mn-cs"/>
              </a:rPr>
              <a:t>” (TC. Vol. 1 P. 224)</a:t>
            </a:r>
          </a:p>
        </p:txBody>
      </p:sp>
    </p:spTree>
    <p:extLst>
      <p:ext uri="{BB962C8B-B14F-4D97-AF65-F5344CB8AC3E}">
        <p14:creationId xmlns:p14="http://schemas.microsoft.com/office/powerpoint/2010/main" val="29728229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1269912"/>
            <a:ext cx="10614991" cy="49859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Weak Financial Management</a:t>
            </a:r>
            <a:endParaRPr kumimoji="0" lang="en-ZA"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Calibri"/>
                <a:ea typeface="+mn-ea"/>
                <a:cs typeface="+mn-cs"/>
              </a:rPr>
              <a:t>Many do not remember the cause of God, and carelessly expend money in holiday amusements, in dress and folly, and when there is a call made for the advancement of the work in home and foreign missions, they have nothing to give, or even have </a:t>
            </a:r>
            <a:r>
              <a:rPr kumimoji="0" lang="en-US" sz="3200" b="1" i="0" u="sng" strike="noStrike" kern="1200" cap="none" spc="0" normalizeH="0" baseline="0" noProof="0" dirty="0">
                <a:ln>
                  <a:noFill/>
                </a:ln>
                <a:solidFill>
                  <a:prstClr val="white"/>
                </a:solidFill>
                <a:effectLst/>
                <a:uLnTx/>
                <a:uFillTx/>
                <a:latin typeface="Calibri"/>
                <a:ea typeface="+mn-ea"/>
                <a:cs typeface="+mn-cs"/>
              </a:rPr>
              <a:t>OVERDRAWN</a:t>
            </a:r>
            <a:r>
              <a:rPr kumimoji="0" lang="en-US" sz="3200" b="0" i="1" u="none" strike="noStrike" kern="1200" cap="none" spc="0" normalizeH="0" baseline="0" noProof="0" dirty="0">
                <a:ln>
                  <a:noFill/>
                </a:ln>
                <a:solidFill>
                  <a:prstClr val="white"/>
                </a:solidFill>
                <a:effectLst/>
                <a:uLnTx/>
                <a:uFillTx/>
                <a:latin typeface="Calibri"/>
                <a:ea typeface="+mn-ea"/>
                <a:cs typeface="+mn-cs"/>
              </a:rPr>
              <a:t> their account. Thus they rob God in tithes and offerings, and through their selfish indulgence they lay the soul open to fierce temptations, and fall into the wiles of Satan.</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Calibri"/>
                <a:ea typeface="+mn-ea"/>
                <a:cs typeface="+mn-cs"/>
              </a:rPr>
              <a:t> R. &amp; H., Dec. 19, 1893</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p>
        </p:txBody>
      </p:sp>
    </p:spTree>
    <p:extLst>
      <p:ext uri="{BB962C8B-B14F-4D97-AF65-F5344CB8AC3E}">
        <p14:creationId xmlns:p14="http://schemas.microsoft.com/office/powerpoint/2010/main" val="13138292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272381"/>
            <a:ext cx="10614991" cy="70480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Key Areas in Christian Financial Empowerment</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God is the Provider; your pockets are not empty.</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Always spend with a plan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Avoid using others money</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Practice the art of savings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Experience “Whatever He receives, He multiplies.”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Adopt new mode of giving;  as a percentage of your income.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498620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59027" y="381526"/>
            <a:ext cx="11675164" cy="47705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American Congregational Giving Study, Dean Hoge, 1993</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(Pledging and Proportional Giving)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People who gave the most said that they tried to give a certain percentage of their income each year and that they tried to give a fixed dollar amount each week. Those who decided amounts on the spot gave much less.</a:t>
            </a:r>
          </a:p>
        </p:txBody>
      </p:sp>
    </p:spTree>
    <p:extLst>
      <p:ext uri="{BB962C8B-B14F-4D97-AF65-F5344CB8AC3E}">
        <p14:creationId xmlns:p14="http://schemas.microsoft.com/office/powerpoint/2010/main" val="134812100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8" y="333479"/>
            <a:ext cx="11062139" cy="59252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Local Initiatives for Financial Empowerment</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Wingdings" pitchFamily="2" charset="2"/>
              <a:buChar char="Ø"/>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Developing a pool of adequately trained stewardship educators. </a:t>
            </a:r>
          </a:p>
          <a:p>
            <a:pPr marL="285750" marR="0" lvl="0" indent="-285750" algn="l" defTabSz="914400" rtl="0" eaLnBrk="1" fontAlgn="auto" latinLnBrk="0" hangingPunct="1">
              <a:lnSpc>
                <a:spcPct val="150000"/>
              </a:lnSpc>
              <a:spcBef>
                <a:spcPts val="0"/>
              </a:spcBef>
              <a:spcAft>
                <a:spcPts val="0"/>
              </a:spcAft>
              <a:buClrTx/>
              <a:buSzTx/>
              <a:buFont typeface="Wingdings" pitchFamily="2" charset="2"/>
              <a:buChar char="Ø"/>
              <a:tabLst/>
              <a:defRPr/>
            </a:pPr>
            <a:r>
              <a:rPr kumimoji="0" lang="en-GB" sz="3200" b="0" i="0" u="none" strike="noStrike" kern="1200" cap="none" spc="0" normalizeH="0" baseline="0" noProof="0" dirty="0">
                <a:ln>
                  <a:noFill/>
                </a:ln>
                <a:solidFill>
                  <a:prstClr val="white"/>
                </a:solidFill>
                <a:effectLst/>
                <a:uLnTx/>
                <a:uFillTx/>
                <a:latin typeface="Calibri"/>
                <a:ea typeface="+mn-ea"/>
                <a:cs typeface="+mn-cs"/>
              </a:rPr>
              <a:t>Offering training in the area of management of personal finances.  </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Wingdings" pitchFamily="2" charset="2"/>
              <a:buChar char="Ø"/>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Offering basic training to members who are willing to set up income-generating activities. </a:t>
            </a:r>
          </a:p>
          <a:p>
            <a:pPr marL="285750" marR="0" lvl="0" indent="-285750" algn="l" defTabSz="914400" rtl="0" eaLnBrk="1" fontAlgn="auto" latinLnBrk="0" hangingPunct="1">
              <a:lnSpc>
                <a:spcPct val="150000"/>
              </a:lnSpc>
              <a:spcBef>
                <a:spcPts val="0"/>
              </a:spcBef>
              <a:spcAft>
                <a:spcPts val="0"/>
              </a:spcAft>
              <a:buClrTx/>
              <a:buSzTx/>
              <a:buFont typeface="Wingdings" pitchFamily="2" charset="2"/>
              <a:buChar char="Ø"/>
              <a:tabLst/>
              <a:defRPr/>
            </a:pPr>
            <a:r>
              <a:rPr lang="en-US" sz="3200" dirty="0">
                <a:solidFill>
                  <a:prstClr val="white"/>
                </a:solidFill>
                <a:latin typeface="Calibri"/>
              </a:rPr>
              <a:t>Emphasize pledging and the percentage-based mode of giving. </a:t>
            </a:r>
            <a:r>
              <a:rPr kumimoji="0" lang="en-US" sz="3200" b="0" i="0" u="none" strike="noStrike" kern="1200" cap="none" spc="0" normalizeH="0" baseline="0" noProof="0" dirty="0">
                <a:ln>
                  <a:noFill/>
                </a:ln>
                <a:solidFill>
                  <a:prstClr val="white"/>
                </a:solidFill>
                <a:effectLst/>
                <a:uLnTx/>
                <a:uFillTx/>
                <a:latin typeface="Calibri"/>
                <a:ea typeface="+mn-ea"/>
                <a:cs typeface="+mn-cs"/>
              </a:rPr>
              <a:t> </a:t>
            </a:r>
          </a:p>
        </p:txBody>
      </p:sp>
    </p:spTree>
    <p:extLst>
      <p:ext uri="{BB962C8B-B14F-4D97-AF65-F5344CB8AC3E}">
        <p14:creationId xmlns:p14="http://schemas.microsoft.com/office/powerpoint/2010/main" val="24211633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2661" y="1758856"/>
            <a:ext cx="1064902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Part II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Mainstreaming the Stewardship Message</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alibri"/>
                <a:ea typeface="+mn-ea"/>
                <a:cs typeface="+mn-cs"/>
              </a:rPr>
              <a:t>     </a:t>
            </a: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Imagem 6">
            <a:extLst>
              <a:ext uri="{FF2B5EF4-FFF2-40B4-BE49-F238E27FC236}">
                <a16:creationId xmlns:a16="http://schemas.microsoft.com/office/drawing/2014/main" id="{98A74C36-D581-CB4D-ABAA-73D623CA66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6071"/>
          <a:stretch/>
        </p:blipFill>
        <p:spPr>
          <a:xfrm>
            <a:off x="0" y="5899428"/>
            <a:ext cx="12192000" cy="958572"/>
          </a:xfrm>
          <a:prstGeom prst="rect">
            <a:avLst/>
          </a:prstGeom>
        </p:spPr>
      </p:pic>
      <p:pic>
        <p:nvPicPr>
          <p:cNvPr id="6" name="Picture 5">
            <a:extLst>
              <a:ext uri="{FF2B5EF4-FFF2-40B4-BE49-F238E27FC236}">
                <a16:creationId xmlns:a16="http://schemas.microsoft.com/office/drawing/2014/main" id="{B36683A2-00B1-6743-994C-5A65375455AC}"/>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672932" y="6027934"/>
            <a:ext cx="727917" cy="701560"/>
          </a:xfrm>
          <a:prstGeom prst="rect">
            <a:avLst/>
          </a:prstGeom>
        </p:spPr>
      </p:pic>
    </p:spTree>
    <p:extLst>
      <p:ext uri="{BB962C8B-B14F-4D97-AF65-F5344CB8AC3E}">
        <p14:creationId xmlns:p14="http://schemas.microsoft.com/office/powerpoint/2010/main" val="33473076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1269912"/>
            <a:ext cx="10614991" cy="47615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Caught or Taught!</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a:t>
            </a:r>
            <a:r>
              <a:rPr kumimoji="0" lang="en-US" sz="3600" b="1" i="1" u="none" strike="noStrike" kern="1200" cap="none" spc="0" normalizeH="0" baseline="30000" noProof="0" dirty="0">
                <a:ln>
                  <a:noFill/>
                </a:ln>
                <a:solidFill>
                  <a:prstClr val="white"/>
                </a:solidFill>
                <a:effectLst/>
                <a:uLnTx/>
                <a:uFillTx/>
                <a:latin typeface="Calibri"/>
                <a:ea typeface="+mn-ea"/>
                <a:cs typeface="+mn-cs"/>
              </a:rPr>
              <a:t> </a:t>
            </a:r>
            <a:r>
              <a:rPr kumimoji="0" lang="en-US" sz="3600" b="0" i="1" u="none" strike="noStrike" kern="1200" cap="none" spc="0" normalizeH="0" baseline="0" noProof="0" dirty="0">
                <a:ln>
                  <a:noFill/>
                </a:ln>
                <a:solidFill>
                  <a:prstClr val="white"/>
                </a:solidFill>
                <a:effectLst/>
                <a:uLnTx/>
                <a:uFillTx/>
                <a:latin typeface="Calibri"/>
                <a:ea typeface="+mn-ea"/>
                <a:cs typeface="+mn-cs"/>
              </a:rPr>
              <a:t>How, then, can they call on the one they have not believed in? And how can they believe in the one of whom they have not heard? And how can they hear without someone preaching to them?” </a:t>
            </a:r>
            <a:r>
              <a:rPr kumimoji="0" lang="en-US" sz="3600" b="0" i="0" u="none" strike="noStrike" kern="1200" cap="none" spc="0" normalizeH="0" baseline="0" noProof="0" dirty="0">
                <a:ln>
                  <a:noFill/>
                </a:ln>
                <a:solidFill>
                  <a:prstClr val="white"/>
                </a:solidFill>
                <a:effectLst/>
                <a:uLnTx/>
                <a:uFillTx/>
                <a:latin typeface="Calibri"/>
                <a:ea typeface="+mn-ea"/>
                <a:cs typeface="+mn-cs"/>
              </a:rPr>
              <a:t>(Rom. 10:14)</a:t>
            </a: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848350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1269912"/>
            <a:ext cx="10614991" cy="42934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Caught or Taught!</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white"/>
                </a:solidFill>
                <a:effectLst/>
                <a:uLnTx/>
                <a:uFillTx/>
                <a:latin typeface="Calibri"/>
                <a:ea typeface="+mn-ea"/>
                <a:cs typeface="+mn-cs"/>
              </a:rPr>
              <a:t>“He decreed statutes for Jacob and established the law in Israel, which he commanded our ancestors to teach their children, </a:t>
            </a:r>
            <a:r>
              <a:rPr kumimoji="0" lang="en-US" sz="3600" b="1" i="1" u="none" strike="noStrike" kern="1200" cap="none" spc="0" normalizeH="0" baseline="30000" noProof="0" dirty="0">
                <a:ln>
                  <a:noFill/>
                </a:ln>
                <a:solidFill>
                  <a:prstClr val="white"/>
                </a:solidFill>
                <a:effectLst/>
                <a:uLnTx/>
                <a:uFillTx/>
                <a:latin typeface="Calibri"/>
                <a:ea typeface="+mn-ea"/>
                <a:cs typeface="+mn-cs"/>
              </a:rPr>
              <a:t>6 </a:t>
            </a:r>
            <a:r>
              <a:rPr kumimoji="0" lang="en-US" sz="3600" b="0" i="1" u="none" strike="noStrike" kern="1200" cap="none" spc="0" normalizeH="0" baseline="0" noProof="0" dirty="0">
                <a:ln>
                  <a:noFill/>
                </a:ln>
                <a:solidFill>
                  <a:prstClr val="white"/>
                </a:solidFill>
                <a:effectLst/>
                <a:uLnTx/>
                <a:uFillTx/>
                <a:latin typeface="Calibri"/>
                <a:ea typeface="+mn-ea"/>
                <a:cs typeface="+mn-cs"/>
              </a:rPr>
              <a:t>so the next generation would know them, even the children yet to be born, and they in turn would tell their children.” (</a:t>
            </a:r>
            <a:r>
              <a:rPr kumimoji="0" lang="fr-FR" sz="3600" b="0" i="0" u="none" strike="noStrike" kern="1200" cap="none" spc="0" normalizeH="0" baseline="0" noProof="0" dirty="0">
                <a:ln>
                  <a:noFill/>
                </a:ln>
                <a:solidFill>
                  <a:prstClr val="white"/>
                </a:solidFill>
                <a:effectLst/>
                <a:uLnTx/>
                <a:uFillTx/>
                <a:latin typeface="Calibri"/>
                <a:ea typeface="+mn-ea"/>
                <a:cs typeface="+mn-cs"/>
              </a:rPr>
              <a:t>Ps. 78:5,6)</a:t>
            </a: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418173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302681"/>
            <a:ext cx="10614991"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PLAN</a:t>
            </a:r>
            <a:r>
              <a:rPr kumimoji="0" lang="en-US"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Tx/>
              <a:buChar char="-"/>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The Growing Liberality Model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Empowering members.</a:t>
            </a:r>
          </a:p>
          <a:p>
            <a:pPr marR="0" lvl="0" algn="l" defTabSz="914400" rtl="0" eaLnBrk="1" fontAlgn="auto" latinLnBrk="0" hangingPunct="1">
              <a:lnSpc>
                <a:spcPct val="100000"/>
              </a:lnSpc>
              <a:spcBef>
                <a:spcPts val="0"/>
              </a:spcBef>
              <a:spcAft>
                <a:spcPts val="0"/>
              </a:spcAft>
              <a:buClrTx/>
              <a:buSzTx/>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lang="en-US" sz="3600" dirty="0">
                <a:solidFill>
                  <a:prstClr val="white"/>
                </a:solidFill>
                <a:latin typeface="Calibri"/>
              </a:rPr>
              <a:t>Mainstreaming of the stewardship message.</a:t>
            </a:r>
          </a:p>
          <a:p>
            <a:pPr marL="571500" marR="0" lvl="0" indent="-571500" algn="l" defTabSz="914400" rtl="0" eaLnBrk="1" fontAlgn="auto" latinLnBrk="0" hangingPunct="1">
              <a:lnSpc>
                <a:spcPct val="100000"/>
              </a:lnSpc>
              <a:spcBef>
                <a:spcPts val="0"/>
              </a:spcBef>
              <a:spcAft>
                <a:spcPts val="0"/>
              </a:spcAft>
              <a:buClrTx/>
              <a:buSzTx/>
              <a:buFontTx/>
              <a:buChar char="-"/>
              <a:tabLst/>
              <a:defRPr/>
            </a:pPr>
            <a:endParaRPr lang="en-US" sz="3600" dirty="0">
              <a:solidFill>
                <a:prstClr val="white"/>
              </a:solidFill>
              <a:latin typeface="Calibri"/>
            </a:endParaRP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lang="en-US" sz="3600" dirty="0">
                <a:solidFill>
                  <a:prstClr val="white"/>
                </a:solidFill>
                <a:latin typeface="Calibri"/>
              </a:rPr>
              <a:t>Creating Conducive Church Culture</a:t>
            </a:r>
          </a:p>
          <a:p>
            <a:pPr marR="0" lvl="0" algn="l" defTabSz="914400" rtl="0" eaLnBrk="1" fontAlgn="auto" latinLnBrk="0" hangingPunct="1">
              <a:lnSpc>
                <a:spcPct val="100000"/>
              </a:lnSpc>
              <a:spcBef>
                <a:spcPts val="0"/>
              </a:spcBef>
              <a:spcAft>
                <a:spcPts val="0"/>
              </a:spcAft>
              <a:buClrTx/>
              <a:buSzTx/>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591433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344495"/>
            <a:ext cx="10614991" cy="48167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The Normative Ignorance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Believers’ lack of awareness about the teaching of 10 percent tithing or generous, sacrificial, proportionate financial giving as the norm of Christian stewardship.</a:t>
            </a:r>
            <a:endParaRPr kumimoji="0" lang="en-US" sz="66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388462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344495"/>
            <a:ext cx="10614991" cy="42011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The Normative Ignorance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a:t>
            </a:r>
            <a:r>
              <a:rPr kumimoji="0" lang="en-US" sz="4000" b="0" i="0" u="none" strike="noStrike" kern="1200" cap="none" spc="0" normalizeH="0" baseline="0" noProof="0" dirty="0">
                <a:ln>
                  <a:noFill/>
                </a:ln>
                <a:solidFill>
                  <a:prstClr val="white"/>
                </a:solidFill>
                <a:effectLst/>
                <a:uLnTx/>
                <a:uFillTx/>
                <a:latin typeface="Calibri"/>
                <a:ea typeface="+mn-ea"/>
                <a:cs typeface="+mn-cs"/>
              </a:rPr>
              <a:t>Giving money does not appear to be the primary expression of good spirituality and discipleship in the minds of many Christians. </a:t>
            </a:r>
          </a:p>
        </p:txBody>
      </p:sp>
    </p:spTree>
    <p:extLst>
      <p:ext uri="{BB962C8B-B14F-4D97-AF65-F5344CB8AC3E}">
        <p14:creationId xmlns:p14="http://schemas.microsoft.com/office/powerpoint/2010/main" val="28332257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322462"/>
            <a:ext cx="10614991" cy="572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Causes of Normative Ignorance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Dichotomy between Evangelism and Stewardship!</a:t>
            </a: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Calibri"/>
                <a:ea typeface="+mn-ea"/>
                <a:cs typeface="+mn-cs"/>
              </a:rPr>
              <a:t>“</a:t>
            </a:r>
            <a:r>
              <a:rPr kumimoji="0" lang="en-US" sz="2800" b="0" i="0" u="none" strike="noStrike" kern="1200" cap="none" spc="0" normalizeH="0" baseline="0" noProof="0" dirty="0">
                <a:ln>
                  <a:noFill/>
                </a:ln>
                <a:solidFill>
                  <a:prstClr val="white"/>
                </a:solidFill>
                <a:effectLst/>
                <a:uLnTx/>
                <a:uFillTx/>
                <a:latin typeface="Calibri"/>
                <a:ea typeface="+mn-ea"/>
                <a:cs typeface="+mn-cs"/>
              </a:rPr>
              <a:t>Some refuse to accept the tithing system; they turn away, and no longer walk with those who believe and love the truth. When other lines are opened before them, they answer, “It was not so taught us,” and they hesitate to move forward. How much better it would have been if the first messenger of truth had faithfully and thoroughly educated these converts in regard to all essential matters, even if fewer had been added to the church under his labors.”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a:ea typeface="+mn-ea"/>
                <a:cs typeface="+mn-cs"/>
              </a:rPr>
              <a:t>(Counsels on Stewardship, pp. 104-105). </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705548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322462"/>
            <a:ext cx="10614991" cy="50783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Causes of Normative Ignorance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Dichotomy between Evangelism and Stewardship!</a:t>
            </a: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“God would be better pleased to have six thoroughly converted to the truth than to have sixty make a profession and yet not be truly converted.”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(Counsels on Stewardship, p.105) </a:t>
            </a:r>
          </a:p>
        </p:txBody>
      </p:sp>
    </p:spTree>
    <p:extLst>
      <p:ext uri="{BB962C8B-B14F-4D97-AF65-F5344CB8AC3E}">
        <p14:creationId xmlns:p14="http://schemas.microsoft.com/office/powerpoint/2010/main" val="18400762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322462"/>
            <a:ext cx="10614991" cy="54476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Causes of Normative Ignorance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The Reluctant Stewards!</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As ‘reluctant stewards’ of congregational finances (Conway, 1992, 1999, 2002), clergy often feel uncomfortable with the fundraising aspect of their jobs (Smith et al., 2008; </a:t>
            </a:r>
            <a:r>
              <a:rPr kumimoji="0" lang="en-US" sz="4400" b="0" i="0" u="none" strike="noStrike" kern="1200" cap="none" spc="0" normalizeH="0" baseline="0" noProof="0" dirty="0" err="1">
                <a:ln>
                  <a:noFill/>
                </a:ln>
                <a:solidFill>
                  <a:prstClr val="white"/>
                </a:solidFill>
                <a:effectLst/>
                <a:uLnTx/>
                <a:uFillTx/>
                <a:latin typeface="Calibri"/>
                <a:ea typeface="+mn-ea"/>
                <a:cs typeface="+mn-cs"/>
              </a:rPr>
              <a:t>Wuthnow</a:t>
            </a:r>
            <a:r>
              <a:rPr kumimoji="0" lang="en-US" sz="4400" b="0" i="0" u="none" strike="noStrike" kern="1200" cap="none" spc="0" normalizeH="0" baseline="0" noProof="0" dirty="0">
                <a:ln>
                  <a:noFill/>
                </a:ln>
                <a:solidFill>
                  <a:prstClr val="white"/>
                </a:solidFill>
                <a:effectLst/>
                <a:uLnTx/>
                <a:uFillTx/>
                <a:latin typeface="Calibri"/>
                <a:ea typeface="+mn-ea"/>
                <a:cs typeface="+mn-cs"/>
              </a:rPr>
              <a:t>, 1997).</a:t>
            </a:r>
          </a:p>
        </p:txBody>
      </p:sp>
    </p:spTree>
    <p:extLst>
      <p:ext uri="{BB962C8B-B14F-4D97-AF65-F5344CB8AC3E}">
        <p14:creationId xmlns:p14="http://schemas.microsoft.com/office/powerpoint/2010/main" val="35102343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31228" y="1480116"/>
            <a:ext cx="11193517" cy="3831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Characteristics of Effective Stewardship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 Education Program</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ZA" sz="3600" b="0" i="0" u="none" strike="noStrike" kern="1200" cap="none" spc="0" normalizeH="0" baseline="0" noProof="0" dirty="0">
                <a:ln>
                  <a:noFill/>
                </a:ln>
                <a:solidFill>
                  <a:prstClr val="white"/>
                </a:solidFill>
                <a:effectLst/>
                <a:uLnTx/>
                <a:uFillTx/>
                <a:latin typeface="Calibri"/>
                <a:ea typeface="+mn-ea"/>
                <a:cs typeface="+mn-cs"/>
              </a:rPr>
              <a:t>Simple to implement</a:t>
            </a: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ZA" sz="3600" b="0" i="0" u="none" strike="noStrike" kern="1200" cap="none" spc="0" normalizeH="0" baseline="0" noProof="0" dirty="0">
                <a:ln>
                  <a:noFill/>
                </a:ln>
                <a:solidFill>
                  <a:prstClr val="white"/>
                </a:solidFill>
                <a:effectLst/>
                <a:uLnTx/>
                <a:uFillTx/>
                <a:latin typeface="Calibri"/>
                <a:ea typeface="+mn-ea"/>
                <a:cs typeface="+mn-cs"/>
              </a:rPr>
              <a:t>Not costly</a:t>
            </a:r>
          </a:p>
          <a:p>
            <a:pPr marL="571500" marR="0" lvl="0" indent="-5715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ZA" sz="3600" b="0" i="0" u="none" strike="noStrike" kern="1200" cap="none" spc="0" normalizeH="0" baseline="0" noProof="0" dirty="0">
                <a:ln>
                  <a:noFill/>
                </a:ln>
                <a:solidFill>
                  <a:prstClr val="white"/>
                </a:solidFill>
                <a:effectLst/>
                <a:uLnTx/>
                <a:uFillTx/>
                <a:latin typeface="Calibri"/>
                <a:ea typeface="+mn-ea"/>
                <a:cs typeface="+mn-cs"/>
              </a:rPr>
              <a:t>Not taxing to the church’s schedule </a:t>
            </a:r>
          </a:p>
          <a:p>
            <a:pPr marL="571500" marR="0" lvl="0" indent="-5715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ZA" sz="3600" b="0" i="0" u="none" strike="noStrike" kern="1200" cap="none" spc="0" normalizeH="0" baseline="0" noProof="0" dirty="0">
                <a:ln>
                  <a:noFill/>
                </a:ln>
                <a:solidFill>
                  <a:prstClr val="white"/>
                </a:solidFill>
                <a:effectLst/>
                <a:uLnTx/>
                <a:uFillTx/>
                <a:latin typeface="Calibri"/>
                <a:ea typeface="+mn-ea"/>
                <a:cs typeface="+mn-cs"/>
              </a:rPr>
              <a:t>Go </a:t>
            </a:r>
            <a:r>
              <a:rPr kumimoji="0" lang="en-ZA" sz="3600" b="1" i="0" u="sng" strike="noStrike" kern="1200" cap="none" spc="0" normalizeH="0" baseline="0" noProof="0" dirty="0">
                <a:ln>
                  <a:noFill/>
                </a:ln>
                <a:solidFill>
                  <a:prstClr val="white"/>
                </a:solidFill>
                <a:effectLst/>
                <a:uLnTx/>
                <a:uFillTx/>
                <a:latin typeface="Calibri"/>
                <a:ea typeface="+mn-ea"/>
                <a:cs typeface="+mn-cs"/>
              </a:rPr>
              <a:t>UNDERCOVER</a:t>
            </a:r>
            <a:endParaRPr kumimoji="0" lang="en-US" sz="6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743782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31228" y="400463"/>
            <a:ext cx="11193517" cy="37548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glow rad="63500">
                    <a:prstClr val="black"/>
                  </a:glow>
                </a:effectLst>
                <a:uLnTx/>
                <a:uFillTx/>
                <a:latin typeface="Calibri"/>
                <a:ea typeface="+mn-ea"/>
                <a:cs typeface="+mn-cs"/>
              </a:rPr>
              <a:t>Qualties</a:t>
            </a:r>
            <a:r>
              <a:rPr kumimoji="0" lang="en-US" sz="40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 of a Good Stewardship Education Program</a:t>
            </a: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3600" b="0" i="0" u="none" strike="noStrike" kern="1200" cap="none" spc="0" normalizeH="0" baseline="0" noProof="0" dirty="0">
                <a:ln>
                  <a:noFill/>
                </a:ln>
                <a:solidFill>
                  <a:prstClr val="white"/>
                </a:solidFill>
                <a:effectLst/>
                <a:uLnTx/>
                <a:uFillTx/>
                <a:latin typeface="Calibri"/>
                <a:ea typeface="+mn-ea"/>
                <a:cs typeface="+mn-cs"/>
              </a:rPr>
              <a:t>Go </a:t>
            </a:r>
            <a:r>
              <a:rPr kumimoji="0" lang="en-ZA" sz="3600" b="1" i="0" u="sng" strike="noStrike" kern="1200" cap="none" spc="0" normalizeH="0" baseline="0" noProof="0" dirty="0">
                <a:ln>
                  <a:noFill/>
                </a:ln>
                <a:solidFill>
                  <a:prstClr val="white"/>
                </a:solidFill>
                <a:effectLst/>
                <a:uLnTx/>
                <a:uFillTx/>
                <a:latin typeface="Calibri"/>
                <a:ea typeface="+mn-ea"/>
                <a:cs typeface="+mn-cs"/>
              </a:rPr>
              <a:t>UNDERCOVER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3600" b="1" i="0" u="sng"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3600" b="0" i="0" u="none" strike="noStrike" kern="1200" cap="none" spc="0" normalizeH="0" baseline="0" noProof="0" dirty="0">
                <a:ln>
                  <a:noFill/>
                </a:ln>
                <a:solidFill>
                  <a:prstClr val="white"/>
                </a:solidFill>
                <a:effectLst/>
                <a:uLnTx/>
                <a:uFillTx/>
                <a:latin typeface="Calibri"/>
                <a:ea typeface="+mn-ea"/>
                <a:cs typeface="+mn-cs"/>
              </a:rPr>
              <a:t>To include the stewardship message in already existing programs and initiatives of the church. </a:t>
            </a:r>
            <a:endParaRPr kumimoji="0" lang="en-US" sz="6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658392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31228" y="460754"/>
            <a:ext cx="11193517" cy="56169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Local </a:t>
            </a:r>
            <a:r>
              <a:rPr kumimoji="0" lang="en-US" sz="4000" b="1" i="0" u="none" strike="noStrike" kern="1200" cap="none" spc="0" normalizeH="0" baseline="0" noProof="0" dirty="0" err="1">
                <a:ln>
                  <a:noFill/>
                </a:ln>
                <a:solidFill>
                  <a:prstClr val="white"/>
                </a:solidFill>
                <a:effectLst>
                  <a:glow rad="63500">
                    <a:prstClr val="black"/>
                  </a:glow>
                </a:effectLst>
                <a:uLnTx/>
                <a:uFillTx/>
                <a:latin typeface="Calibri"/>
                <a:ea typeface="+mn-ea"/>
                <a:cs typeface="+mn-cs"/>
              </a:rPr>
              <a:t>Initiatives</a:t>
            </a:r>
            <a:r>
              <a:rPr kumimoji="0" lang="en-US" sz="40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 for Stewardship Education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 to all Segments</a:t>
            </a: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Providing regular instructions about stewardship during Sabbath morning programs.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Helping Adventurers and Pathfinders to earn the Wise Steward Award and Stewardship Honor respectively.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Instruct prospective members about stewardship.  </a:t>
            </a:r>
          </a:p>
        </p:txBody>
      </p:sp>
    </p:spTree>
    <p:extLst>
      <p:ext uri="{BB962C8B-B14F-4D97-AF65-F5344CB8AC3E}">
        <p14:creationId xmlns:p14="http://schemas.microsoft.com/office/powerpoint/2010/main" val="20881917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31228" y="460754"/>
            <a:ext cx="11193517" cy="56169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Local </a:t>
            </a:r>
            <a:r>
              <a:rPr kumimoji="0" lang="en-US" sz="4000" b="1" i="0" u="none" strike="noStrike" kern="1200" cap="none" spc="0" normalizeH="0" baseline="0" noProof="0" dirty="0" err="1">
                <a:ln>
                  <a:noFill/>
                </a:ln>
                <a:solidFill>
                  <a:prstClr val="white"/>
                </a:solidFill>
                <a:effectLst>
                  <a:glow rad="63500">
                    <a:prstClr val="black"/>
                  </a:glow>
                </a:effectLst>
                <a:uLnTx/>
                <a:uFillTx/>
                <a:latin typeface="Calibri"/>
                <a:ea typeface="+mn-ea"/>
                <a:cs typeface="+mn-cs"/>
              </a:rPr>
              <a:t>Initiatives</a:t>
            </a:r>
            <a:r>
              <a:rPr kumimoji="0" lang="en-US" sz="40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 for Stewardship Education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 to all Segments</a:t>
            </a: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Nurturing members in faithfulness through systematic home visitations.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Preaching a stewardship related sermon once every quarter in the local church.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Using stewardship materials for evangelistic campaigns.</a:t>
            </a:r>
            <a:endParaRPr kumimoji="0" lang="en-US" sz="96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307545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2661" y="1758856"/>
            <a:ext cx="1064902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Part III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Creating Conducive Church Culture </a:t>
            </a:r>
            <a:r>
              <a:rPr kumimoji="0" lang="en-GB" sz="4800" b="0" i="0" u="none" strike="noStrike" kern="1200" cap="none" spc="0" normalizeH="0" baseline="0" noProof="0" dirty="0">
                <a:ln>
                  <a:noFill/>
                </a:ln>
                <a:solidFill>
                  <a:prstClr val="white"/>
                </a:solidFill>
                <a:effectLst/>
                <a:uLnTx/>
                <a:uFillTx/>
                <a:latin typeface="Calibri"/>
                <a:ea typeface="+mn-ea"/>
                <a:cs typeface="+mn-cs"/>
              </a:rPr>
              <a:t>     </a:t>
            </a: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Imagem 6">
            <a:extLst>
              <a:ext uri="{FF2B5EF4-FFF2-40B4-BE49-F238E27FC236}">
                <a16:creationId xmlns:a16="http://schemas.microsoft.com/office/drawing/2014/main" id="{98A74C36-D581-CB4D-ABAA-73D623CA66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6071"/>
          <a:stretch/>
        </p:blipFill>
        <p:spPr>
          <a:xfrm>
            <a:off x="0" y="5899428"/>
            <a:ext cx="12192000" cy="958572"/>
          </a:xfrm>
          <a:prstGeom prst="rect">
            <a:avLst/>
          </a:prstGeom>
        </p:spPr>
      </p:pic>
      <p:pic>
        <p:nvPicPr>
          <p:cNvPr id="6" name="Picture 5">
            <a:extLst>
              <a:ext uri="{FF2B5EF4-FFF2-40B4-BE49-F238E27FC236}">
                <a16:creationId xmlns:a16="http://schemas.microsoft.com/office/drawing/2014/main" id="{B36683A2-00B1-6743-994C-5A65375455AC}"/>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672932" y="6027934"/>
            <a:ext cx="727917" cy="701560"/>
          </a:xfrm>
          <a:prstGeom prst="rect">
            <a:avLst/>
          </a:prstGeom>
        </p:spPr>
      </p:pic>
    </p:spTree>
    <p:extLst>
      <p:ext uri="{BB962C8B-B14F-4D97-AF65-F5344CB8AC3E}">
        <p14:creationId xmlns:p14="http://schemas.microsoft.com/office/powerpoint/2010/main" val="30370259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54237" y="404948"/>
            <a:ext cx="10917954" cy="47089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General Definition of Liberality</a:t>
            </a:r>
            <a:endParaRPr kumimoji="0" lang="en-GB"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“Giving good things to others freely and abundantly.”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University of Notre Dame’s </a:t>
            </a:r>
            <a:r>
              <a:rPr kumimoji="0" lang="en-US" sz="2400" b="1" i="0" u="none" strike="noStrike" kern="1200" cap="none" spc="0" normalizeH="0" baseline="0" noProof="0" dirty="0">
                <a:ln>
                  <a:noFill/>
                </a:ln>
                <a:solidFill>
                  <a:prstClr val="white"/>
                </a:solidFill>
                <a:effectLst/>
                <a:uLnTx/>
                <a:uFillTx/>
                <a:latin typeface="Calibri"/>
                <a:ea typeface="+mn-ea"/>
                <a:cs typeface="+mn-cs"/>
              </a:rPr>
              <a:t>Science of Generosity Project</a:t>
            </a:r>
            <a:r>
              <a:rPr kumimoji="0" lang="en-US" sz="1200" b="0" i="0" u="none" strike="noStrike" kern="1200" cap="none" spc="0" normalizeH="0" baseline="0" noProof="0" dirty="0">
                <a:ln>
                  <a:noFill/>
                </a:ln>
                <a:solidFill>
                  <a:prstClr val="white"/>
                </a:solidFill>
                <a:effectLst/>
                <a:uLnTx/>
                <a:uFillTx/>
                <a:latin typeface="Calibri"/>
                <a:ea typeface="+mn-ea"/>
                <a:cs typeface="+mn-cs"/>
              </a:rPr>
              <a:t>.”</a:t>
            </a:r>
          </a:p>
        </p:txBody>
      </p:sp>
    </p:spTree>
    <p:extLst>
      <p:ext uri="{BB962C8B-B14F-4D97-AF65-F5344CB8AC3E}">
        <p14:creationId xmlns:p14="http://schemas.microsoft.com/office/powerpoint/2010/main" val="3524878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31228" y="361599"/>
            <a:ext cx="11193517" cy="50629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The Deservingness of Recipient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The characteristics of the recipient of giving is a decisive factor influencing giving. </a:t>
            </a:r>
            <a:r>
              <a:rPr kumimoji="0" lang="en-US" sz="3200" b="0" i="0" u="none" strike="noStrike" kern="1200" cap="none" spc="0" normalizeH="0" baseline="0" noProof="0" dirty="0">
                <a:ln>
                  <a:noFill/>
                </a:ln>
                <a:solidFill>
                  <a:prstClr val="white"/>
                </a:solidFill>
                <a:effectLst/>
                <a:uLnTx/>
                <a:uFillTx/>
                <a:latin typeface="Calibri"/>
                <a:ea typeface="+mn-ea"/>
                <a:cs typeface="+mn-cs"/>
              </a:rPr>
              <a:t>They focus on the “deservingness” of recipients.</a:t>
            </a:r>
            <a:r>
              <a:rPr kumimoji="0" lang="en-US" sz="5400" b="0" i="0" u="none" strike="noStrike" kern="1200" cap="none" spc="0" normalizeH="0" baseline="0" noProof="0" dirty="0">
                <a:ln>
                  <a:noFill/>
                </a:ln>
                <a:solidFill>
                  <a:prstClr val="white"/>
                </a:solidFill>
                <a:effectLst/>
                <a:uLnTx/>
                <a:uFillTx/>
                <a:latin typeface="Calibri"/>
                <a:ea typeface="+mn-ea"/>
                <a:cs typeface="+mn-cs"/>
              </a:rPr>
              <a:t> </a:t>
            </a: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Eckel &amp; Grossman, 1996 </a:t>
            </a: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682346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36637" y="438407"/>
            <a:ext cx="11193517" cy="43088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Characteristics of the Recipient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Issues related to congregational spending, expenses, disbursements, and financial conflict have an incidence on members’ giving.   </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294197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31228" y="361599"/>
            <a:ext cx="11193517" cy="47859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Characteristics of the Recipient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People who consider that “budget is appropriate”, have “trust in leadership”, and are “enthusiastic about programs” usually elevate their giving rate by 8 to 11 percent (</a:t>
            </a:r>
            <a:r>
              <a:rPr kumimoji="0" lang="en-US" sz="4000" b="0" i="0" u="none" strike="noStrike" kern="1200" cap="none" spc="0" normalizeH="0" baseline="0" noProof="0" dirty="0" err="1">
                <a:ln>
                  <a:noFill/>
                </a:ln>
                <a:solidFill>
                  <a:prstClr val="white"/>
                </a:solidFill>
                <a:effectLst/>
                <a:uLnTx/>
                <a:uFillTx/>
                <a:latin typeface="Calibri"/>
                <a:ea typeface="+mn-ea"/>
                <a:cs typeface="+mn-cs"/>
              </a:rPr>
              <a:t>Peifer</a:t>
            </a:r>
            <a:r>
              <a:rPr kumimoji="0" lang="en-US" sz="4000" b="0" i="0" u="none" strike="noStrike" kern="1200" cap="none" spc="0" normalizeH="0" baseline="0" noProof="0" dirty="0">
                <a:ln>
                  <a:noFill/>
                </a:ln>
                <a:solidFill>
                  <a:prstClr val="white"/>
                </a:solidFill>
                <a:effectLst/>
                <a:uLnTx/>
                <a:uFillTx/>
                <a:latin typeface="Calibri"/>
                <a:ea typeface="+mn-ea"/>
                <a:cs typeface="+mn-cs"/>
              </a:rPr>
              <a:t>, 2010, p.1583).</a:t>
            </a:r>
            <a:r>
              <a:rPr kumimoji="0" lang="en-US" sz="5400" b="0" i="0" u="none" strike="noStrike" kern="1200" cap="none" spc="0" normalizeH="0" baseline="0" noProof="0" dirty="0">
                <a:ln>
                  <a:noFill/>
                </a:ln>
                <a:solidFill>
                  <a:prstClr val="white"/>
                </a:solidFill>
                <a:effectLst/>
                <a:uLnTx/>
                <a:uFillTx/>
                <a:latin typeface="Calibri"/>
                <a:ea typeface="+mn-ea"/>
                <a:cs typeface="+mn-cs"/>
              </a:rPr>
              <a:t> </a:t>
            </a:r>
            <a:endParaRPr kumimoji="0" lang="en-US" sz="8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972094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31228" y="361599"/>
            <a:ext cx="11193517" cy="58015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Characteristics of the Recipient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Disclosure about Finances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Sufficient disclosure about congregational finances has an overall positive factor for the 5 denominations involved in a study.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Hoge et al., 1996</a:t>
            </a:r>
            <a:endParaRPr kumimoji="0" lang="en-US" sz="5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391890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31228" y="361599"/>
            <a:ext cx="11193517" cy="52475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Characteristics of the Recipient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Trust a Contributive Factor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Nine percent of their respondents mentioned trust in financial management as their most important reason for not giving.</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Smith and Emerson (2008)</a:t>
            </a: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62468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1748055" y="201451"/>
            <a:ext cx="9709186" cy="830997"/>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Calibri"/>
                <a:ea typeface="+mn-ea"/>
                <a:cs typeface="+mn-cs"/>
              </a:rPr>
              <a:t>Holy Gift… Sacred Trust</a:t>
            </a:r>
          </a:p>
        </p:txBody>
      </p:sp>
      <p:sp>
        <p:nvSpPr>
          <p:cNvPr id="2" name="TextBox 1">
            <a:extLst>
              <a:ext uri="{FF2B5EF4-FFF2-40B4-BE49-F238E27FC236}">
                <a16:creationId xmlns:a16="http://schemas.microsoft.com/office/drawing/2014/main" id="{45B05CE2-0678-D840-8D2A-0811AF7B657F}"/>
              </a:ext>
            </a:extLst>
          </p:cNvPr>
          <p:cNvSpPr txBox="1"/>
          <p:nvPr/>
        </p:nvSpPr>
        <p:spPr>
          <a:xfrm>
            <a:off x="1649896" y="904469"/>
            <a:ext cx="10018643" cy="43704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Management of financial resources</a:t>
            </a:r>
            <a:r>
              <a:rPr kumimoji="0" lang="en-US" sz="4800" b="1" i="0" u="none" strike="noStrike" kern="1200" cap="none" spc="0" normalizeH="0" baseline="0" noProof="0" dirty="0">
                <a:ln>
                  <a:noFill/>
                </a:ln>
                <a:solidFill>
                  <a:prstClr val="white"/>
                </a:solidFill>
                <a:effectLst/>
                <a:uLnTx/>
                <a:uFillTx/>
                <a:latin typeface="Calibri"/>
                <a:ea typeface="+mn-ea"/>
                <a:cs typeface="+mn-cs"/>
              </a:rPr>
              <a:t> </a:t>
            </a:r>
            <a:r>
              <a:rPr kumimoji="0" lang="en-US" sz="3600" b="1" i="0" u="none" strike="noStrike" kern="1200" cap="none" spc="0" normalizeH="0" baseline="0" noProof="0" dirty="0">
                <a:ln>
                  <a:noFill/>
                </a:ln>
                <a:solidFill>
                  <a:prstClr val="white"/>
                </a:solidFill>
                <a:effectLst/>
                <a:uLnTx/>
                <a:uFillTx/>
                <a:latin typeface="Calibri"/>
                <a:ea typeface="+mn-ea"/>
                <a:cs typeface="+mn-cs"/>
              </a:rPr>
              <a:t> </a:t>
            </a: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1 Corinthians 16:1-4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Calibri"/>
                <a:ea typeface="+mn-ea"/>
                <a:cs typeface="+mn-cs"/>
              </a:rPr>
              <a:t>Now about the collection for the Lord’s people: Do what I told the Galatian churches to do. </a:t>
            </a:r>
            <a:r>
              <a:rPr kumimoji="0" lang="en-US" sz="2600" b="1" i="0" u="none" strike="noStrike" kern="1200" cap="none" spc="0" normalizeH="0" baseline="30000" noProof="0" dirty="0">
                <a:ln>
                  <a:noFill/>
                </a:ln>
                <a:solidFill>
                  <a:prstClr val="white"/>
                </a:solidFill>
                <a:effectLst/>
                <a:uLnTx/>
                <a:uFillTx/>
                <a:latin typeface="Calibri"/>
                <a:ea typeface="+mn-ea"/>
                <a:cs typeface="+mn-cs"/>
              </a:rPr>
              <a:t>2 </a:t>
            </a:r>
            <a:r>
              <a:rPr kumimoji="0" lang="en-US" sz="2600" b="0" i="0" u="none" strike="noStrike" kern="1200" cap="none" spc="0" normalizeH="0" baseline="0" noProof="0" dirty="0">
                <a:ln>
                  <a:noFill/>
                </a:ln>
                <a:solidFill>
                  <a:prstClr val="white"/>
                </a:solidFill>
                <a:effectLst/>
                <a:uLnTx/>
                <a:uFillTx/>
                <a:latin typeface="Calibri"/>
                <a:ea typeface="+mn-ea"/>
                <a:cs typeface="+mn-cs"/>
              </a:rPr>
              <a:t>On the first day of every week, each one of you should set aside a sum of money in keeping with your income, saving it up, so that when I come no collections will have to be made.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Calibri"/>
                <a:ea typeface="+mn-ea"/>
                <a:cs typeface="+mn-cs"/>
              </a:rPr>
              <a:t>Then, when I arrive, I will give letters of introduction to the </a:t>
            </a:r>
            <a:r>
              <a:rPr kumimoji="0" lang="en-US" sz="2600" b="1" i="0" u="none" strike="noStrike" kern="1200" cap="none" spc="0" normalizeH="0" baseline="0" noProof="0" dirty="0">
                <a:ln>
                  <a:noFill/>
                </a:ln>
                <a:solidFill>
                  <a:prstClr val="white"/>
                </a:solidFill>
                <a:effectLst/>
                <a:uLnTx/>
                <a:uFillTx/>
                <a:latin typeface="Calibri"/>
                <a:ea typeface="+mn-ea"/>
                <a:cs typeface="+mn-cs"/>
              </a:rPr>
              <a:t>men </a:t>
            </a:r>
            <a:r>
              <a:rPr kumimoji="0" lang="en-US" sz="2600" b="0" i="0" u="none" strike="noStrike" kern="1200" cap="none" spc="0" normalizeH="0" baseline="0" noProof="0" dirty="0">
                <a:ln>
                  <a:noFill/>
                </a:ln>
                <a:solidFill>
                  <a:prstClr val="white"/>
                </a:solidFill>
                <a:effectLst/>
                <a:uLnTx/>
                <a:uFillTx/>
                <a:latin typeface="Calibri"/>
                <a:ea typeface="+mn-ea"/>
                <a:cs typeface="+mn-cs"/>
              </a:rPr>
              <a:t>you approve and send them with your gift to Jerusalem. </a:t>
            </a:r>
            <a:r>
              <a:rPr kumimoji="0" lang="en-US" sz="2600" b="1" i="0" u="none" strike="noStrike" kern="1200" cap="none" spc="0" normalizeH="0" baseline="30000" noProof="0" dirty="0">
                <a:ln>
                  <a:noFill/>
                </a:ln>
                <a:solidFill>
                  <a:prstClr val="white"/>
                </a:solidFill>
                <a:effectLst/>
                <a:uLnTx/>
                <a:uFillTx/>
                <a:latin typeface="Calibri"/>
                <a:ea typeface="+mn-ea"/>
                <a:cs typeface="+mn-cs"/>
              </a:rPr>
              <a:t>4 </a:t>
            </a:r>
            <a:r>
              <a:rPr kumimoji="0" lang="en-US" sz="2600" b="0" i="0" u="none" strike="noStrike" kern="1200" cap="none" spc="0" normalizeH="0" baseline="0" noProof="0" dirty="0">
                <a:ln>
                  <a:noFill/>
                </a:ln>
                <a:solidFill>
                  <a:prstClr val="white"/>
                </a:solidFill>
                <a:effectLst/>
                <a:uLnTx/>
                <a:uFillTx/>
                <a:latin typeface="Calibri"/>
                <a:ea typeface="+mn-ea"/>
                <a:cs typeface="+mn-cs"/>
              </a:rPr>
              <a:t>If it seems advisable for me to go also, they will accompany me</a:t>
            </a:r>
            <a:r>
              <a:rPr kumimoji="0" lang="en-US" sz="2600" b="1" i="0" u="none" strike="noStrike" kern="1200" cap="none" spc="0" normalizeH="0" baseline="0" noProof="0" dirty="0">
                <a:ln>
                  <a:noFill/>
                </a:ln>
                <a:solidFill>
                  <a:prstClr val="white"/>
                </a:solidFill>
                <a:effectLst/>
                <a:uLnTx/>
                <a:uFillTx/>
                <a:latin typeface="Calibri"/>
                <a:ea typeface="+mn-ea"/>
                <a:cs typeface="+mn-cs"/>
              </a:rPr>
              <a:t>.</a:t>
            </a:r>
            <a:endParaRPr kumimoji="0" lang="en-US" sz="26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766907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90028" y="1821778"/>
            <a:ext cx="10924295" cy="300082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prstClr val="white"/>
                </a:solidFill>
                <a:effectLst/>
                <a:uLnTx/>
                <a:uFillTx/>
                <a:latin typeface="Calibri"/>
                <a:ea typeface="+mn-ea"/>
                <a:cs typeface="+mn-cs"/>
              </a:rPr>
              <a:t>TRUST</a:t>
            </a:r>
            <a:r>
              <a:rPr kumimoji="0" lang="en-US" sz="4000" b="0" i="0" u="none" strike="noStrike" kern="1200" cap="none" spc="0" normalizeH="0" baseline="0" noProof="0" dirty="0">
                <a:ln>
                  <a:noFill/>
                </a:ln>
                <a:solidFill>
                  <a:prstClr val="white"/>
                </a:solidFill>
                <a:effectLst/>
                <a:uLnTx/>
                <a:uFillTx/>
                <a:latin typeface="Calibri"/>
                <a:ea typeface="+mn-ea"/>
                <a:cs typeface="+mn-cs"/>
              </a:rPr>
              <a:t> an Accelerator to Faithfulness.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EJBA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526377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1748055" y="201451"/>
            <a:ext cx="9709186" cy="830997"/>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Calibri"/>
                <a:ea typeface="+mn-ea"/>
                <a:cs typeface="+mn-cs"/>
              </a:rPr>
              <a:t>A Word of Caution</a:t>
            </a:r>
          </a:p>
        </p:txBody>
      </p:sp>
      <p:sp>
        <p:nvSpPr>
          <p:cNvPr id="2" name="TextBox 1">
            <a:extLst>
              <a:ext uri="{FF2B5EF4-FFF2-40B4-BE49-F238E27FC236}">
                <a16:creationId xmlns:a16="http://schemas.microsoft.com/office/drawing/2014/main" id="{45B05CE2-0678-D840-8D2A-0811AF7B657F}"/>
              </a:ext>
            </a:extLst>
          </p:cNvPr>
          <p:cNvSpPr txBox="1"/>
          <p:nvPr/>
        </p:nvSpPr>
        <p:spPr>
          <a:xfrm>
            <a:off x="1601770" y="867753"/>
            <a:ext cx="10018643" cy="47397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A Well-Balanced Position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Some have been dissatisfied, and have said, "I will not longer pay my tithe; for I have no confidence in the way things are managed at the heart of the work." But will you rob God because you think the management of the work is not right? Make your complaint, plainly and openly, in the right spirit, to the proper ones. Send in your petitions for things to be adjusted and set in order; but do not withdraw from the work of God, and prove unfaithful, because others are not doing right.--9T 249.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40697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1748055" y="201451"/>
            <a:ext cx="9709186" cy="830997"/>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Calibri"/>
                <a:ea typeface="+mn-ea"/>
                <a:cs typeface="+mn-cs"/>
              </a:rPr>
              <a:t>A Word of Caution</a:t>
            </a:r>
          </a:p>
        </p:txBody>
      </p:sp>
      <p:sp>
        <p:nvSpPr>
          <p:cNvPr id="2" name="TextBox 1">
            <a:extLst>
              <a:ext uri="{FF2B5EF4-FFF2-40B4-BE49-F238E27FC236}">
                <a16:creationId xmlns:a16="http://schemas.microsoft.com/office/drawing/2014/main" id="{45B05CE2-0678-D840-8D2A-0811AF7B657F}"/>
              </a:ext>
            </a:extLst>
          </p:cNvPr>
          <p:cNvSpPr txBox="1"/>
          <p:nvPr/>
        </p:nvSpPr>
        <p:spPr>
          <a:xfrm>
            <a:off x="1601770" y="1310515"/>
            <a:ext cx="10018643" cy="36317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A Well-Balanced Position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The </a:t>
            </a:r>
            <a:r>
              <a:rPr kumimoji="0" lang="en-US" sz="3600" b="1" i="0" u="sng" strike="noStrike" kern="1200" cap="none" spc="0" normalizeH="0" baseline="0" noProof="0" dirty="0">
                <a:ln>
                  <a:noFill/>
                </a:ln>
                <a:solidFill>
                  <a:prstClr val="white"/>
                </a:solidFill>
                <a:effectLst/>
                <a:uLnTx/>
                <a:uFillTx/>
                <a:latin typeface="Calibri"/>
                <a:ea typeface="+mn-ea"/>
                <a:cs typeface="+mn-cs"/>
              </a:rPr>
              <a:t>ABSENCE</a:t>
            </a:r>
            <a:r>
              <a:rPr kumimoji="0" lang="en-US" sz="3600" b="1" i="0" u="none" strike="noStrike" kern="1200" cap="none" spc="0" normalizeH="0" baseline="0" noProof="0" dirty="0">
                <a:ln>
                  <a:noFill/>
                </a:ln>
                <a:solidFill>
                  <a:prstClr val="white"/>
                </a:solidFill>
                <a:effectLst/>
                <a:uLnTx/>
                <a:uFillTx/>
                <a:latin typeface="Calibri"/>
                <a:ea typeface="+mn-ea"/>
                <a:cs typeface="+mn-cs"/>
              </a:rPr>
              <a:t> </a:t>
            </a:r>
            <a:r>
              <a:rPr kumimoji="0" lang="en-US" sz="3600" b="0" i="0" u="none" strike="noStrike" kern="1200" cap="none" spc="0" normalizeH="0" baseline="0" noProof="0" dirty="0">
                <a:ln>
                  <a:noFill/>
                </a:ln>
                <a:solidFill>
                  <a:prstClr val="white"/>
                </a:solidFill>
                <a:effectLst/>
                <a:uLnTx/>
                <a:uFillTx/>
                <a:latin typeface="Calibri"/>
                <a:ea typeface="+mn-ea"/>
                <a:cs typeface="+mn-cs"/>
              </a:rPr>
              <a:t>of trust is not an </a:t>
            </a:r>
            <a:r>
              <a:rPr kumimoji="0" lang="en-US" sz="3600" b="1" i="0" u="sng" strike="noStrike" kern="1200" cap="none" spc="0" normalizeH="0" baseline="0" noProof="0" dirty="0">
                <a:ln>
                  <a:noFill/>
                </a:ln>
                <a:solidFill>
                  <a:prstClr val="white"/>
                </a:solidFill>
                <a:effectLst/>
                <a:uLnTx/>
                <a:uFillTx/>
                <a:latin typeface="Calibri"/>
                <a:ea typeface="+mn-ea"/>
                <a:cs typeface="+mn-cs"/>
              </a:rPr>
              <a:t>ACCEPTABLE</a:t>
            </a:r>
            <a:r>
              <a:rPr kumimoji="0" lang="en-US" sz="3600" b="0" i="0" u="none" strike="noStrike" kern="1200" cap="none" spc="0" normalizeH="0" baseline="0" noProof="0" dirty="0">
                <a:ln>
                  <a:noFill/>
                </a:ln>
                <a:solidFill>
                  <a:prstClr val="white"/>
                </a:solidFill>
                <a:effectLst/>
                <a:uLnTx/>
                <a:uFillTx/>
                <a:latin typeface="Calibri"/>
                <a:ea typeface="+mn-ea"/>
                <a:cs typeface="+mn-cs"/>
              </a:rPr>
              <a:t> excuse to unfaithfulness.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173884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1748055" y="247823"/>
            <a:ext cx="9709186" cy="830997"/>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139700" dist="50800" dir="5400000" algn="ctr" rotWithShape="0">
                    <a:prstClr val="black"/>
                  </a:outerShdw>
                </a:effectLst>
                <a:uLnTx/>
                <a:uFillTx/>
                <a:latin typeface="Calibri"/>
                <a:ea typeface="+mn-ea"/>
                <a:cs typeface="+mn-cs"/>
              </a:rPr>
              <a:t>Creating Conducive Church Context</a:t>
            </a:r>
            <a:endParaRPr kumimoji="0" lang="en-US" sz="4800" b="0" i="0" u="none" strike="noStrike" kern="1200" cap="none" spc="0" normalizeH="0" baseline="0" noProof="0" dirty="0">
              <a:ln>
                <a:noFill/>
              </a:ln>
              <a:solidFill>
                <a:prstClr val="white"/>
              </a:solidFill>
              <a:effectLst>
                <a:outerShdw blurRad="139700" dist="50800" dir="5400000" algn="ctr" rotWithShape="0">
                  <a:prstClr val="black"/>
                </a:outerShdw>
              </a:effectLst>
              <a:uLnTx/>
              <a:uFillTx/>
              <a:latin typeface="Calibri"/>
              <a:ea typeface="+mn-ea"/>
              <a:cs typeface="+mn-cs"/>
            </a:endParaRPr>
          </a:p>
        </p:txBody>
      </p:sp>
      <p:sp>
        <p:nvSpPr>
          <p:cNvPr id="2" name="TextBox 1">
            <a:extLst>
              <a:ext uri="{FF2B5EF4-FFF2-40B4-BE49-F238E27FC236}">
                <a16:creationId xmlns:a16="http://schemas.microsoft.com/office/drawing/2014/main" id="{45B05CE2-0678-D840-8D2A-0811AF7B657F}"/>
              </a:ext>
            </a:extLst>
          </p:cNvPr>
          <p:cNvSpPr txBox="1"/>
          <p:nvPr/>
        </p:nvSpPr>
        <p:spPr>
          <a:xfrm>
            <a:off x="1601770" y="1322216"/>
            <a:ext cx="10018643" cy="41857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Character of Leadership</a:t>
            </a: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1" i="0" u="sng" strike="noStrike" kern="1200" cap="none" spc="0" normalizeH="0" baseline="0" noProof="0" dirty="0">
                <a:ln>
                  <a:noFill/>
                </a:ln>
                <a:solidFill>
                  <a:prstClr val="white"/>
                </a:solidFill>
                <a:effectLst/>
                <a:uLnTx/>
                <a:uFillTx/>
                <a:latin typeface="Calibri"/>
                <a:ea typeface="+mn-ea"/>
                <a:cs typeface="+mn-cs"/>
              </a:rPr>
              <a:t>INTEGRITY</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white"/>
                </a:solidFill>
                <a:effectLst/>
                <a:uLnTx/>
                <a:uFillTx/>
                <a:latin typeface="Calibri"/>
                <a:ea typeface="+mn-ea"/>
                <a:cs typeface="+mn-cs"/>
              </a:rPr>
              <a:t>Good Intentions for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alibri"/>
                <a:ea typeface="+mn-ea"/>
                <a:cs typeface="+mn-cs"/>
              </a:rPr>
              <a:t>Competence of Leadership</a:t>
            </a: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1" i="0" u="sng" strike="noStrike" kern="1200" cap="none" spc="0" normalizeH="0" baseline="0" noProof="0" dirty="0">
                <a:ln>
                  <a:noFill/>
                </a:ln>
                <a:solidFill>
                  <a:prstClr val="white"/>
                </a:solidFill>
                <a:effectLst/>
                <a:uLnTx/>
                <a:uFillTx/>
                <a:latin typeface="Calibri"/>
                <a:ea typeface="+mn-ea"/>
                <a:cs typeface="+mn-cs"/>
              </a:rPr>
              <a:t>CAPABILITIES</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white"/>
                </a:solidFill>
                <a:effectLst/>
                <a:uLnTx/>
                <a:uFillTx/>
                <a:latin typeface="Calibri"/>
                <a:ea typeface="+mn-ea"/>
                <a:cs typeface="+mn-cs"/>
              </a:rPr>
              <a:t>Delivering Results</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11568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346749"/>
            <a:ext cx="10614991" cy="48628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Indicator of Liberality</a:t>
            </a:r>
            <a:endParaRPr kumimoji="0" lang="en-GB"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“If the </a:t>
            </a:r>
            <a:r>
              <a:rPr kumimoji="0" lang="en-US" sz="3200" b="1" i="0" u="sng" strike="noStrike" kern="1200" cap="none" spc="0" normalizeH="0" baseline="0" noProof="0" dirty="0">
                <a:ln>
                  <a:noFill/>
                </a:ln>
                <a:solidFill>
                  <a:prstClr val="white"/>
                </a:solidFill>
                <a:effectLst/>
                <a:uLnTx/>
                <a:uFillTx/>
                <a:latin typeface="Calibri"/>
                <a:ea typeface="+mn-ea"/>
                <a:cs typeface="+mn-cs"/>
              </a:rPr>
              <a:t>BENEVOLENCE SYSTEMATIC PLAN </a:t>
            </a:r>
            <a:r>
              <a:rPr kumimoji="0" lang="en-US" sz="3200" b="0" i="0" u="none" strike="noStrike" kern="1200" cap="none" spc="0" normalizeH="0" baseline="0" noProof="0" dirty="0">
                <a:ln>
                  <a:noFill/>
                </a:ln>
                <a:solidFill>
                  <a:prstClr val="white"/>
                </a:solidFill>
                <a:effectLst/>
                <a:uLnTx/>
                <a:uFillTx/>
                <a:latin typeface="Calibri"/>
                <a:ea typeface="+mn-ea"/>
                <a:cs typeface="+mn-cs"/>
              </a:rPr>
              <a:t>was adopted by each person and practiced with sincerity, we would have a constant provision in our treasuries.”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Ellen G. White, Testimonies to the Church, vol.3, p.389.4</a:t>
            </a:r>
          </a:p>
        </p:txBody>
      </p:sp>
    </p:spTree>
    <p:extLst>
      <p:ext uri="{BB962C8B-B14F-4D97-AF65-F5344CB8AC3E}">
        <p14:creationId xmlns:p14="http://schemas.microsoft.com/office/powerpoint/2010/main" val="201061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36637" y="1248901"/>
            <a:ext cx="11193517" cy="53405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Actions to Improve the Trust Index</a:t>
            </a: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 typeface="Wingdings" pitchFamily="2" charset="2"/>
              <a:buChar char="Ø"/>
              <a:tabLst/>
              <a:defRPr/>
            </a:pPr>
            <a:r>
              <a:rPr kumimoji="0" lang="en-GB" sz="3200" b="0" i="0" u="none" strike="noStrike" kern="1200" cap="none" spc="0" normalizeH="0" baseline="0" noProof="0" dirty="0">
                <a:ln>
                  <a:noFill/>
                </a:ln>
                <a:solidFill>
                  <a:prstClr val="white"/>
                </a:solidFill>
                <a:effectLst/>
                <a:uLnTx/>
                <a:uFillTx/>
                <a:latin typeface="Calibri"/>
                <a:ea typeface="+mn-ea"/>
                <a:cs typeface="+mn-cs"/>
              </a:rPr>
              <a:t>Each Local church has an effective internal control system known by members. </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 typeface="Wingdings" pitchFamily="2" charset="2"/>
              <a:buChar char="Ø"/>
              <a:tabLst/>
              <a:defRPr/>
            </a:pPr>
            <a:r>
              <a:rPr kumimoji="0" lang="en-GB" sz="3200" b="0" i="0" u="none" strike="noStrike" kern="1200" cap="none" spc="0" normalizeH="0" baseline="0" noProof="0" dirty="0">
                <a:ln>
                  <a:noFill/>
                </a:ln>
                <a:solidFill>
                  <a:prstClr val="white"/>
                </a:solidFill>
                <a:effectLst/>
                <a:uLnTx/>
                <a:uFillTx/>
                <a:latin typeface="Calibri"/>
                <a:ea typeface="+mn-ea"/>
                <a:cs typeface="+mn-cs"/>
              </a:rPr>
              <a:t>Each local church are constantly seeking to improve the quality of programs and services. </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 typeface="Wingdings" pitchFamily="2" charset="2"/>
              <a:buChar char="Ø"/>
              <a:tabLst/>
              <a:defRPr/>
            </a:pPr>
            <a:r>
              <a:rPr kumimoji="0" lang="en-GB" sz="3200" b="0" i="0" u="none" strike="noStrike" kern="1200" cap="none" spc="0" normalizeH="0" baseline="0" noProof="0" dirty="0">
                <a:ln>
                  <a:noFill/>
                </a:ln>
                <a:solidFill>
                  <a:prstClr val="white"/>
                </a:solidFill>
                <a:effectLst/>
                <a:uLnTx/>
                <a:uFillTx/>
                <a:latin typeface="Calibri"/>
                <a:ea typeface="+mn-ea"/>
                <a:cs typeface="+mn-cs"/>
              </a:rPr>
              <a:t>Local churches are providing detailed and accessible financial information to their members at least every quarter.  </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419316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322464"/>
            <a:ext cx="10614991" cy="49859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The Elements of GLM</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Empowering Members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Mainstreaming of the Stewardship M</a:t>
            </a:r>
            <a:r>
              <a:rPr kumimoji="0" lang="en-US" sz="3600" b="0" i="0" u="none" strike="noStrike" kern="1200" cap="none" spc="0" normalizeH="0" baseline="0" noProof="0" dirty="0" err="1">
                <a:ln>
                  <a:noFill/>
                </a:ln>
                <a:solidFill>
                  <a:prstClr val="white"/>
                </a:solidFill>
                <a:effectLst/>
                <a:uLnTx/>
                <a:uFillTx/>
                <a:latin typeface="Calibri"/>
                <a:ea typeface="+mn-ea"/>
                <a:cs typeface="+mn-cs"/>
              </a:rPr>
              <a:t>essage</a:t>
            </a: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Creating Conducive C</a:t>
            </a:r>
            <a:r>
              <a:rPr kumimoji="0" lang="en-US" sz="3600" b="0" i="0" u="none" strike="noStrike" kern="1200" cap="none" spc="0" normalizeH="0" baseline="0" noProof="0" dirty="0" err="1">
                <a:ln>
                  <a:noFill/>
                </a:ln>
                <a:solidFill>
                  <a:prstClr val="white"/>
                </a:solidFill>
                <a:effectLst/>
                <a:uLnTx/>
                <a:uFillTx/>
                <a:latin typeface="Calibri"/>
                <a:ea typeface="+mn-ea"/>
                <a:cs typeface="+mn-cs"/>
              </a:rPr>
              <a:t>hurch</a:t>
            </a:r>
            <a:r>
              <a:rPr kumimoji="0" lang="en-US" sz="3600" b="0" i="0" u="none" strike="noStrike" kern="1200" cap="none" spc="0" normalizeH="0" baseline="0" noProof="0" dirty="0">
                <a:ln>
                  <a:noFill/>
                </a:ln>
                <a:solidFill>
                  <a:prstClr val="white"/>
                </a:solidFill>
                <a:effectLst/>
                <a:uLnTx/>
                <a:uFillTx/>
                <a:latin typeface="Calibri"/>
                <a:ea typeface="+mn-ea"/>
                <a:cs typeface="+mn-cs"/>
              </a:rPr>
              <a:t> C</a:t>
            </a:r>
            <a:r>
              <a:rPr kumimoji="0" lang="en-US" sz="3600" b="0" i="0" u="none" strike="noStrike" kern="1200" cap="none" spc="0" normalizeH="0" baseline="0" noProof="0" dirty="0" err="1">
                <a:ln>
                  <a:noFill/>
                </a:ln>
                <a:solidFill>
                  <a:prstClr val="white"/>
                </a:solidFill>
                <a:effectLst/>
                <a:uLnTx/>
                <a:uFillTx/>
                <a:latin typeface="Calibri"/>
                <a:ea typeface="+mn-ea"/>
                <a:cs typeface="+mn-cs"/>
              </a:rPr>
              <a:t>ontext</a:t>
            </a:r>
            <a:r>
              <a:rPr kumimoji="0" lang="en-US" sz="360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792081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36637" y="417626"/>
            <a:ext cx="11193517" cy="43790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Conclusion</a:t>
            </a: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a:ea typeface="+mn-ea"/>
                <a:cs typeface="+mn-cs"/>
              </a:rPr>
              <a:t>A culture of liberality is the result of how we do church. </a:t>
            </a:r>
          </a:p>
        </p:txBody>
      </p:sp>
    </p:spTree>
    <p:extLst>
      <p:ext uri="{BB962C8B-B14F-4D97-AF65-F5344CB8AC3E}">
        <p14:creationId xmlns:p14="http://schemas.microsoft.com/office/powerpoint/2010/main" val="26839441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36637" y="521534"/>
            <a:ext cx="11193517" cy="62478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Conclusion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The Role of the Stewardship Ministries</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1200150" marR="0" lvl="2"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It talks about the importance of a culture of liberality. </a:t>
            </a:r>
          </a:p>
          <a:p>
            <a:pPr marL="1200150" marR="0" lvl="2"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It initiates actions to educate members in liberality. </a:t>
            </a:r>
          </a:p>
          <a:p>
            <a:pPr marL="1200150" marR="0" lvl="2"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It </a:t>
            </a:r>
            <a:r>
              <a:rPr kumimoji="0" lang="en-US" sz="4000" b="1" i="0" u="sng" strike="noStrike" kern="1200" cap="none" spc="0" normalizeH="0" baseline="0" noProof="0" dirty="0">
                <a:ln>
                  <a:noFill/>
                </a:ln>
                <a:solidFill>
                  <a:prstClr val="white"/>
                </a:solidFill>
                <a:effectLst/>
                <a:uLnTx/>
                <a:uFillTx/>
                <a:latin typeface="Calibri"/>
                <a:ea typeface="+mn-ea"/>
                <a:cs typeface="+mn-cs"/>
              </a:rPr>
              <a:t>PARTNERS</a:t>
            </a:r>
            <a:r>
              <a:rPr kumimoji="0" lang="en-US" sz="4000" b="0" i="0" u="none" strike="noStrike" kern="1200" cap="none" spc="0" normalizeH="0" baseline="0" noProof="0" dirty="0">
                <a:ln>
                  <a:noFill/>
                </a:ln>
                <a:solidFill>
                  <a:prstClr val="white"/>
                </a:solidFill>
                <a:effectLst/>
                <a:uLnTx/>
                <a:uFillTx/>
                <a:latin typeface="Calibri"/>
                <a:ea typeface="+mn-ea"/>
                <a:cs typeface="+mn-cs"/>
              </a:rPr>
              <a:t> with other church ministries.</a:t>
            </a:r>
          </a:p>
          <a:p>
            <a:pPr marL="1200150" marR="0" lvl="2"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It encourages those who are discipling members. </a:t>
            </a:r>
          </a:p>
        </p:txBody>
      </p:sp>
    </p:spTree>
    <p:extLst>
      <p:ext uri="{BB962C8B-B14F-4D97-AF65-F5344CB8AC3E}">
        <p14:creationId xmlns:p14="http://schemas.microsoft.com/office/powerpoint/2010/main" val="16487774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199" y="1459082"/>
            <a:ext cx="1061499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2" name="Table 1">
            <a:extLst>
              <a:ext uri="{FF2B5EF4-FFF2-40B4-BE49-F238E27FC236}">
                <a16:creationId xmlns:a16="http://schemas.microsoft.com/office/drawing/2014/main" id="{57252593-B430-214A-8450-1A071BA041B3}"/>
              </a:ext>
            </a:extLst>
          </p:cNvPr>
          <p:cNvGraphicFramePr>
            <a:graphicFrameLocks noGrp="1"/>
          </p:cNvGraphicFramePr>
          <p:nvPr/>
        </p:nvGraphicFramePr>
        <p:xfrm>
          <a:off x="200526" y="1865763"/>
          <a:ext cx="10820402" cy="3799317"/>
        </p:xfrm>
        <a:graphic>
          <a:graphicData uri="http://schemas.openxmlformats.org/drawingml/2006/table">
            <a:tbl>
              <a:tblPr firstRow="1" bandRow="1">
                <a:tableStyleId>{93296810-A885-4BE3-A3E7-6D5BEEA58F35}</a:tableStyleId>
              </a:tblPr>
              <a:tblGrid>
                <a:gridCol w="5410201">
                  <a:extLst>
                    <a:ext uri="{9D8B030D-6E8A-4147-A177-3AD203B41FA5}">
                      <a16:colId xmlns:a16="http://schemas.microsoft.com/office/drawing/2014/main" val="2721700019"/>
                    </a:ext>
                  </a:extLst>
                </a:gridCol>
                <a:gridCol w="5410201">
                  <a:extLst>
                    <a:ext uri="{9D8B030D-6E8A-4147-A177-3AD203B41FA5}">
                      <a16:colId xmlns:a16="http://schemas.microsoft.com/office/drawing/2014/main" val="3237853009"/>
                    </a:ext>
                  </a:extLst>
                </a:gridCol>
              </a:tblGrid>
              <a:tr h="620644">
                <a:tc>
                  <a:txBody>
                    <a:bodyPr/>
                    <a:lstStyle/>
                    <a:p>
                      <a:pPr algn="ctr"/>
                      <a:r>
                        <a:rPr lang="en-US" sz="2500" dirty="0"/>
                        <a:t>Babylon’s Manipulation</a:t>
                      </a:r>
                    </a:p>
                  </a:txBody>
                  <a:tcPr/>
                </a:tc>
                <a:tc>
                  <a:txBody>
                    <a:bodyPr/>
                    <a:lstStyle/>
                    <a:p>
                      <a:pPr algn="ctr"/>
                      <a:r>
                        <a:rPr lang="en-US" sz="2500" b="1" kern="1200" dirty="0">
                          <a:solidFill>
                            <a:schemeClr val="lt1"/>
                          </a:solidFill>
                          <a:effectLst/>
                          <a:latin typeface="+mn-lt"/>
                          <a:ea typeface="+mn-ea"/>
                          <a:cs typeface="+mn-cs"/>
                        </a:rPr>
                        <a:t>Stewardship Principles</a:t>
                      </a:r>
                      <a:r>
                        <a:rPr lang="en-US" sz="2500" dirty="0">
                          <a:effectLst/>
                        </a:rPr>
                        <a:t> </a:t>
                      </a:r>
                      <a:endParaRPr lang="en-US" sz="2500" dirty="0"/>
                    </a:p>
                  </a:txBody>
                  <a:tcPr/>
                </a:tc>
                <a:extLst>
                  <a:ext uri="{0D108BD9-81ED-4DB2-BD59-A6C34878D82A}">
                    <a16:rowId xmlns:a16="http://schemas.microsoft.com/office/drawing/2014/main" val="1720897727"/>
                  </a:ext>
                </a:extLst>
              </a:tr>
              <a:tr h="620644">
                <a:tc>
                  <a:txBody>
                    <a:bodyPr/>
                    <a:lstStyle/>
                    <a:p>
                      <a:r>
                        <a:rPr lang="en-US" sz="2500" kern="1200" dirty="0">
                          <a:solidFill>
                            <a:schemeClr val="bg1"/>
                          </a:solidFill>
                          <a:effectLst/>
                          <a:latin typeface="+mn-lt"/>
                          <a:ea typeface="+mn-ea"/>
                          <a:cs typeface="+mn-cs"/>
                        </a:rPr>
                        <a:t>Use all means for financial well-being.</a:t>
                      </a:r>
                      <a:r>
                        <a:rPr lang="en-US" sz="2500" dirty="0">
                          <a:solidFill>
                            <a:schemeClr val="bg1"/>
                          </a:solidFill>
                          <a:effectLst/>
                        </a:rPr>
                        <a:t> </a:t>
                      </a:r>
                      <a:endParaRPr lang="en-US" sz="2500" dirty="0">
                        <a:solidFill>
                          <a:schemeClr val="bg1"/>
                        </a:solidFill>
                      </a:endParaRPr>
                    </a:p>
                  </a:txBody>
                  <a:tcPr/>
                </a:tc>
                <a:tc>
                  <a:txBody>
                    <a:bodyPr/>
                    <a:lstStyle/>
                    <a:p>
                      <a:r>
                        <a:rPr lang="en-US" sz="2500" kern="1200" dirty="0">
                          <a:solidFill>
                            <a:schemeClr val="bg1"/>
                          </a:solidFill>
                          <a:effectLst/>
                          <a:latin typeface="+mn-lt"/>
                          <a:ea typeface="+mn-ea"/>
                          <a:cs typeface="+mn-cs"/>
                        </a:rPr>
                        <a:t>God gives the </a:t>
                      </a:r>
                      <a:r>
                        <a:rPr lang="en-US" sz="2500" b="1" u="sng" kern="1200" dirty="0">
                          <a:solidFill>
                            <a:schemeClr val="bg1"/>
                          </a:solidFill>
                          <a:effectLst/>
                          <a:latin typeface="+mn-lt"/>
                          <a:ea typeface="+mn-ea"/>
                          <a:cs typeface="+mn-cs"/>
                        </a:rPr>
                        <a:t>POWER</a:t>
                      </a:r>
                      <a:r>
                        <a:rPr lang="en-US" sz="2500" kern="1200" dirty="0">
                          <a:solidFill>
                            <a:schemeClr val="bg1"/>
                          </a:solidFill>
                          <a:effectLst/>
                          <a:latin typeface="+mn-lt"/>
                          <a:ea typeface="+mn-ea"/>
                          <a:cs typeface="+mn-cs"/>
                        </a:rPr>
                        <a:t> to produce wealth. </a:t>
                      </a:r>
                      <a:endParaRPr lang="en-US" sz="2500" dirty="0">
                        <a:solidFill>
                          <a:schemeClr val="bg1"/>
                        </a:solidFill>
                      </a:endParaRPr>
                    </a:p>
                  </a:txBody>
                  <a:tcPr/>
                </a:tc>
                <a:extLst>
                  <a:ext uri="{0D108BD9-81ED-4DB2-BD59-A6C34878D82A}">
                    <a16:rowId xmlns:a16="http://schemas.microsoft.com/office/drawing/2014/main" val="2882381557"/>
                  </a:ext>
                </a:extLst>
              </a:tr>
              <a:tr h="620644">
                <a:tc>
                  <a:txBody>
                    <a:bodyPr/>
                    <a:lstStyle/>
                    <a:p>
                      <a:r>
                        <a:rPr lang="en-US" sz="2500" kern="1200" dirty="0">
                          <a:solidFill>
                            <a:schemeClr val="bg1"/>
                          </a:solidFill>
                          <a:effectLst/>
                          <a:latin typeface="+mn-lt"/>
                          <a:ea typeface="+mn-ea"/>
                          <a:cs typeface="+mn-cs"/>
                        </a:rPr>
                        <a:t>Abundant life is the result of possession.</a:t>
                      </a:r>
                      <a:r>
                        <a:rPr lang="en-US" sz="2500" dirty="0">
                          <a:solidFill>
                            <a:schemeClr val="bg1"/>
                          </a:solidFill>
                          <a:effectLst/>
                        </a:rPr>
                        <a:t> </a:t>
                      </a:r>
                      <a:endParaRPr lang="en-US" sz="2500" dirty="0">
                        <a:solidFill>
                          <a:schemeClr val="bg1"/>
                        </a:solidFill>
                      </a:endParaRPr>
                    </a:p>
                  </a:txBody>
                  <a:tcPr/>
                </a:tc>
                <a:tc>
                  <a:txBody>
                    <a:bodyPr/>
                    <a:lstStyle/>
                    <a:p>
                      <a:r>
                        <a:rPr lang="en-US" sz="2500" kern="1200" dirty="0">
                          <a:solidFill>
                            <a:schemeClr val="bg1"/>
                          </a:solidFill>
                          <a:effectLst/>
                          <a:latin typeface="+mn-lt"/>
                          <a:ea typeface="+mn-ea"/>
                          <a:cs typeface="+mn-cs"/>
                        </a:rPr>
                        <a:t>Abundant life is a </a:t>
                      </a:r>
                      <a:r>
                        <a:rPr lang="en-US" sz="2500" b="1" u="sng" kern="1200" dirty="0">
                          <a:solidFill>
                            <a:schemeClr val="bg1"/>
                          </a:solidFill>
                          <a:effectLst/>
                          <a:latin typeface="+mn-lt"/>
                          <a:ea typeface="+mn-ea"/>
                          <a:cs typeface="+mn-cs"/>
                        </a:rPr>
                        <a:t>GIFT</a:t>
                      </a:r>
                      <a:r>
                        <a:rPr lang="en-US" sz="2500" kern="1200" dirty="0">
                          <a:solidFill>
                            <a:schemeClr val="bg1"/>
                          </a:solidFill>
                          <a:effectLst/>
                          <a:latin typeface="+mn-lt"/>
                          <a:ea typeface="+mn-ea"/>
                          <a:cs typeface="+mn-cs"/>
                        </a:rPr>
                        <a:t> from God. </a:t>
                      </a:r>
                      <a:endParaRPr lang="en-US" sz="2500" dirty="0">
                        <a:solidFill>
                          <a:schemeClr val="bg1"/>
                        </a:solidFill>
                      </a:endParaRPr>
                    </a:p>
                  </a:txBody>
                  <a:tcPr/>
                </a:tc>
                <a:extLst>
                  <a:ext uri="{0D108BD9-81ED-4DB2-BD59-A6C34878D82A}">
                    <a16:rowId xmlns:a16="http://schemas.microsoft.com/office/drawing/2014/main" val="3224137037"/>
                  </a:ext>
                </a:extLst>
              </a:tr>
              <a:tr h="620644">
                <a:tc>
                  <a:txBody>
                    <a:bodyPr/>
                    <a:lstStyle/>
                    <a:p>
                      <a:r>
                        <a:rPr lang="en-US" sz="2500" kern="1200" dirty="0">
                          <a:solidFill>
                            <a:schemeClr val="bg1"/>
                          </a:solidFill>
                          <a:effectLst/>
                          <a:latin typeface="+mn-lt"/>
                          <a:ea typeface="+mn-ea"/>
                          <a:cs typeface="+mn-cs"/>
                        </a:rPr>
                        <a:t>The crave for more is normal. </a:t>
                      </a:r>
                    </a:p>
                  </a:txBody>
                  <a:tcPr/>
                </a:tc>
                <a:tc>
                  <a:txBody>
                    <a:bodyPr/>
                    <a:lstStyle/>
                    <a:p>
                      <a:r>
                        <a:rPr lang="en-US" sz="2500" kern="1200" dirty="0">
                          <a:solidFill>
                            <a:schemeClr val="bg1"/>
                          </a:solidFill>
                          <a:effectLst/>
                          <a:latin typeface="+mn-lt"/>
                          <a:ea typeface="+mn-ea"/>
                          <a:cs typeface="+mn-cs"/>
                        </a:rPr>
                        <a:t>Cultivate </a:t>
                      </a:r>
                      <a:r>
                        <a:rPr lang="en-US" sz="2500" b="1" u="sng" kern="1200" dirty="0">
                          <a:solidFill>
                            <a:schemeClr val="bg1"/>
                          </a:solidFill>
                          <a:effectLst/>
                          <a:latin typeface="+mn-lt"/>
                          <a:ea typeface="+mn-ea"/>
                          <a:cs typeface="+mn-cs"/>
                        </a:rPr>
                        <a:t>CONTENTMENT</a:t>
                      </a:r>
                      <a:r>
                        <a:rPr lang="en-US" sz="2500" kern="1200" dirty="0">
                          <a:solidFill>
                            <a:schemeClr val="bg1"/>
                          </a:solidFill>
                          <a:effectLst/>
                          <a:latin typeface="+mn-lt"/>
                          <a:ea typeface="+mn-ea"/>
                          <a:cs typeface="+mn-cs"/>
                        </a:rPr>
                        <a:t>* as a virtue.</a:t>
                      </a:r>
                      <a:r>
                        <a:rPr lang="en-US" sz="2500" dirty="0">
                          <a:solidFill>
                            <a:schemeClr val="bg1"/>
                          </a:solidFill>
                          <a:effectLst/>
                        </a:rPr>
                        <a:t> </a:t>
                      </a:r>
                      <a:endParaRPr lang="en-US" sz="2500" dirty="0">
                        <a:solidFill>
                          <a:schemeClr val="bg1"/>
                        </a:solidFill>
                      </a:endParaRPr>
                    </a:p>
                  </a:txBody>
                  <a:tcPr/>
                </a:tc>
                <a:extLst>
                  <a:ext uri="{0D108BD9-81ED-4DB2-BD59-A6C34878D82A}">
                    <a16:rowId xmlns:a16="http://schemas.microsoft.com/office/drawing/2014/main" val="2349344523"/>
                  </a:ext>
                </a:extLst>
              </a:tr>
              <a:tr h="620644">
                <a:tc>
                  <a:txBody>
                    <a:bodyPr/>
                    <a:lstStyle/>
                    <a:p>
                      <a:r>
                        <a:rPr lang="en-US" sz="2500" kern="1200" dirty="0">
                          <a:solidFill>
                            <a:schemeClr val="dk1"/>
                          </a:solidFill>
                          <a:effectLst/>
                          <a:latin typeface="+mn-lt"/>
                          <a:ea typeface="+mn-ea"/>
                          <a:cs typeface="+mn-cs"/>
                        </a:rPr>
                        <a:t>The pathway to happiness is to receive.</a:t>
                      </a:r>
                      <a:r>
                        <a:rPr lang="en-US" sz="2500" dirty="0">
                          <a:effectLst/>
                        </a:rPr>
                        <a:t> </a:t>
                      </a:r>
                      <a:endParaRPr lang="en-US" sz="2500" kern="1200" dirty="0">
                        <a:solidFill>
                          <a:schemeClr val="dk1"/>
                        </a:solidFill>
                        <a:effectLst/>
                        <a:latin typeface="+mn-lt"/>
                        <a:ea typeface="+mn-ea"/>
                        <a:cs typeface="+mn-cs"/>
                      </a:endParaRPr>
                    </a:p>
                  </a:txBody>
                  <a:tcPr/>
                </a:tc>
                <a:tc>
                  <a:txBody>
                    <a:bodyPr/>
                    <a:lstStyle/>
                    <a:p>
                      <a:pPr marL="0" marR="0" algn="just">
                        <a:lnSpc>
                          <a:spcPct val="150000"/>
                        </a:lnSpc>
                        <a:spcBef>
                          <a:spcPts val="0"/>
                        </a:spcBef>
                        <a:spcAft>
                          <a:spcPts val="750"/>
                        </a:spcAft>
                      </a:pPr>
                      <a:r>
                        <a:rPr lang="en-US" sz="2500" dirty="0">
                          <a:solidFill>
                            <a:srgbClr val="001320"/>
                          </a:solidFill>
                          <a:effectLst/>
                          <a:latin typeface="Calibri" panose="020F0502020204030204" pitchFamily="34" charset="0"/>
                          <a:ea typeface="Times New Roman" panose="02020603050405020304" pitchFamily="18" charset="0"/>
                          <a:cs typeface="Calibri" panose="020F0502020204030204" pitchFamily="34" charset="0"/>
                        </a:rPr>
                        <a:t>Real happiness is in the </a:t>
                      </a:r>
                      <a:r>
                        <a:rPr lang="en-US" sz="2500" b="1" u="sng" dirty="0">
                          <a:solidFill>
                            <a:srgbClr val="001320"/>
                          </a:solidFill>
                          <a:effectLst/>
                          <a:latin typeface="Calibri" panose="020F0502020204030204" pitchFamily="34" charset="0"/>
                          <a:ea typeface="Times New Roman" panose="02020603050405020304" pitchFamily="18" charset="0"/>
                          <a:cs typeface="Calibri" panose="020F0502020204030204" pitchFamily="34" charset="0"/>
                        </a:rPr>
                        <a:t>HAPPINESS</a:t>
                      </a:r>
                      <a:r>
                        <a:rPr lang="en-US" sz="2500" dirty="0">
                          <a:solidFill>
                            <a:srgbClr val="001320"/>
                          </a:solidFill>
                          <a:effectLst/>
                          <a:latin typeface="Calibri" panose="020F0502020204030204" pitchFamily="34" charset="0"/>
                          <a:ea typeface="Times New Roman" panose="02020603050405020304" pitchFamily="18" charset="0"/>
                          <a:cs typeface="Calibri" panose="020F0502020204030204" pitchFamily="34" charset="0"/>
                        </a:rPr>
                        <a:t> of others.</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37435568"/>
                  </a:ext>
                </a:extLst>
              </a:tr>
            </a:tbl>
          </a:graphicData>
        </a:graphic>
      </p:graphicFrame>
      <p:pic>
        <p:nvPicPr>
          <p:cNvPr id="4" name="Picture 3">
            <a:extLst>
              <a:ext uri="{FF2B5EF4-FFF2-40B4-BE49-F238E27FC236}">
                <a16:creationId xmlns:a16="http://schemas.microsoft.com/office/drawing/2014/main" id="{51925F59-4305-9B4D-994B-A97470F7741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726437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247599"/>
            <a:ext cx="10614991" cy="50475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Indicators of Liberality</a:t>
            </a:r>
            <a:endParaRPr kumimoji="0" lang="en-GB"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“He asks us to acknowledge Him as the giver of all things; and for this reason, He says, of all your possessions I reserve a </a:t>
            </a:r>
            <a:r>
              <a:rPr kumimoji="0" lang="en-US" sz="3200" b="1" i="0" u="sng" strike="noStrike" kern="1200" cap="none" spc="0" normalizeH="0" baseline="0" noProof="0" dirty="0">
                <a:ln>
                  <a:noFill/>
                </a:ln>
                <a:solidFill>
                  <a:prstClr val="white"/>
                </a:solidFill>
                <a:effectLst/>
                <a:uLnTx/>
                <a:uFillTx/>
                <a:latin typeface="Calibri"/>
                <a:ea typeface="+mn-ea"/>
                <a:cs typeface="+mn-cs"/>
              </a:rPr>
              <a:t>tenth</a:t>
            </a:r>
            <a:r>
              <a:rPr kumimoji="0" lang="en-US" sz="3200" b="0" i="0" u="none" strike="noStrike" kern="1200" cap="none" spc="0" normalizeH="0" baseline="0" noProof="0" dirty="0">
                <a:ln>
                  <a:noFill/>
                </a:ln>
                <a:solidFill>
                  <a:prstClr val="white"/>
                </a:solidFill>
                <a:effectLst/>
                <a:uLnTx/>
                <a:uFillTx/>
                <a:latin typeface="Calibri"/>
                <a:ea typeface="+mn-ea"/>
                <a:cs typeface="+mn-cs"/>
              </a:rPr>
              <a:t> for Myself, besides </a:t>
            </a:r>
            <a:r>
              <a:rPr kumimoji="0" lang="en-US" sz="3200" b="1" i="0" u="sng" strike="noStrike" kern="1200" cap="none" spc="0" normalizeH="0" baseline="0" noProof="0" dirty="0">
                <a:ln>
                  <a:noFill/>
                </a:ln>
                <a:solidFill>
                  <a:prstClr val="white"/>
                </a:solidFill>
                <a:effectLst/>
                <a:uLnTx/>
                <a:uFillTx/>
                <a:latin typeface="Calibri"/>
                <a:ea typeface="+mn-ea"/>
                <a:cs typeface="+mn-cs"/>
              </a:rPr>
              <a:t>gifts</a:t>
            </a:r>
            <a:r>
              <a:rPr kumimoji="0" lang="en-US" sz="3200" b="0" i="0" u="none" strike="noStrike" kern="1200" cap="none" spc="0" normalizeH="0" baseline="0" noProof="0" dirty="0">
                <a:ln>
                  <a:noFill/>
                </a:ln>
                <a:solidFill>
                  <a:prstClr val="white"/>
                </a:solidFill>
                <a:effectLst/>
                <a:uLnTx/>
                <a:uFillTx/>
                <a:latin typeface="Calibri"/>
                <a:ea typeface="+mn-ea"/>
                <a:cs typeface="+mn-cs"/>
              </a:rPr>
              <a:t> and </a:t>
            </a:r>
            <a:r>
              <a:rPr kumimoji="0" lang="en-US" sz="3200" b="1" i="0" u="sng" strike="noStrike" kern="1200" cap="none" spc="0" normalizeH="0" baseline="0" noProof="0" dirty="0">
                <a:ln>
                  <a:noFill/>
                </a:ln>
                <a:solidFill>
                  <a:prstClr val="white"/>
                </a:solidFill>
                <a:effectLst/>
                <a:uLnTx/>
                <a:uFillTx/>
                <a:latin typeface="Calibri"/>
                <a:ea typeface="+mn-ea"/>
                <a:cs typeface="+mn-cs"/>
              </a:rPr>
              <a:t>offerings</a:t>
            </a:r>
            <a:r>
              <a:rPr kumimoji="0" lang="en-US" sz="3200" b="0" i="0" u="none" strike="noStrike" kern="1200" cap="none" spc="0" normalizeH="0" baseline="0" noProof="0" dirty="0">
                <a:ln>
                  <a:noFill/>
                </a:ln>
                <a:solidFill>
                  <a:prstClr val="white"/>
                </a:solidFill>
                <a:effectLst/>
                <a:uLnTx/>
                <a:uFillTx/>
                <a:latin typeface="Calibri"/>
                <a:ea typeface="+mn-ea"/>
                <a:cs typeface="+mn-cs"/>
              </a:rPr>
              <a:t>, which are to be brought into My storehouse”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a:t>
            </a:r>
            <a:r>
              <a:rPr kumimoji="0" lang="en-US" sz="3200" b="0" i="1" u="none" strike="noStrike" kern="1200" cap="none" spc="0" normalizeH="0" baseline="0" noProof="0" dirty="0">
                <a:ln>
                  <a:noFill/>
                </a:ln>
                <a:solidFill>
                  <a:prstClr val="white"/>
                </a:solidFill>
                <a:effectLst/>
                <a:uLnTx/>
                <a:uFillTx/>
                <a:latin typeface="Calibri"/>
                <a:ea typeface="+mn-ea"/>
                <a:cs typeface="+mn-cs"/>
              </a:rPr>
              <a:t>Counsels on Stewardship,</a:t>
            </a:r>
            <a:r>
              <a:rPr kumimoji="0" lang="en-US" sz="3200" b="0" i="0" u="none" strike="noStrike" kern="1200" cap="none" spc="0" normalizeH="0" baseline="0" noProof="0" dirty="0">
                <a:ln>
                  <a:noFill/>
                </a:ln>
                <a:solidFill>
                  <a:prstClr val="white"/>
                </a:solidFill>
                <a:effectLst/>
                <a:uLnTx/>
                <a:uFillTx/>
                <a:latin typeface="Calibri"/>
                <a:ea typeface="+mn-ea"/>
                <a:cs typeface="+mn-cs"/>
              </a:rPr>
              <a:t> pp. 80, 81). </a:t>
            </a:r>
            <a:endParaRPr kumimoji="0" lang="fr-FR" sz="3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018142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245344"/>
            <a:ext cx="10614991" cy="60324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Indicators of Liberality</a:t>
            </a:r>
            <a:endParaRPr kumimoji="0" lang="en-GB"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white"/>
                </a:solidFill>
                <a:effectLst/>
                <a:uLnTx/>
                <a:uFillTx/>
                <a:latin typeface="Calibri"/>
                <a:ea typeface="+mn-ea"/>
                <a:cs typeface="+mn-cs"/>
              </a:rPr>
              <a:t>Baptized members who are earning regular, seasonal or irregular incomes are returning tithe consistently. </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white"/>
                </a:solidFill>
                <a:effectLst/>
                <a:uLnTx/>
                <a:uFillTx/>
                <a:latin typeface="Calibri"/>
                <a:ea typeface="+mn-ea"/>
                <a:cs typeface="+mn-cs"/>
              </a:rPr>
              <a:t>Baptized members are giving systematic offerings.  </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white"/>
                </a:solidFill>
                <a:effectLst/>
                <a:uLnTx/>
                <a:uFillTx/>
                <a:latin typeface="Calibri"/>
                <a:ea typeface="+mn-ea"/>
                <a:cs typeface="+mn-cs"/>
              </a:rPr>
              <a:t>Baptized members are returning systematic offerings as a proportion (%) of income.  </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375303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59027" y="457206"/>
            <a:ext cx="11276481" cy="56323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Assumptions about </a:t>
            </a:r>
            <a:r>
              <a:rPr lang="en-US" sz="3600" b="1" dirty="0">
                <a:solidFill>
                  <a:prstClr val="white"/>
                </a:solidFill>
                <a:latin typeface="Calibri"/>
              </a:rPr>
              <a:t>GLM</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The church is a living organism.</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We cannot create faithfulness-liberality.</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Liberality does not happen in a vacuum.</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US" sz="3600" dirty="0">
                <a:solidFill>
                  <a:prstClr val="white"/>
                </a:solidFill>
                <a:latin typeface="Calibri"/>
              </a:rPr>
              <a:t>Giving is a rational act.</a:t>
            </a: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We can partner with God to create the conditions for the emergence of faithfulness/liberality</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The local church is the place to grow liberality. </a:t>
            </a:r>
          </a:p>
        </p:txBody>
      </p:sp>
    </p:spTree>
    <p:extLst>
      <p:ext uri="{BB962C8B-B14F-4D97-AF65-F5344CB8AC3E}">
        <p14:creationId xmlns:p14="http://schemas.microsoft.com/office/powerpoint/2010/main" val="9122025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322464"/>
            <a:ext cx="10614991" cy="49859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The Growing  Liberality Model</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Empowering Members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Mainstreaming of the Stewardship M</a:t>
            </a:r>
            <a:r>
              <a:rPr kumimoji="0" lang="en-US" sz="3600" b="0" i="0" u="none" strike="noStrike" kern="1200" cap="none" spc="0" normalizeH="0" baseline="0" noProof="0" dirty="0" err="1">
                <a:ln>
                  <a:noFill/>
                </a:ln>
                <a:solidFill>
                  <a:prstClr val="white"/>
                </a:solidFill>
                <a:effectLst/>
                <a:uLnTx/>
                <a:uFillTx/>
                <a:latin typeface="Calibri"/>
                <a:ea typeface="+mn-ea"/>
                <a:cs typeface="+mn-cs"/>
              </a:rPr>
              <a:t>essage</a:t>
            </a: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Creating Conducive C</a:t>
            </a:r>
            <a:r>
              <a:rPr kumimoji="0" lang="en-US" sz="3600" b="0" i="0" u="none" strike="noStrike" kern="1200" cap="none" spc="0" normalizeH="0" baseline="0" noProof="0" dirty="0" err="1">
                <a:ln>
                  <a:noFill/>
                </a:ln>
                <a:solidFill>
                  <a:prstClr val="white"/>
                </a:solidFill>
                <a:effectLst/>
                <a:uLnTx/>
                <a:uFillTx/>
                <a:latin typeface="Calibri"/>
                <a:ea typeface="+mn-ea"/>
                <a:cs typeface="+mn-cs"/>
              </a:rPr>
              <a:t>hurch</a:t>
            </a:r>
            <a:r>
              <a:rPr kumimoji="0" lang="en-US" sz="3600" b="0" i="0" u="none" strike="noStrike" kern="1200" cap="none" spc="0" normalizeH="0" baseline="0" noProof="0" dirty="0">
                <a:ln>
                  <a:noFill/>
                </a:ln>
                <a:solidFill>
                  <a:prstClr val="white"/>
                </a:solidFill>
                <a:effectLst/>
                <a:uLnTx/>
                <a:uFillTx/>
                <a:latin typeface="Calibri"/>
                <a:ea typeface="+mn-ea"/>
                <a:cs typeface="+mn-cs"/>
              </a:rPr>
              <a:t> C</a:t>
            </a:r>
            <a:r>
              <a:rPr kumimoji="0" lang="en-US" sz="3600" b="0" i="0" u="none" strike="noStrike" kern="1200" cap="none" spc="0" normalizeH="0" baseline="0" noProof="0" dirty="0" err="1">
                <a:ln>
                  <a:noFill/>
                </a:ln>
                <a:solidFill>
                  <a:prstClr val="white"/>
                </a:solidFill>
                <a:effectLst/>
                <a:uLnTx/>
                <a:uFillTx/>
                <a:latin typeface="Calibri"/>
                <a:ea typeface="+mn-ea"/>
                <a:cs typeface="+mn-cs"/>
              </a:rPr>
              <a:t>ontext</a:t>
            </a:r>
            <a:r>
              <a:rPr kumimoji="0" lang="en-US" sz="360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065307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4485</Words>
  <Application>Microsoft Macintosh PowerPoint</Application>
  <PresentationFormat>Widescreen</PresentationFormat>
  <Paragraphs>523</Paragraphs>
  <Slides>54</Slides>
  <Notes>54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54</vt:i4>
      </vt:variant>
    </vt:vector>
  </HeadingPairs>
  <TitlesOfParts>
    <vt:vector size="62" baseType="lpstr">
      <vt:lpstr>Americana BT</vt:lpstr>
      <vt:lpstr>Arial</vt:lpstr>
      <vt:lpstr>Calibri</vt:lpstr>
      <vt:lpstr>Calibri Light</vt:lpstr>
      <vt:lpstr>Humanst521 BT</vt:lpstr>
      <vt:lpstr>Wingdings</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Barbe, Aniel</dc:creator>
  <cp:lastModifiedBy>Barbe, Aniel</cp:lastModifiedBy>
  <cp:revision>4</cp:revision>
  <dcterms:created xsi:type="dcterms:W3CDTF">2020-03-04T17:00:03Z</dcterms:created>
  <dcterms:modified xsi:type="dcterms:W3CDTF">2020-03-04T17:44:17Z</dcterms:modified>
</cp:coreProperties>
</file>