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0"/>
  </p:notesMasterIdLst>
  <p:sldIdLst>
    <p:sldId id="257" r:id="rId3"/>
    <p:sldId id="473" r:id="rId4"/>
    <p:sldId id="485" r:id="rId5"/>
    <p:sldId id="429" r:id="rId6"/>
    <p:sldId id="445" r:id="rId7"/>
    <p:sldId id="443" r:id="rId8"/>
    <p:sldId id="446" r:id="rId9"/>
    <p:sldId id="442" r:id="rId10"/>
    <p:sldId id="484" r:id="rId11"/>
    <p:sldId id="438" r:id="rId12"/>
    <p:sldId id="449" r:id="rId13"/>
    <p:sldId id="433" r:id="rId14"/>
    <p:sldId id="476" r:id="rId15"/>
    <p:sldId id="437" r:id="rId16"/>
    <p:sldId id="439" r:id="rId17"/>
    <p:sldId id="450" r:id="rId18"/>
    <p:sldId id="474" r:id="rId19"/>
    <p:sldId id="475" r:id="rId20"/>
    <p:sldId id="436" r:id="rId21"/>
    <p:sldId id="440" r:id="rId22"/>
    <p:sldId id="435" r:id="rId23"/>
    <p:sldId id="441" r:id="rId24"/>
    <p:sldId id="487" r:id="rId25"/>
    <p:sldId id="486" r:id="rId26"/>
    <p:sldId id="477" r:id="rId27"/>
    <p:sldId id="447" r:id="rId28"/>
    <p:sldId id="4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7"/>
    <p:restoredTop sz="84676"/>
  </p:normalViewPr>
  <p:slideViewPr>
    <p:cSldViewPr snapToGrid="0" snapToObjects="1">
      <p:cViewPr>
        <p:scale>
          <a:sx n="100" d="100"/>
          <a:sy n="100" d="100"/>
        </p:scale>
        <p:origin x="1352" y="86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11725-7F44-6840-836E-B792CF54FEDD}" type="datetimeFigureOut">
              <a:rPr lang="en-US" smtClean="0"/>
              <a:t>12/1/20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EDFDF-3EC3-CC45-A2F6-C98A8E9C8289}" type="slidenum">
              <a:rPr lang="en-US" smtClean="0"/>
              <a:t>‹#›</a:t>
            </a:fld>
            <a:endParaRPr lang="en-US"/>
          </a:p>
        </p:txBody>
      </p:sp>
    </p:spTree>
    <p:extLst>
      <p:ext uri="{BB962C8B-B14F-4D97-AF65-F5344CB8AC3E}">
        <p14:creationId xmlns:p14="http://schemas.microsoft.com/office/powerpoint/2010/main" val="386959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EDFDF-3EC3-CC45-A2F6-C98A8E9C8289}" type="slidenum">
              <a:rPr lang="en-US" smtClean="0"/>
              <a:t>1</a:t>
            </a:fld>
            <a:endParaRPr lang="en-US"/>
          </a:p>
        </p:txBody>
      </p:sp>
    </p:spTree>
    <p:extLst>
      <p:ext uri="{BB962C8B-B14F-4D97-AF65-F5344CB8AC3E}">
        <p14:creationId xmlns:p14="http://schemas.microsoft.com/office/powerpoint/2010/main" val="317109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a:solidFill>
                  <a:schemeClr val="tx1"/>
                </a:solidFill>
                <a:effectLst/>
                <a:latin typeface="+mn-lt"/>
                <a:ea typeface="+mn-ea"/>
                <a:cs typeface="+mn-cs"/>
              </a:rPr>
              <a:t>The idea is to learn to discriminate among the many good ideas and to concentrate on one or at most on two. The assumption behind discipline one is that it is not possible for an organization or a leader, at a given time, to chase after several major goals without losing effectiveness and being dissipated. We need to resist this temptation and pressure.</a:t>
            </a: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37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3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7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 theology of tithe and offerings/ Under attack.</a:t>
            </a:r>
          </a:p>
          <a:p>
            <a:pPr marL="171450" indent="-171450">
              <a:buFontTx/>
              <a:buChar char="-"/>
            </a:pPr>
            <a:r>
              <a:rPr lang="en-US"/>
              <a:t>How: Management and Generating Wealth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47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These lead measures are both influential and predictive; the leaders and others are in a position to affect the lead measures and the lead measures contribute to the accomplishment of the wildly important goal. They are usually actions that involve the </a:t>
            </a:r>
            <a:r>
              <a:rPr lang="en-US" sz="1200" kern="1200" err="1">
                <a:solidFill>
                  <a:schemeClr val="tx1"/>
                </a:solidFill>
                <a:effectLst/>
                <a:latin typeface="+mn-lt"/>
                <a:ea typeface="+mn-ea"/>
                <a:cs typeface="+mn-cs"/>
              </a:rPr>
              <a:t>frontliners</a:t>
            </a:r>
            <a:r>
              <a:rPr lang="en-US" sz="1200" kern="1200">
                <a:solidFill>
                  <a:schemeClr val="tx1"/>
                </a:solidFill>
                <a:effectLst/>
                <a:latin typeface="+mn-lt"/>
                <a:ea typeface="+mn-ea"/>
                <a:cs typeface="+mn-cs"/>
              </a:rPr>
              <a:t> of the organization.</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41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899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096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861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0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a:solidFill>
                  <a:schemeClr val="tx1"/>
                </a:solidFill>
                <a:effectLst/>
                <a:latin typeface="+mn-lt"/>
                <a:ea typeface="+mn-ea"/>
                <a:cs typeface="+mn-cs"/>
              </a:rPr>
              <a:t>It focuses on measuring progress of both the lag and the lead measures. People who know their score perform differently.</a:t>
            </a:r>
            <a:r>
              <a:rPr lang="en-US">
                <a:effectLst/>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05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199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324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is achieved through regular meetings for everyone in the organization. These meetings, in contrast to other staff meetings, focus exclusively on the execution of the lag and lead measures. Each staff, in his or her own team, makes a commitment about the actions that he or she will accomplish to support the lead measures during the week. The following week, each staff reports on what was accomplished in regard to the personal commitment.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1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767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014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09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13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3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2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4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When you decide to build something grandiose there are two essentials to consider; the finish product and the structure, the frame. And we all know that the structure will determine the solidity, longevity and resistance of the building. The same is true with strategic plans or any plan. Structure first. And this is the strength of the plan that we have developed together! You will soon come out of this advisory to plan your own advisory, we are already receiving invitations. Some will replicate, others will adapt or rebuild your own plan, let us make sure that we don’t  have more plans for the drawers but roadmap to transform reality. Always check if the five colonnades of effective planning are present. As an example let us proof checked our plan that we have for 2020-2025.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3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When you decide to build something grandiose there are two essentials to consider; the finish product and the structure, the frame. And we all know that the structure will determine the solidity, longevity and resistance of the building. The same is true with strategic plans or any plan. Structure first. And this is the strength of the plan that we have developed together! You will soon come out of this advisory to plan your own advisory; we are already receiving invitations. Some will replicate, others will adapt or rebuild your own plan, let us make sure that we don’t  have more plans for the drawers but roadmap to transform reality. Always check if the five colonnades of effective planning are present. As an example let us proof checked our plan that we have for 2020-2025.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77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83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1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C98F-F867-4F49-B8CB-F8F0C0167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11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1" y="1122363"/>
            <a:ext cx="9144000" cy="2387600"/>
          </a:xfrm>
        </p:spPr>
        <p:txBody>
          <a:bodyPr anchor="b"/>
          <a:lstStyle>
            <a:lvl1pPr algn="ctr">
              <a:defRPr sz="5998"/>
            </a:lvl1pPr>
          </a:lstStyle>
          <a:p>
            <a:r>
              <a:rPr lang="pt-BR"/>
              <a:t>Clique para editar o título mestre</a:t>
            </a:r>
          </a:p>
        </p:txBody>
      </p:sp>
      <p:sp>
        <p:nvSpPr>
          <p:cNvPr id="3" name="Subtítulo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01/12/2020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91388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01/12/2020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97369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01/12/2020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591663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2719670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0B4E4F65-E7B6-E943-868C-109CE27056C0}"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334820631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4E4F65-E7B6-E943-868C-109CE27056C0}"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152570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B4E4F65-E7B6-E943-868C-109CE27056C0}"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29240625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B4E4F65-E7B6-E943-868C-109CE27056C0}" type="datetimeFigureOut">
              <a:rPr lang="en-US" smtClean="0"/>
              <a:t>12/1/20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35263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B4E4F65-E7B6-E943-868C-109CE27056C0}"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4F8C3D-4040-9841-B833-B42FCBA8836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1779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4E4F65-E7B6-E943-868C-109CE27056C0}" type="datetimeFigureOut">
              <a:rPr lang="en-US" smtClean="0"/>
              <a:t>12/1/20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66377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E4F65-E7B6-E943-868C-109CE27056C0}" type="datetimeFigureOut">
              <a:rPr lang="en-US" smtClean="0"/>
              <a:t>12/1/20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419242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01/12/2020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4225018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B4E4F65-E7B6-E943-868C-109CE27056C0}" type="datetimeFigureOut">
              <a:rPr lang="en-US" smtClean="0"/>
              <a:t>12/1/20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385297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B4E4F65-E7B6-E943-868C-109CE27056C0}" type="datetimeFigureOut">
              <a:rPr lang="en-US" smtClean="0"/>
              <a:t>12/1/20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124562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4E4F65-E7B6-E943-868C-109CE27056C0}"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1547770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4E4F65-E7B6-E943-868C-109CE27056C0}"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4F8C3D-4040-9841-B833-B42FCBA8836C}" type="slidenum">
              <a:rPr lang="en-US" smtClean="0"/>
              <a:t>‹#›</a:t>
            </a:fld>
            <a:endParaRPr lang="en-US"/>
          </a:p>
        </p:txBody>
      </p:sp>
    </p:spTree>
    <p:extLst>
      <p:ext uri="{BB962C8B-B14F-4D97-AF65-F5344CB8AC3E}">
        <p14:creationId xmlns:p14="http://schemas.microsoft.com/office/powerpoint/2010/main" val="259049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40"/>
            <a:ext cx="10515600" cy="2852737"/>
          </a:xfrm>
        </p:spPr>
        <p:txBody>
          <a:bodyPr anchor="b"/>
          <a:lstStyle>
            <a:lvl1pPr>
              <a:defRPr sz="5998"/>
            </a:lvl1pPr>
          </a:lstStyle>
          <a:p>
            <a:r>
              <a:rPr lang="pt-BR"/>
              <a:t>Clique para editar o título mestre</a:t>
            </a:r>
          </a:p>
        </p:txBody>
      </p:sp>
      <p:sp>
        <p:nvSpPr>
          <p:cNvPr id="3" name="Espaço Reservado para Texto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01/12/2020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70282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1"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E6040B6-FD2A-4BA7-B261-073C7FD15D65}" type="datetimeFigureOut">
              <a:rPr lang="pt-BR" smtClean="0"/>
              <a:t>01/12/2020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02822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9"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E6040B6-FD2A-4BA7-B261-073C7FD15D65}" type="datetimeFigureOut">
              <a:rPr lang="pt-BR" smtClean="0"/>
              <a:t>01/12/2020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7132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E6040B6-FD2A-4BA7-B261-073C7FD15D65}" type="datetimeFigureOut">
              <a:rPr lang="pt-BR" smtClean="0"/>
              <a:t>01/12/2020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97203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6040B6-FD2A-4BA7-B261-073C7FD15D65}" type="datetimeFigureOut">
              <a:rPr lang="pt-BR" smtClean="0"/>
              <a:t>01/12/2020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76201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199"/>
            </a:lvl1pPr>
          </a:lstStyle>
          <a:p>
            <a:r>
              <a:rPr lang="pt-BR"/>
              <a:t>Clique para editar o título mestre</a:t>
            </a:r>
          </a:p>
        </p:txBody>
      </p:sp>
      <p:sp>
        <p:nvSpPr>
          <p:cNvPr id="3" name="Espaço Reservado para Conteúdo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01/12/2020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6835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199"/>
            </a:lvl1pPr>
          </a:lstStyle>
          <a:p>
            <a:r>
              <a:rPr lang="pt-BR"/>
              <a:t>Clique para editar o título mestre</a:t>
            </a:r>
          </a:p>
        </p:txBody>
      </p:sp>
      <p:sp>
        <p:nvSpPr>
          <p:cNvPr id="3" name="Espaço Reservado para Imagem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pt-BR"/>
          </a:p>
        </p:txBody>
      </p:sp>
      <p:sp>
        <p:nvSpPr>
          <p:cNvPr id="4" name="Espaço Reservado para Texto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01/12/2020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05568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040B6-FD2A-4BA7-B261-073C7FD15D65}" type="datetimeFigureOut">
              <a:rPr lang="pt-BR" smtClean="0"/>
              <a:t>01/12/2020</a:t>
            </a:fld>
            <a:endParaRPr lang="pt-BR"/>
          </a:p>
        </p:txBody>
      </p:sp>
      <p:sp>
        <p:nvSpPr>
          <p:cNvPr id="5" name="Espaço Reservado para Rodapé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D81E-C3BA-482A-B01C-A7B1EF40A734}" type="slidenum">
              <a:rPr lang="pt-BR" smtClean="0"/>
              <a:t>‹#›</a:t>
            </a:fld>
            <a:endParaRPr lang="pt-BR"/>
          </a:p>
        </p:txBody>
      </p:sp>
    </p:spTree>
    <p:extLst>
      <p:ext uri="{BB962C8B-B14F-4D97-AF65-F5344CB8AC3E}">
        <p14:creationId xmlns:p14="http://schemas.microsoft.com/office/powerpoint/2010/main" val="407936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pt-B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B4E4F65-E7B6-E943-868C-109CE27056C0}" type="datetimeFigureOut">
              <a:rPr lang="en-US" smtClean="0"/>
              <a:t>12/1/20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D4F8C3D-4040-9841-B833-B42FCBA8836C}" type="slidenum">
              <a:rPr lang="en-US" smtClean="0"/>
              <a:t>‹#›</a:t>
            </a:fld>
            <a:endParaRPr lang="en-US"/>
          </a:p>
        </p:txBody>
      </p:sp>
    </p:spTree>
    <p:extLst>
      <p:ext uri="{BB962C8B-B14F-4D97-AF65-F5344CB8AC3E}">
        <p14:creationId xmlns:p14="http://schemas.microsoft.com/office/powerpoint/2010/main" val="998173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1.tif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hyperlink" Target="https://www.instagram.com/gcstewardshipministrie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tif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tif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ço Reservado para Imagem 14">
            <a:extLst>
              <a:ext uri="{FF2B5EF4-FFF2-40B4-BE49-F238E27FC236}">
                <a16:creationId xmlns:a16="http://schemas.microsoft.com/office/drawing/2014/main" id="{5E467157-3697-4A4E-9C08-B6734A1950E8}"/>
              </a:ext>
            </a:extLst>
          </p:cNvPr>
          <p:cNvPicPr>
            <a:picLocks noGrp="1" noChangeAspect="1"/>
          </p:cNvPicPr>
          <p:nvPr>
            <p:ph type="pic" sz="quarter" idx="10"/>
          </p:nvPr>
        </p:nvPicPr>
        <p:blipFill>
          <a:blip r:embed="rId3"/>
          <a:srcRect/>
          <a:stretch/>
        </p:blipFill>
        <p:spPr>
          <a:xfrm>
            <a:off x="0" y="-41532"/>
            <a:ext cx="12192000" cy="6899531"/>
          </a:xfrm>
        </p:spPr>
      </p:pic>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040612" y="2075570"/>
            <a:ext cx="6752734" cy="1655762"/>
          </a:xfrm>
        </p:spPr>
        <p:txBody>
          <a:bodyPr>
            <a:noAutofit/>
          </a:bodyPr>
          <a:lstStyle/>
          <a:p>
            <a:pPr algn="l"/>
            <a:r>
              <a:rPr lang="en-US" sz="12600" dirty="0">
                <a:solidFill>
                  <a:schemeClr val="bg1"/>
                </a:solidFill>
              </a:rPr>
              <a:t>ATHWAY</a:t>
            </a:r>
            <a:endParaRPr lang="pt-BR" sz="12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016181" y="1278056"/>
            <a:ext cx="7452415"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027085" y="1788327"/>
            <a:ext cx="2013527" cy="2387600"/>
          </a:xfrm>
          <a:solidFill>
            <a:schemeClr val="accent6">
              <a:lumMod val="60000"/>
              <a:lumOff val="40000"/>
              <a:alpha val="80000"/>
            </a:schemeClr>
          </a:solidFill>
        </p:spPr>
        <p:txBody>
          <a:bodyPr/>
          <a:lstStyle/>
          <a:p>
            <a:r>
              <a:rPr lang="en-US" dirty="0"/>
              <a:t>P</a:t>
            </a:r>
            <a:endParaRPr lang="pt-BR" dirty="0"/>
          </a:p>
        </p:txBody>
      </p:sp>
      <p:sp>
        <p:nvSpPr>
          <p:cNvPr id="2" name="CaixaDeTexto 1">
            <a:extLst>
              <a:ext uri="{FF2B5EF4-FFF2-40B4-BE49-F238E27FC236}">
                <a16:creationId xmlns:a16="http://schemas.microsoft.com/office/drawing/2014/main" id="{D03868CF-852C-4311-AA8E-1EAF710D344A}"/>
              </a:ext>
            </a:extLst>
          </p:cNvPr>
          <p:cNvSpPr txBox="1"/>
          <p:nvPr/>
        </p:nvSpPr>
        <p:spPr>
          <a:xfrm>
            <a:off x="4309169" y="3346612"/>
            <a:ext cx="4831451" cy="769441"/>
          </a:xfrm>
          <a:prstGeom prst="rect">
            <a:avLst/>
          </a:prstGeom>
          <a:noFill/>
        </p:spPr>
        <p:txBody>
          <a:bodyPr wrap="none" rtlCol="0">
            <a:spAutoFit/>
          </a:bodyPr>
          <a:lstStyle/>
          <a:p>
            <a:r>
              <a:rPr lang="en-US" sz="4400" dirty="0">
                <a:solidFill>
                  <a:schemeClr val="bg1"/>
                </a:solidFill>
              </a:rPr>
              <a:t>To Transform Reality</a:t>
            </a:r>
            <a:endParaRPr lang="pt-BR" sz="4400" dirty="0">
              <a:solidFill>
                <a:schemeClr val="bg1"/>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2199445" y="6025783"/>
            <a:ext cx="1583703" cy="369332"/>
          </a:xfrm>
          <a:prstGeom prst="rect">
            <a:avLst/>
          </a:prstGeom>
          <a:noFill/>
        </p:spPr>
        <p:txBody>
          <a:bodyPr wrap="square" rtlCol="0">
            <a:spAutoFit/>
          </a:bodyPr>
          <a:lstStyle/>
          <a:p>
            <a:r>
              <a:rPr lang="pt-BR" dirty="0">
                <a:solidFill>
                  <a:schemeClr val="accent5">
                    <a:lumMod val="50000"/>
                  </a:schemeClr>
                </a:solidFill>
              </a:rPr>
              <a:t>ANIEL BARBE</a:t>
            </a:r>
          </a:p>
        </p:txBody>
      </p:sp>
      <p:pic>
        <p:nvPicPr>
          <p:cNvPr id="5" name="Imagem 4">
            <a:extLst>
              <a:ext uri="{FF2B5EF4-FFF2-40B4-BE49-F238E27FC236}">
                <a16:creationId xmlns:a16="http://schemas.microsoft.com/office/drawing/2014/main" id="{D53BF866-FA92-4929-9F99-25C7AD3A5B27}"/>
              </a:ext>
            </a:extLst>
          </p:cNvPr>
          <p:cNvPicPr>
            <a:picLocks noChangeAspect="1"/>
          </p:cNvPicPr>
          <p:nvPr/>
        </p:nvPicPr>
        <p:blipFill rotWithShape="1">
          <a:blip r:embed="rId4">
            <a:extLst>
              <a:ext uri="{28A0092B-C50C-407E-A947-70E740481C1C}">
                <a14:useLocalDpi xmlns:a14="http://schemas.microsoft.com/office/drawing/2010/main" val="0"/>
              </a:ext>
            </a:extLst>
          </a:blip>
          <a:srcRect l="22393" r="15939" b="18453"/>
          <a:stretch/>
        </p:blipFill>
        <p:spPr>
          <a:xfrm>
            <a:off x="977343" y="5604429"/>
            <a:ext cx="1222102" cy="121204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4A05F2AA-5361-E643-A0E3-93F465FF0BEC}"/>
              </a:ext>
            </a:extLst>
          </p:cNvPr>
          <p:cNvSpPr/>
          <p:nvPr/>
        </p:nvSpPr>
        <p:spPr>
          <a:xfrm>
            <a:off x="2750563" y="4366448"/>
            <a:ext cx="7059113" cy="461665"/>
          </a:xfrm>
          <a:prstGeom prst="rect">
            <a:avLst/>
          </a:prstGeom>
          <a:ln>
            <a:noFill/>
          </a:ln>
        </p:spPr>
        <p:txBody>
          <a:bodyPr wrap="none">
            <a:spAutoFit/>
          </a:bodyPr>
          <a:lstStyle/>
          <a:p>
            <a:pPr algn="ctr"/>
            <a:r>
              <a:rPr lang="en-US" sz="2400" dirty="0">
                <a:solidFill>
                  <a:schemeClr val="bg1"/>
                </a:solidFill>
              </a:rPr>
              <a:t>Stewardship Ministries Strategic Orientation Document</a:t>
            </a:r>
          </a:p>
        </p:txBody>
      </p:sp>
    </p:spTree>
    <p:extLst>
      <p:ext uri="{BB962C8B-B14F-4D97-AF65-F5344CB8AC3E}">
        <p14:creationId xmlns:p14="http://schemas.microsoft.com/office/powerpoint/2010/main" val="104865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250" fill="hold"/>
                                        <p:tgtEl>
                                          <p:spTgt spid="5"/>
                                        </p:tgtEl>
                                        <p:attrNameLst>
                                          <p:attrName>ppt_x</p:attrName>
                                        </p:attrNameLst>
                                      </p:cBhvr>
                                      <p:tavLst>
                                        <p:tav tm="0">
                                          <p:val>
                                            <p:strVal val="#ppt_x"/>
                                          </p:val>
                                        </p:tav>
                                        <p:tav tm="100000">
                                          <p:val>
                                            <p:strVal val="#ppt_x"/>
                                          </p:val>
                                        </p:tav>
                                      </p:tavLst>
                                    </p:anim>
                                    <p:anim calcmode="lin" valueType="num">
                                      <p:cBhvr additive="base">
                                        <p:cTn id="27" dur="25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50" fill="hold"/>
                                        <p:tgtEl>
                                          <p:spTgt spid="3"/>
                                        </p:tgtEl>
                                        <p:attrNameLst>
                                          <p:attrName>ppt_x</p:attrName>
                                        </p:attrNameLst>
                                      </p:cBhvr>
                                      <p:tavLst>
                                        <p:tav tm="0">
                                          <p:val>
                                            <p:strVal val="#ppt_x"/>
                                          </p:val>
                                        </p:tav>
                                        <p:tav tm="100000">
                                          <p:val>
                                            <p:strVal val="#ppt_x"/>
                                          </p:val>
                                        </p:tav>
                                      </p:tavLst>
                                    </p:anim>
                                    <p:anim calcmode="lin" valueType="num">
                                      <p:cBhvr additive="base">
                                        <p:cTn id="31"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7" grpId="0" animBg="1"/>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30"/>
          <a:stretch/>
        </p:blipFill>
        <p:spPr>
          <a:xfrm>
            <a:off x="-1" y="11121"/>
            <a:ext cx="12192000" cy="6855958"/>
          </a:xfrm>
          <a:prstGeom prst="rect">
            <a:avLst/>
          </a:prstGeom>
        </p:spPr>
      </p:pic>
      <p:sp>
        <p:nvSpPr>
          <p:cNvPr id="13" name="CaixaDeTexto 12"/>
          <p:cNvSpPr txBox="1"/>
          <p:nvPr/>
        </p:nvSpPr>
        <p:spPr>
          <a:xfrm>
            <a:off x="643468" y="3320859"/>
            <a:ext cx="4666470" cy="2076333"/>
          </a:xfrm>
          <a:prstGeom prst="rect">
            <a:avLst/>
          </a:prstGeom>
        </p:spPr>
        <p:txBody>
          <a:bodyPr vert="horz" lIns="91440" tIns="45720" rIns="91440" bIns="45720" rtlCol="0" anchor="t">
            <a:normAutofit/>
          </a:bodyPr>
          <a:lstStyle/>
          <a:p>
            <a:pPr lvl="0">
              <a:lnSpc>
                <a:spcPct val="90000"/>
              </a:lnSpc>
              <a:spcBef>
                <a:spcPct val="0"/>
              </a:spcBef>
              <a:spcAft>
                <a:spcPts val="600"/>
              </a:spcAft>
              <a:defRPr/>
            </a:pPr>
            <a:r>
              <a:rPr lang="en-US" sz="4800" b="1" kern="1200">
                <a:solidFill>
                  <a:schemeClr val="tx1"/>
                </a:solidFill>
                <a:latin typeface="+mj-lt"/>
                <a:ea typeface="+mj-ea"/>
                <a:cs typeface="+mj-cs"/>
              </a:rPr>
              <a:t>Focus on the wildly important</a:t>
            </a:r>
            <a:endParaRPr kumimoji="0" lang="en-US" sz="4800" b="1" i="0" u="none" strike="noStrike" kern="1200" cap="none" spc="0" normalizeH="0" baseline="0" noProof="0">
              <a:ln>
                <a:noFill/>
              </a:ln>
              <a:solidFill>
                <a:schemeClr val="tx1"/>
              </a:solidFill>
              <a:effectLst/>
              <a:uLnTx/>
              <a:uFillTx/>
              <a:latin typeface="+mj-lt"/>
              <a:ea typeface="+mj-ea"/>
              <a:cs typeface="+mj-cs"/>
            </a:endParaRPr>
          </a:p>
        </p:txBody>
      </p:sp>
      <p:sp>
        <p:nvSpPr>
          <p:cNvPr id="42" name="Freeform: Shape 4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6A6D813-A22F-0846-B430-8E06B4478E17}"/>
              </a:ext>
            </a:extLst>
          </p:cNvPr>
          <p:cNvPicPr>
            <a:picLocks noChangeAspect="1"/>
          </p:cNvPicPr>
          <p:nvPr/>
        </p:nvPicPr>
        <p:blipFill rotWithShape="1">
          <a:blip r:embed="rId4"/>
          <a:srcRect l="31381" r="3861" b="-2"/>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5" name="Picture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3387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3908762"/>
          </a:xfrm>
          <a:prstGeom prst="rect">
            <a:avLst/>
          </a:prstGeom>
          <a:noFill/>
        </p:spPr>
        <p:txBody>
          <a:bodyPr wrap="square" rtlCol="0">
            <a:spAutoFit/>
          </a:bodyPr>
          <a:lstStyle/>
          <a:p>
            <a:pPr lvl="0" algn="ctr" defTabSz="914126">
              <a:spcBef>
                <a:spcPts val="1799"/>
              </a:spcBef>
              <a:defRPr/>
            </a:pPr>
            <a:r>
              <a:rPr lang="en-US" sz="4400" b="1"/>
              <a:t>Focus on the wildly important</a:t>
            </a:r>
          </a:p>
          <a:p>
            <a:pPr lvl="0" algn="ctr" defTabSz="914126">
              <a:spcBef>
                <a:spcPts val="1799"/>
              </a:spcBef>
              <a:defRPr/>
            </a:pPr>
            <a:endParaRPr lang="en-GB" sz="6600" b="1">
              <a:solidFill>
                <a:prstClr val="black"/>
              </a:solidFill>
            </a:endParaRPr>
          </a:p>
          <a:p>
            <a:pPr algn="ctr"/>
            <a:r>
              <a:rPr lang="en-US" sz="3200"/>
              <a:t>Inviting members to trust God as owner and provider, and to partner in his final Mission through regular and systematic giving.</a:t>
            </a: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58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4139595"/>
          </a:xfrm>
          <a:prstGeom prst="rect">
            <a:avLst/>
          </a:prstGeom>
          <a:noFill/>
        </p:spPr>
        <p:txBody>
          <a:bodyPr wrap="square" rtlCol="0">
            <a:spAutoFit/>
          </a:bodyPr>
          <a:lstStyle/>
          <a:p>
            <a:pPr lvl="0" algn="ctr" defTabSz="914126">
              <a:spcBef>
                <a:spcPts val="1799"/>
              </a:spcBef>
              <a:defRPr/>
            </a:pPr>
            <a:r>
              <a:rPr lang="en-US" sz="4400" b="1"/>
              <a:t>Focus on the wildly important</a:t>
            </a:r>
          </a:p>
          <a:p>
            <a:pPr lvl="0" algn="ctr" defTabSz="914126">
              <a:spcBef>
                <a:spcPts val="1799"/>
              </a:spcBef>
              <a:defRPr/>
            </a:pPr>
            <a:endParaRPr lang="en-GB" sz="6600" b="1">
              <a:solidFill>
                <a:prstClr val="black"/>
              </a:solidFill>
            </a:endParaRPr>
          </a:p>
          <a:p>
            <a:pPr lvl="0" algn="ctr" defTabSz="914126">
              <a:spcBef>
                <a:spcPts val="1799"/>
              </a:spcBef>
              <a:defRPr/>
            </a:pPr>
            <a:r>
              <a:rPr lang="en-US" sz="3200"/>
              <a:t>Each year an additional 2% of the membership at the start of the year is participating in tithing and regular giving.</a:t>
            </a:r>
            <a:endParaRPr kumimoji="0" lang="en-GB" sz="5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23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4370427"/>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Focus on the wildly important</a:t>
            </a: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GB" sz="6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Provide the right understanding </a:t>
            </a:r>
          </a:p>
          <a:p>
            <a:pPr marL="0" marR="0" lvl="0" indent="0" algn="ctr" defTabSz="914126" rtl="0" eaLnBrk="1" fontAlgn="auto" latinLnBrk="0" hangingPunct="1">
              <a:lnSpc>
                <a:spcPct val="100000"/>
              </a:lnSpc>
              <a:spcBef>
                <a:spcPts val="1799"/>
              </a:spcBef>
              <a:spcAft>
                <a:spcPts val="0"/>
              </a:spcAft>
              <a:buClrTx/>
              <a:buSzTx/>
              <a:buFontTx/>
              <a:buNone/>
              <a:tabLst/>
              <a:defRPr/>
            </a:pPr>
            <a:r>
              <a:rPr lang="en-US" sz="3200" b="1" dirty="0">
                <a:solidFill>
                  <a:prstClr val="black"/>
                </a:solidFill>
                <a:latin typeface="Calibri" panose="020F0502020204030204"/>
              </a:rPr>
              <a:t>How: </a:t>
            </a:r>
            <a:r>
              <a:rPr lang="en-US" sz="3200" dirty="0">
                <a:solidFill>
                  <a:prstClr val="black"/>
                </a:solidFill>
                <a:latin typeface="Calibri" panose="020F0502020204030204"/>
              </a:rPr>
              <a:t>Educate about managing and generating resources</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90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30"/>
          <a:stretch/>
        </p:blipFill>
        <p:spPr>
          <a:xfrm>
            <a:off x="-5" y="-30"/>
            <a:ext cx="12192000" cy="6855958"/>
          </a:xfrm>
          <a:prstGeom prst="rect">
            <a:avLst/>
          </a:prstGeom>
        </p:spPr>
      </p:pic>
      <p:sp>
        <p:nvSpPr>
          <p:cNvPr id="13" name="CaixaDeTexto 12"/>
          <p:cNvSpPr txBox="1"/>
          <p:nvPr/>
        </p:nvSpPr>
        <p:spPr>
          <a:xfrm>
            <a:off x="6072445" y="3640254"/>
            <a:ext cx="5319433" cy="2076333"/>
          </a:xfrm>
          <a:prstGeom prst="rect">
            <a:avLst/>
          </a:prstGeom>
        </p:spPr>
        <p:txBody>
          <a:bodyPr vert="horz" lIns="91440" tIns="45720" rIns="91440" bIns="45720" rtlCol="0" anchor="t">
            <a:normAutofit/>
          </a:bodyPr>
          <a:lstStyle/>
          <a:p>
            <a:pPr lvl="0">
              <a:lnSpc>
                <a:spcPct val="90000"/>
              </a:lnSpc>
              <a:spcBef>
                <a:spcPct val="0"/>
              </a:spcBef>
              <a:spcAft>
                <a:spcPts val="600"/>
              </a:spcAft>
              <a:defRPr/>
            </a:pPr>
            <a:r>
              <a:rPr lang="en-US" sz="4800" b="1" kern="1200">
                <a:solidFill>
                  <a:schemeClr val="tx1"/>
                </a:solidFill>
                <a:latin typeface="+mj-lt"/>
                <a:ea typeface="+mj-ea"/>
                <a:cs typeface="+mj-cs"/>
              </a:rPr>
              <a:t>Act on lead measures</a:t>
            </a:r>
          </a:p>
        </p:txBody>
      </p:sp>
      <p:sp>
        <p:nvSpPr>
          <p:cNvPr id="42" name="Freeform: Shape 41">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96F07D8-2549-FF4F-AA28-30CFD021782A}"/>
              </a:ext>
            </a:extLst>
          </p:cNvPr>
          <p:cNvPicPr>
            <a:picLocks noChangeAspect="1"/>
          </p:cNvPicPr>
          <p:nvPr/>
        </p:nvPicPr>
        <p:blipFill rotWithShape="1">
          <a:blip r:embed="rId4"/>
          <a:srcRect l="38547" r="5615" b="-1"/>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pic>
        <p:nvPicPr>
          <p:cNvPr id="5" name="Picture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92338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3662541"/>
          </a:xfrm>
          <a:prstGeom prst="rect">
            <a:avLst/>
          </a:prstGeom>
          <a:noFill/>
        </p:spPr>
        <p:txBody>
          <a:bodyPr wrap="square" rtlCol="0">
            <a:spAutoFit/>
          </a:bodyPr>
          <a:lstStyle/>
          <a:p>
            <a:pPr lvl="0" algn="ctr" defTabSz="914126">
              <a:spcBef>
                <a:spcPts val="1799"/>
              </a:spcBef>
              <a:defRPr/>
            </a:pPr>
            <a:r>
              <a:rPr lang="en-US" sz="4400" b="1"/>
              <a:t>Act on lead measures</a:t>
            </a:r>
            <a:endParaRPr lang="en-GB" sz="6600" b="1">
              <a:solidFill>
                <a:prstClr val="black"/>
              </a:solidFill>
            </a:endParaRPr>
          </a:p>
          <a:p>
            <a:pPr lvl="0" algn="ctr" defTabSz="914126">
              <a:spcBef>
                <a:spcPts val="1799"/>
              </a:spcBef>
              <a:defRPr/>
            </a:pPr>
            <a:endParaRPr lang="en-US" sz="3200"/>
          </a:p>
          <a:p>
            <a:pPr lvl="0" algn="ctr" defTabSz="914126">
              <a:spcBef>
                <a:spcPts val="1799"/>
              </a:spcBef>
              <a:defRPr/>
            </a:pPr>
            <a:r>
              <a:rPr lang="en-US" sz="3200"/>
              <a:t>Empower members spiritually</a:t>
            </a:r>
          </a:p>
          <a:p>
            <a:pPr algn="ctr" defTabSz="914126">
              <a:spcBef>
                <a:spcPts val="1799"/>
              </a:spcBef>
              <a:defRPr/>
            </a:pPr>
            <a:r>
              <a:rPr lang="en-US" sz="3200">
                <a:solidFill>
                  <a:prstClr val="black"/>
                </a:solidFill>
              </a:rPr>
              <a:t>Provide stewardship education for all</a:t>
            </a:r>
          </a:p>
          <a:p>
            <a:pPr lvl="0" algn="ctr" defTabSz="914126">
              <a:spcBef>
                <a:spcPts val="1799"/>
              </a:spcBef>
              <a:defRPr/>
            </a:pPr>
            <a:r>
              <a:rPr lang="en-US" sz="3200"/>
              <a:t>Facilitate accountability and transparency</a:t>
            </a: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47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3631763"/>
          </a:xfrm>
          <a:prstGeom prst="rect">
            <a:avLst/>
          </a:prstGeom>
          <a:noFill/>
        </p:spPr>
        <p:txBody>
          <a:bodyPr wrap="square" rtlCol="0">
            <a:spAutoFit/>
          </a:bodyPr>
          <a:lstStyle/>
          <a:p>
            <a:pPr lvl="0" algn="ctr" defTabSz="914126">
              <a:spcBef>
                <a:spcPts val="1799"/>
              </a:spcBef>
              <a:defRPr/>
            </a:pPr>
            <a:r>
              <a:rPr lang="en-US" sz="4400" b="1"/>
              <a:t>Lead Measure 1:</a:t>
            </a:r>
            <a:r>
              <a:rPr lang="en-GB" sz="6600" b="1">
                <a:solidFill>
                  <a:prstClr val="black"/>
                </a:solidFill>
              </a:rPr>
              <a:t> </a:t>
            </a:r>
            <a:r>
              <a:rPr lang="en-US" sz="4400" b="1"/>
              <a:t>Spiritual Empowerment </a:t>
            </a:r>
          </a:p>
          <a:p>
            <a:endParaRPr lang="en-US"/>
          </a:p>
          <a:p>
            <a:pPr algn="ctr"/>
            <a:r>
              <a:rPr lang="en-US" sz="3200"/>
              <a:t>Members are nurtured spiritually, with a focus on the God-first principle, through home visitations, weekly offertory devotionals, regular stewardship sermons, annual commitment ceremonies, and other relevant activities.</a:t>
            </a:r>
          </a:p>
          <a:p>
            <a:endParaRPr lang="en-US"/>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60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4616648"/>
          </a:xfrm>
          <a:prstGeom prst="rect">
            <a:avLst/>
          </a:prstGeom>
          <a:noFill/>
        </p:spPr>
        <p:txBody>
          <a:bodyPr wrap="square" rtlCol="0">
            <a:spAutoFit/>
          </a:bodyPr>
          <a:lstStyle/>
          <a:p>
            <a:pPr lvl="0" algn="ctr" defTabSz="914126">
              <a:spcBef>
                <a:spcPts val="1799"/>
              </a:spcBef>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Lead Measure 2:</a:t>
            </a:r>
            <a:r>
              <a:rPr kumimoji="0" lang="en-GB" sz="6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t>
            </a:r>
            <a:r>
              <a:rPr lang="en-US" sz="4400" b="1" err="1">
                <a:solidFill>
                  <a:prstClr val="black"/>
                </a:solidFill>
              </a:rPr>
              <a:t>tewardship</a:t>
            </a:r>
            <a:r>
              <a:rPr lang="en-US" sz="4400" b="1">
                <a:solidFill>
                  <a:prstClr val="black"/>
                </a:solidFill>
              </a:rPr>
              <a:t> education for all</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Calibri" panose="020F0502020204030204"/>
              <a:ea typeface="+mn-ea"/>
              <a:cs typeface="+mn-cs"/>
            </a:endParaRPr>
          </a:p>
          <a:p>
            <a:pPr algn="ctr"/>
            <a:r>
              <a:rPr lang="en-US" sz="3200"/>
              <a:t>All segments of the church membership, including prospective members, should receive adequate training in regular and systematic giving, in their responsibility of supporting the local and worldwide mission equitably, in management of personal finances, and other relevant topics, based on the Bible, Ellen G. White’s book, Counsels on Stewardship, and her other writings.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90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290234" y="444652"/>
            <a:ext cx="11565925" cy="4801314"/>
          </a:xfrm>
          <a:prstGeom prst="rect">
            <a:avLst/>
          </a:prstGeom>
          <a:noFill/>
        </p:spPr>
        <p:txBody>
          <a:bodyPr wrap="square" rtlCol="0">
            <a:spAutoFit/>
          </a:bodyPr>
          <a:lstStyle/>
          <a:p>
            <a:pPr lvl="0" algn="ctr" defTabSz="914126">
              <a:spcBef>
                <a:spcPts val="1799"/>
              </a:spcBef>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Lead Measure 3:</a:t>
            </a:r>
            <a:r>
              <a:rPr kumimoji="0" lang="en-GB" sz="6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A</a:t>
            </a:r>
            <a:r>
              <a:rPr lang="en-US" sz="4400" b="1" err="1"/>
              <a:t>ccountability</a:t>
            </a:r>
            <a:r>
              <a:rPr lang="en-US" sz="4400" b="1"/>
              <a:t> and transparency</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Calibri" panose="020F0502020204030204"/>
              <a:ea typeface="+mn-ea"/>
              <a:cs typeface="+mn-cs"/>
            </a:endParaRPr>
          </a:p>
          <a:p>
            <a:pPr algn="ctr"/>
            <a:r>
              <a:rPr lang="en-US" sz="3200"/>
              <a:t>Stewardship leaders encourage and work together with the leadership of the church to establish an internal control system, assist in ensuring that regular financial information is provided to all members, and engage in other actions that contribute to building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30"/>
          <a:stretch/>
        </p:blipFill>
        <p:spPr>
          <a:xfrm>
            <a:off x="-5" y="-30"/>
            <a:ext cx="12192000" cy="6855958"/>
          </a:xfrm>
          <a:prstGeom prst="rect">
            <a:avLst/>
          </a:prstGeom>
        </p:spPr>
      </p:pic>
      <p:sp>
        <p:nvSpPr>
          <p:cNvPr id="13" name="CaixaDeTexto 12"/>
          <p:cNvSpPr txBox="1"/>
          <p:nvPr/>
        </p:nvSpPr>
        <p:spPr>
          <a:xfrm>
            <a:off x="6072445" y="3640254"/>
            <a:ext cx="5319433" cy="2076333"/>
          </a:xfrm>
          <a:prstGeom prst="rect">
            <a:avLst/>
          </a:prstGeom>
        </p:spPr>
        <p:txBody>
          <a:bodyPr vert="horz" lIns="91440" tIns="45720" rIns="91440" bIns="45720" rtlCol="0" anchor="t">
            <a:normAutofit/>
          </a:bodyPr>
          <a:lstStyle/>
          <a:p>
            <a:pPr lvl="0">
              <a:lnSpc>
                <a:spcPct val="90000"/>
              </a:lnSpc>
              <a:spcBef>
                <a:spcPct val="0"/>
              </a:spcBef>
              <a:spcAft>
                <a:spcPts val="600"/>
              </a:spcAft>
              <a:defRPr/>
            </a:pPr>
            <a:r>
              <a:rPr lang="en-US" sz="4800" b="1" kern="1200">
                <a:solidFill>
                  <a:schemeClr val="tx1"/>
                </a:solidFill>
                <a:latin typeface="+mj-lt"/>
                <a:ea typeface="+mj-ea"/>
                <a:cs typeface="+mj-cs"/>
              </a:rPr>
              <a:t>Make provision for a compelling scoreboard</a:t>
            </a:r>
          </a:p>
        </p:txBody>
      </p:sp>
      <p:sp>
        <p:nvSpPr>
          <p:cNvPr id="42" name="Freeform: Shape 41">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1EC6DE2-02B8-B84C-9364-C1B946A645E2}"/>
              </a:ext>
            </a:extLst>
          </p:cNvPr>
          <p:cNvPicPr>
            <a:picLocks noChangeAspect="1"/>
          </p:cNvPicPr>
          <p:nvPr/>
        </p:nvPicPr>
        <p:blipFill rotWithShape="1">
          <a:blip r:embed="rId4"/>
          <a:srcRect l="38547" r="5615" b="-1"/>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pic>
        <p:nvPicPr>
          <p:cNvPr id="5" name="Picture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04301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2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holding a sign&#10;&#10;Description automatically generated">
            <a:extLst>
              <a:ext uri="{FF2B5EF4-FFF2-40B4-BE49-F238E27FC236}">
                <a16:creationId xmlns:a16="http://schemas.microsoft.com/office/drawing/2014/main" id="{3F9E95BE-A548-7D4A-AB50-D6668A614FBC}"/>
              </a:ext>
            </a:extLst>
          </p:cNvPr>
          <p:cNvPicPr>
            <a:picLocks noChangeAspect="1"/>
          </p:cNvPicPr>
          <p:nvPr/>
        </p:nvPicPr>
        <p:blipFill rotWithShape="1">
          <a:blip r:embed="rId3"/>
          <a:srcRect b="2049"/>
          <a:stretch/>
        </p:blipFill>
        <p:spPr>
          <a:xfrm>
            <a:off x="838200" y="754148"/>
            <a:ext cx="10515600" cy="4995575"/>
          </a:xfrm>
          <a:prstGeom prst="rect">
            <a:avLst/>
          </a:prstGeom>
        </p:spPr>
      </p:pic>
      <p:cxnSp>
        <p:nvCxnSpPr>
          <p:cNvPr id="26" name="Straight Connector 2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468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277387"/>
            <a:ext cx="11565925" cy="4724370"/>
          </a:xfrm>
          <a:prstGeom prst="rect">
            <a:avLst/>
          </a:prstGeom>
          <a:noFill/>
        </p:spPr>
        <p:txBody>
          <a:bodyPr wrap="square" rtlCol="0">
            <a:spAutoFit/>
          </a:bodyPr>
          <a:lstStyle/>
          <a:p>
            <a:pPr lvl="0" algn="ctr" defTabSz="914126">
              <a:spcBef>
                <a:spcPts val="1799"/>
              </a:spcBef>
              <a:defRPr/>
            </a:pPr>
            <a:r>
              <a:rPr lang="en-US" sz="4400" b="1"/>
              <a:t>Make provision for a compelling scoreboard</a:t>
            </a:r>
            <a:endParaRPr lang="en-GB" sz="6600" b="1">
              <a:solidFill>
                <a:prstClr val="black"/>
              </a:solidFill>
            </a:endParaRPr>
          </a:p>
          <a:p>
            <a:endParaRPr lang="en-US"/>
          </a:p>
          <a:p>
            <a:endParaRPr lang="en-US" sz="3200"/>
          </a:p>
          <a:p>
            <a:r>
              <a:rPr lang="en-US" sz="3200"/>
              <a:t>“</a:t>
            </a:r>
            <a:r>
              <a:rPr lang="en-US" sz="3200" b="1"/>
              <a:t>REPORT</a:t>
            </a:r>
            <a:r>
              <a:rPr lang="en-US" sz="3200"/>
              <a:t> about the achievement of the goal …”</a:t>
            </a:r>
          </a:p>
          <a:p>
            <a:r>
              <a:rPr lang="en-US" sz="3200"/>
              <a:t> </a:t>
            </a:r>
          </a:p>
          <a:p>
            <a:r>
              <a:rPr lang="en-US" sz="3200"/>
              <a:t>“</a:t>
            </a:r>
            <a:r>
              <a:rPr lang="en-US" sz="3200" b="1"/>
              <a:t>REPORT</a:t>
            </a:r>
            <a:r>
              <a:rPr lang="en-US" sz="3200"/>
              <a:t> about the achievement of the goal …”</a:t>
            </a:r>
          </a:p>
          <a:p>
            <a:r>
              <a:rPr lang="en-US" sz="3200"/>
              <a:t> </a:t>
            </a:r>
          </a:p>
          <a:p>
            <a:r>
              <a:rPr lang="en-US" sz="3200"/>
              <a:t>“</a:t>
            </a:r>
            <a:r>
              <a:rPr lang="en-US" sz="3200" b="1"/>
              <a:t>REPORT</a:t>
            </a:r>
            <a:r>
              <a:rPr lang="en-US" sz="3200"/>
              <a:t> on the execution of the lead measures …”</a:t>
            </a: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99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30"/>
          <a:stretch/>
        </p:blipFill>
        <p:spPr>
          <a:xfrm>
            <a:off x="-8" y="-7"/>
            <a:ext cx="12192000" cy="6855958"/>
          </a:xfrm>
          <a:prstGeom prst="rect">
            <a:avLst/>
          </a:prstGeom>
        </p:spPr>
      </p:pic>
      <p:sp>
        <p:nvSpPr>
          <p:cNvPr id="13" name="CaixaDeTexto 12"/>
          <p:cNvSpPr txBox="1"/>
          <p:nvPr/>
        </p:nvSpPr>
        <p:spPr>
          <a:xfrm>
            <a:off x="804672" y="4007335"/>
            <a:ext cx="6455833" cy="1497998"/>
          </a:xfrm>
          <a:prstGeom prst="rect">
            <a:avLst/>
          </a:prstGeom>
        </p:spPr>
        <p:txBody>
          <a:bodyPr vert="horz" lIns="91440" tIns="45720" rIns="91440" bIns="45720" rtlCol="0" anchor="t">
            <a:normAutofit/>
          </a:bodyPr>
          <a:lstStyle/>
          <a:p>
            <a:pPr lvl="0">
              <a:lnSpc>
                <a:spcPct val="90000"/>
              </a:lnSpc>
              <a:spcBef>
                <a:spcPct val="0"/>
              </a:spcBef>
              <a:spcAft>
                <a:spcPts val="600"/>
              </a:spcAft>
              <a:defRPr/>
            </a:pPr>
            <a:r>
              <a:rPr lang="en-US" sz="4800" b="1" kern="1200">
                <a:solidFill>
                  <a:schemeClr val="tx1"/>
                </a:solidFill>
                <a:latin typeface="+mj-lt"/>
                <a:ea typeface="+mj-ea"/>
                <a:cs typeface="+mj-cs"/>
              </a:rPr>
              <a:t>Create a pattern of accountability</a:t>
            </a:r>
            <a:endParaRPr kumimoji="0" lang="en-US" sz="4800" b="1" i="0" u="none" strike="noStrike" kern="1200" cap="none" spc="0" normalizeH="0" baseline="0" noProof="0">
              <a:ln>
                <a:noFill/>
              </a:ln>
              <a:solidFill>
                <a:schemeClr val="tx1"/>
              </a:solidFill>
              <a:effectLst/>
              <a:uLnTx/>
              <a:uFillTx/>
              <a:latin typeface="+mj-lt"/>
              <a:ea typeface="+mj-ea"/>
              <a:cs typeface="+mj-cs"/>
            </a:endParaRPr>
          </a:p>
        </p:txBody>
      </p:sp>
      <p:sp>
        <p:nvSpPr>
          <p:cNvPr id="52" name="Freeform: Shape 51">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m 9">
            <a:extLst>
              <a:ext uri="{FF2B5EF4-FFF2-40B4-BE49-F238E27FC236}">
                <a16:creationId xmlns:a16="http://schemas.microsoft.com/office/drawing/2014/main" id="{3D10198F-2D93-E147-8F74-A3DA8654DF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31" r="12028" b="-4"/>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11" name="Picture 10">
            <a:extLst>
              <a:ext uri="{FF2B5EF4-FFF2-40B4-BE49-F238E27FC236}">
                <a16:creationId xmlns:a16="http://schemas.microsoft.com/office/drawing/2014/main" id="{D0B2E6BA-BD99-8C42-A855-7722D73E9B8E}"/>
              </a:ext>
            </a:extLst>
          </p:cNvPr>
          <p:cNvPicPr>
            <a:picLocks noChangeAspect="1"/>
          </p:cNvPicPr>
          <p:nvPr/>
        </p:nvPicPr>
        <p:blipFill rotWithShape="1">
          <a:blip r:embed="rId4"/>
          <a:srcRect l="38983" r="6053"/>
          <a:stretch/>
        </p:blipFill>
        <p:spPr>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pic>
        <p:nvPicPr>
          <p:cNvPr id="5" name="Picture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3121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4025717"/>
          </a:xfrm>
          <a:prstGeom prst="rect">
            <a:avLst/>
          </a:prstGeom>
          <a:noFill/>
        </p:spPr>
        <p:txBody>
          <a:bodyPr wrap="square" rtlCol="0">
            <a:spAutoFit/>
          </a:bodyPr>
          <a:lstStyle/>
          <a:p>
            <a:pPr lvl="0" algn="ctr">
              <a:lnSpc>
                <a:spcPct val="90000"/>
              </a:lnSpc>
              <a:spcBef>
                <a:spcPct val="0"/>
              </a:spcBef>
              <a:spcAft>
                <a:spcPts val="600"/>
              </a:spcAft>
              <a:defRPr/>
            </a:pPr>
            <a:r>
              <a:rPr lang="en-US" sz="4400" b="1"/>
              <a:t>Create a pattern of accountability</a:t>
            </a:r>
          </a:p>
          <a:p>
            <a:endParaRPr lang="en-US"/>
          </a:p>
          <a:p>
            <a:endParaRPr lang="en-US"/>
          </a:p>
          <a:p>
            <a:pPr algn="ctr"/>
            <a:r>
              <a:rPr lang="en-US" sz="3200" b="1"/>
              <a:t>Account, Review and Plan (ARP) </a:t>
            </a:r>
            <a:r>
              <a:rPr lang="en-US" sz="3200"/>
              <a:t>meetings should be held at least once a year and involve stewardship leaders and their counterparts at the next higher organization to discuss the achievement of the goal and the execution of lead measures. </a:t>
            </a: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3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266233"/>
            <a:ext cx="11565925" cy="5395323"/>
          </a:xfrm>
          <a:prstGeom prst="rect">
            <a:avLst/>
          </a:prstGeom>
          <a:noFill/>
        </p:spPr>
        <p:txBody>
          <a:bodyPr wrap="square" rtlCol="0">
            <a:spAutoFit/>
          </a:bodyPr>
          <a:lstStyle/>
          <a:p>
            <a:pPr lvl="0" algn="ctr">
              <a:lnSpc>
                <a:spcPct val="90000"/>
              </a:lnSpc>
              <a:spcBef>
                <a:spcPct val="0"/>
              </a:spcBef>
              <a:spcAft>
                <a:spcPts val="600"/>
              </a:spcAft>
              <a:defRPr/>
            </a:pPr>
            <a:r>
              <a:rPr lang="en-US" sz="4400" b="1"/>
              <a:t>Answering 5 </a:t>
            </a:r>
            <a:r>
              <a:rPr lang="en-US" sz="4400" b="1" dirty="0"/>
              <a:t>Accountability Questions</a:t>
            </a:r>
            <a:endParaRPr lang="en-US" dirty="0"/>
          </a:p>
          <a:p>
            <a:endParaRPr lang="en-US" dirty="0"/>
          </a:p>
          <a:p>
            <a:pPr marL="457200" marR="0" lvl="0" indent="-457200" defTabSz="914126" rtl="0" eaLnBrk="1" fontAlgn="auto" latinLnBrk="0" hangingPunct="1">
              <a:lnSpc>
                <a:spcPct val="100000"/>
              </a:lnSpc>
              <a:spcBef>
                <a:spcPts val="1799"/>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What is your plan?</a:t>
            </a:r>
          </a:p>
          <a:p>
            <a:pPr marL="457200" marR="0" lvl="0" indent="-457200" defTabSz="914126" rtl="0" eaLnBrk="1" fontAlgn="auto" latinLnBrk="0" hangingPunct="1">
              <a:lnSpc>
                <a:spcPct val="100000"/>
              </a:lnSpc>
              <a:spcBef>
                <a:spcPts val="1799"/>
              </a:spcBef>
              <a:spcAft>
                <a:spcPts val="0"/>
              </a:spcAft>
              <a:buClrTx/>
              <a:buSzTx/>
              <a:buFontTx/>
              <a:buChar char="-"/>
              <a:tabLst/>
              <a:defRPr/>
            </a:pPr>
            <a:r>
              <a:rPr lang="en-US" sz="3200" dirty="0">
                <a:solidFill>
                  <a:prstClr val="black"/>
                </a:solidFill>
                <a:latin typeface="Calibri" panose="020F0502020204030204"/>
              </a:rPr>
              <a:t>What is your time frame?</a:t>
            </a:r>
          </a:p>
          <a:p>
            <a:pPr marL="457200" marR="0" lvl="0" indent="-457200" defTabSz="914126" rtl="0" eaLnBrk="1" fontAlgn="auto" latinLnBrk="0" hangingPunct="1">
              <a:lnSpc>
                <a:spcPct val="100000"/>
              </a:lnSpc>
              <a:spcBef>
                <a:spcPts val="1799"/>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What actions are needed?</a:t>
            </a:r>
          </a:p>
          <a:p>
            <a:pPr marL="457200" indent="-457200" defTabSz="914126">
              <a:spcBef>
                <a:spcPts val="1799"/>
              </a:spcBef>
              <a:buFontTx/>
              <a:buChar char="-"/>
              <a:defRPr/>
            </a:pPr>
            <a:r>
              <a:rPr lang="en-US" sz="3200" dirty="0">
                <a:solidFill>
                  <a:prstClr val="black"/>
                </a:solidFill>
              </a:rPr>
              <a:t>How will it be be measured?</a:t>
            </a:r>
          </a:p>
          <a:p>
            <a:pPr marL="457200" indent="-457200" defTabSz="914126">
              <a:spcBef>
                <a:spcPts val="1799"/>
              </a:spcBef>
              <a:buFontTx/>
              <a:buChar char="-"/>
              <a:defRPr/>
            </a:pPr>
            <a:r>
              <a:rPr lang="en-US" sz="3200" dirty="0">
                <a:solidFill>
                  <a:prstClr val="black"/>
                </a:solidFill>
              </a:rPr>
              <a:t>Which assistance would you like to receive?</a:t>
            </a:r>
          </a:p>
          <a:p>
            <a:pPr marR="0" lvl="0" defTabSz="914126" rtl="0" eaLnBrk="1" fontAlgn="auto" latinLnBrk="0" hangingPunct="1">
              <a:lnSpc>
                <a:spcPct val="100000"/>
              </a:lnSpc>
              <a:spcBef>
                <a:spcPts val="1799"/>
              </a:spcBef>
              <a:spcAft>
                <a:spcPts val="0"/>
              </a:spcAft>
              <a:buClrTx/>
              <a:buSzTx/>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50885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46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290234" y="444652"/>
            <a:ext cx="11565925" cy="518603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r>
              <a:rPr lang="en-US" sz="4400" b="1">
                <a:solidFill>
                  <a:prstClr val="black"/>
                </a:solidFill>
                <a:latin typeface="Calibri" panose="020F0502020204030204"/>
              </a:rPr>
              <a:t>4 Colonnades of Effective Implementation</a:t>
            </a: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Focus on the widely important </a:t>
            </a:r>
          </a:p>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Act on lead measures</a:t>
            </a:r>
          </a:p>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lang="en-US" sz="3200">
                <a:solidFill>
                  <a:prstClr val="black"/>
                </a:solidFill>
                <a:latin typeface="Calibri" panose="020F0502020204030204"/>
              </a:rPr>
              <a:t>Make provision for a compelling scoreboard</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Create a pattern of accountability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70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290234" y="444652"/>
            <a:ext cx="11565925" cy="444737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Our Basic Assumptions</a:t>
            </a: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514350" marR="0" lvl="0" indent="-514350"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Reality can be transformed.</a:t>
            </a:r>
          </a:p>
          <a:p>
            <a:pPr marL="514350" marR="0" lvl="0" indent="-514350" defTabSz="914400" rtl="0" eaLnBrk="1" fontAlgn="auto" latinLnBrk="0" hangingPunct="1">
              <a:lnSpc>
                <a:spcPct val="150000"/>
              </a:lnSpc>
              <a:spcBef>
                <a:spcPts val="0"/>
              </a:spcBef>
              <a:spcAft>
                <a:spcPts val="0"/>
              </a:spcAft>
              <a:buClrTx/>
              <a:buSzTx/>
              <a:buFontTx/>
              <a:buAutoNum type="arabicPeriod"/>
              <a:tabLst/>
              <a:defRPr/>
            </a:pPr>
            <a:r>
              <a:rPr lang="en-US" sz="3200">
                <a:solidFill>
                  <a:prstClr val="black"/>
                </a:solidFill>
                <a:latin typeface="Calibri" panose="020F0502020204030204"/>
              </a:rPr>
              <a:t>There are multiple factors.</a:t>
            </a:r>
          </a:p>
          <a:p>
            <a:pPr marL="514350" marR="0" lvl="0" indent="-514350"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It’s not the work of one department, but how we do church.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251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4429"/>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8706" y="6029793"/>
            <a:ext cx="727917" cy="701560"/>
          </a:xfrm>
          <a:prstGeom prst="rect">
            <a:avLst/>
          </a:prstGeom>
        </p:spPr>
      </p:pic>
      <p:sp>
        <p:nvSpPr>
          <p:cNvPr id="13" name="CaixaDeTexto 12"/>
          <p:cNvSpPr txBox="1"/>
          <p:nvPr/>
        </p:nvSpPr>
        <p:spPr>
          <a:xfrm>
            <a:off x="345989" y="1180629"/>
            <a:ext cx="11565925" cy="4102662"/>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Holy Boldness…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r>
              <a:rPr lang="en-US" sz="3600"/>
              <a:t>1 Samuel 17: </a:t>
            </a:r>
          </a:p>
          <a:p>
            <a:pPr lvl="0"/>
            <a:endParaRPr lang="en-US" sz="3600"/>
          </a:p>
          <a:p>
            <a:pPr lvl="0" algn="ctr"/>
            <a:r>
              <a:rPr lang="en-US" sz="3600"/>
              <a:t>David said to the Philistine, “You come against me with sword and spear and javelin, but I come against you in the name of the Lord Almighty, the God of the armies of Israel…</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68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FFA980-A7AB-214E-852D-92470D16628F}"/>
              </a:ext>
            </a:extLst>
          </p:cNvPr>
          <p:cNvSpPr txBox="1"/>
          <p:nvPr/>
        </p:nvSpPr>
        <p:spPr>
          <a:xfrm>
            <a:off x="896203" y="116237"/>
            <a:ext cx="10399594" cy="693369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otham Bold" panose="02000504050000020004" pitchFamily="2" charset="0"/>
                <a:ea typeface="+mn-ea"/>
                <a:cs typeface="+mn-cs"/>
              </a:rPr>
              <a:t>FOLLOW US ON FACEBOOK</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https://</a:t>
            </a:r>
            <a:r>
              <a:rPr kumimoji="0" lang="en-US" sz="2800" b="1" i="0" u="sng" strike="noStrike" kern="1200" cap="none" spc="0" normalizeH="0" baseline="0" noProof="0" err="1">
                <a:ln>
                  <a:noFill/>
                </a:ln>
                <a:solidFill>
                  <a:srgbClr val="FFFFFF"/>
                </a:solidFill>
                <a:effectLst/>
                <a:uLnTx/>
                <a:uFillTx/>
                <a:latin typeface="Gotham Bold" panose="02000504050000020004" pitchFamily="2" charset="0"/>
                <a:ea typeface="+mn-ea"/>
                <a:cs typeface="+mn-cs"/>
              </a:rPr>
              <a:t>www.facebook.com</a:t>
            </a: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a:t>
            </a:r>
            <a:r>
              <a:rPr kumimoji="0" lang="en-US" sz="2800" b="1" i="0" u="sng" strike="noStrike" kern="1200" cap="none" spc="0" normalizeH="0" baseline="0" noProof="0" err="1">
                <a:ln>
                  <a:noFill/>
                </a:ln>
                <a:solidFill>
                  <a:srgbClr val="FFFFFF"/>
                </a:solidFill>
                <a:effectLst/>
                <a:uLnTx/>
                <a:uFillTx/>
                <a:latin typeface="Gotham Bold" panose="02000504050000020004" pitchFamily="2" charset="0"/>
                <a:ea typeface="+mn-ea"/>
                <a:cs typeface="+mn-cs"/>
              </a:rPr>
              <a:t>GCStewardshipMinistries</a:t>
            </a: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otham Bold" panose="02000504050000020004" pitchFamily="2"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otham Bold" panose="02000504050000020004" pitchFamily="2" charset="0"/>
                <a:ea typeface="+mn-ea"/>
                <a:cs typeface="+mn-cs"/>
              </a:rPr>
              <a:t>FOLLOW US ON TWITTER</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https://</a:t>
            </a:r>
            <a:r>
              <a:rPr kumimoji="0" lang="en-US" sz="2800" b="1" i="0" u="sng" strike="noStrike" kern="1200" cap="none" spc="0" normalizeH="0" baseline="0" noProof="0" err="1">
                <a:ln>
                  <a:noFill/>
                </a:ln>
                <a:solidFill>
                  <a:srgbClr val="FFFFFF"/>
                </a:solidFill>
                <a:effectLst/>
                <a:uLnTx/>
                <a:uFillTx/>
                <a:latin typeface="Gotham Bold" panose="02000504050000020004" pitchFamily="2" charset="0"/>
                <a:ea typeface="+mn-ea"/>
                <a:cs typeface="+mn-cs"/>
              </a:rPr>
              <a:t>twitter.com</a:t>
            </a: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a:t>
            </a:r>
            <a:r>
              <a:rPr kumimoji="0" lang="en-US" sz="2800" b="1" i="0" u="sng" strike="noStrike" kern="1200" cap="none" spc="0" normalizeH="0" baseline="0" noProof="0" err="1">
                <a:ln>
                  <a:noFill/>
                </a:ln>
                <a:solidFill>
                  <a:srgbClr val="FFFFFF"/>
                </a:solidFill>
                <a:effectLst/>
                <a:uLnTx/>
                <a:uFillTx/>
                <a:latin typeface="Gotham Bold" panose="02000504050000020004" pitchFamily="2" charset="0"/>
                <a:ea typeface="+mn-ea"/>
                <a:cs typeface="+mn-cs"/>
              </a:rPr>
              <a:t>dynamicstewards</a:t>
            </a:r>
            <a:endPar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otham Bold" panose="02000504050000020004" pitchFamily="2"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otham Bold" panose="02000504050000020004" pitchFamily="2" charset="0"/>
                <a:ea typeface="+mn-ea"/>
                <a:cs typeface="+mn-cs"/>
              </a:rPr>
              <a:t>FOLLOW US ON INSTAGRAM</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otham Bold" panose="02000504050000020004" pitchFamily="2" charset="0"/>
                <a:ea typeface="+mn-ea"/>
                <a:cs typeface="+mn-cs"/>
                <a:hlinkClick r:id="rId2">
                  <a:extLst>
                    <a:ext uri="{A12FA001-AC4F-418D-AE19-62706E023703}">
                      <ahyp:hlinkClr xmlns:ahyp="http://schemas.microsoft.com/office/drawing/2018/hyperlinkcolor" val="tx"/>
                    </a:ext>
                  </a:extLst>
                </a:hlinkClick>
              </a:rPr>
              <a:t>https://www.instagram.com/gcstewardshipministries/</a:t>
            </a:r>
            <a:endParaRPr kumimoji="0" lang="en-US" sz="2800" b="1" i="0" u="none" strike="noStrike" kern="1200" cap="none" spc="0" normalizeH="0" baseline="0" noProof="0">
              <a:ln>
                <a:noFill/>
              </a:ln>
              <a:solidFill>
                <a:srgbClr val="FFFFFF"/>
              </a:solidFill>
              <a:effectLst/>
              <a:uLnTx/>
              <a:uFillTx/>
              <a:latin typeface="Gotham Bold" panose="02000504050000020004" pitchFamily="2"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otham Bold" panose="02000504050000020004" pitchFamily="2"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otham Bold" panose="02000504050000020004" pitchFamily="2" charset="0"/>
                <a:ea typeface="+mn-ea"/>
                <a:cs typeface="+mn-cs"/>
              </a:rPr>
              <a:t>FOLLOW US ON YOUTUBE</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https://</a:t>
            </a:r>
            <a:r>
              <a:rPr kumimoji="0" lang="en-US" sz="2800" b="1" i="0" u="sng" strike="noStrike" kern="1200" cap="none" spc="0" normalizeH="0" baseline="0" noProof="0" err="1">
                <a:ln>
                  <a:noFill/>
                </a:ln>
                <a:solidFill>
                  <a:srgbClr val="FFFFFF"/>
                </a:solidFill>
                <a:effectLst/>
                <a:uLnTx/>
                <a:uFillTx/>
                <a:latin typeface="Gotham Bold" panose="02000504050000020004" pitchFamily="2" charset="0"/>
                <a:ea typeface="+mn-ea"/>
                <a:cs typeface="+mn-cs"/>
              </a:rPr>
              <a:t>www.Youtube.com</a:t>
            </a: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a:t>
            </a:r>
            <a:r>
              <a:rPr kumimoji="0" lang="en-US" sz="2800" b="1" i="0" u="sng" strike="noStrike" kern="1200" cap="none" spc="0" normalizeH="0" baseline="0" noProof="0" err="1">
                <a:ln>
                  <a:noFill/>
                </a:ln>
                <a:solidFill>
                  <a:srgbClr val="FFFFFF"/>
                </a:solidFill>
                <a:effectLst/>
                <a:uLnTx/>
                <a:uFillTx/>
                <a:latin typeface="Gotham Bold" panose="02000504050000020004" pitchFamily="2" charset="0"/>
                <a:ea typeface="+mn-ea"/>
                <a:cs typeface="+mn-cs"/>
              </a:rPr>
              <a:t>GCStewardshipMinistries</a:t>
            </a:r>
            <a:r>
              <a:rPr kumimoji="0" lang="en-US" sz="2800" b="1" i="0" u="sng" strike="noStrike" kern="1200" cap="none" spc="0" normalizeH="0" baseline="0" noProof="0">
                <a:ln>
                  <a:noFill/>
                </a:ln>
                <a:solidFill>
                  <a:srgbClr val="FFFFFF"/>
                </a:solidFill>
                <a:effectLst/>
                <a:uLnTx/>
                <a:uFillTx/>
                <a:latin typeface="Gotham Bold" panose="02000504050000020004" pitchFamily="2" charset="0"/>
                <a:ea typeface="+mn-ea"/>
                <a:cs typeface="+mn-cs"/>
              </a:rPr>
              <a:t>/</a:t>
            </a:r>
            <a:endParaRPr kumimoji="0" lang="en-US" sz="2400" b="1" i="0" u="sng" strike="noStrike" kern="1200" cap="none" spc="0" normalizeH="0" baseline="0" noProof="0">
              <a:ln>
                <a:noFill/>
              </a:ln>
              <a:solidFill>
                <a:srgbClr val="FFFFFF"/>
              </a:solidFill>
              <a:effectLst/>
              <a:uLnTx/>
              <a:uFillTx/>
              <a:latin typeface="Gotham Bold" panose="02000504050000020004" pitchFamily="2"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otham Bold" panose="02000504050000020004" pitchFamily="2" charset="0"/>
              <a:ea typeface="+mn-ea"/>
              <a:cs typeface="+mn-cs"/>
            </a:endParaRPr>
          </a:p>
        </p:txBody>
      </p:sp>
    </p:spTree>
    <p:extLst>
      <p:ext uri="{BB962C8B-B14F-4D97-AF65-F5344CB8AC3E}">
        <p14:creationId xmlns:p14="http://schemas.microsoft.com/office/powerpoint/2010/main" val="20314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C0DF540-88EE-CC47-93CD-4972788B52BB}"/>
              </a:ext>
            </a:extLst>
          </p:cNvPr>
          <p:cNvPicPr>
            <a:picLocks noChangeAspect="1"/>
          </p:cNvPicPr>
          <p:nvPr/>
        </p:nvPicPr>
        <p:blipFill>
          <a:blip r:embed="rId3"/>
          <a:stretch>
            <a:fillRect/>
          </a:stretch>
        </p:blipFill>
        <p:spPr>
          <a:xfrm>
            <a:off x="477012" y="480059"/>
            <a:ext cx="11237976" cy="5897880"/>
          </a:xfrm>
          <a:prstGeom prst="rect">
            <a:avLst/>
          </a:prstGeom>
        </p:spPr>
      </p:pic>
    </p:spTree>
    <p:extLst>
      <p:ext uri="{BB962C8B-B14F-4D97-AF65-F5344CB8AC3E}">
        <p14:creationId xmlns:p14="http://schemas.microsoft.com/office/powerpoint/2010/main" val="34932845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9" descr="A close up of a logo&#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8240" r="8232" b="-3"/>
          <a:stretch/>
        </p:blipFill>
        <p:spPr>
          <a:xfrm>
            <a:off x="641276" y="643467"/>
            <a:ext cx="4013020" cy="2702558"/>
          </a:xfrm>
          <a:prstGeom prst="rect">
            <a:avLst/>
          </a:prstGeom>
        </p:spPr>
      </p:pic>
      <p:pic>
        <p:nvPicPr>
          <p:cNvPr id="3" name="Picture 2" descr="A building next to a body of water&#10;&#10;Description automatically generated">
            <a:extLst>
              <a:ext uri="{FF2B5EF4-FFF2-40B4-BE49-F238E27FC236}">
                <a16:creationId xmlns:a16="http://schemas.microsoft.com/office/drawing/2014/main" id="{D8F7A10F-280F-9941-9DF2-27151FFFFD4B}"/>
              </a:ext>
            </a:extLst>
          </p:cNvPr>
          <p:cNvPicPr>
            <a:picLocks noChangeAspect="1"/>
          </p:cNvPicPr>
          <p:nvPr/>
        </p:nvPicPr>
        <p:blipFill rotWithShape="1">
          <a:blip r:embed="rId4"/>
          <a:srcRect l="1030" r="-5" b="-5"/>
          <a:stretch/>
        </p:blipFill>
        <p:spPr>
          <a:xfrm>
            <a:off x="643467" y="3509433"/>
            <a:ext cx="4010830" cy="2705099"/>
          </a:xfrm>
          <a:prstGeom prst="rect">
            <a:avLst/>
          </a:prstGeom>
        </p:spPr>
      </p:pic>
      <p:pic>
        <p:nvPicPr>
          <p:cNvPr id="7" name="Picture 6">
            <a:extLst>
              <a:ext uri="{FF2B5EF4-FFF2-40B4-BE49-F238E27FC236}">
                <a16:creationId xmlns:a16="http://schemas.microsoft.com/office/drawing/2014/main" id="{4CB09CF4-871D-DC46-9171-79B4B46CDC4B}"/>
              </a:ext>
            </a:extLst>
          </p:cNvPr>
          <p:cNvPicPr>
            <a:picLocks noChangeAspect="1"/>
          </p:cNvPicPr>
          <p:nvPr/>
        </p:nvPicPr>
        <p:blipFill rotWithShape="1">
          <a:blip r:embed="rId5"/>
          <a:srcRect l="64" r="5325"/>
          <a:stretch/>
        </p:blipFill>
        <p:spPr>
          <a:xfrm>
            <a:off x="4812633" y="643467"/>
            <a:ext cx="6735900" cy="5571066"/>
          </a:xfrm>
          <a:prstGeom prst="rect">
            <a:avLst/>
          </a:prstGeom>
        </p:spPr>
      </p:pic>
      <p:pic>
        <p:nvPicPr>
          <p:cNvPr id="5" name="Picture 3"/>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917" y="6123846"/>
            <a:ext cx="727917" cy="701560"/>
          </a:xfrm>
          <a:prstGeom prst="rect">
            <a:avLst/>
          </a:prstGeom>
        </p:spPr>
      </p:pic>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D465A16-411D-244F-BEF0-495489638D26}"/>
              </a:ext>
            </a:extLst>
          </p:cNvPr>
          <p:cNvSpPr txBox="1"/>
          <p:nvPr/>
        </p:nvSpPr>
        <p:spPr>
          <a:xfrm>
            <a:off x="1120896" y="1155032"/>
            <a:ext cx="3214308" cy="954107"/>
          </a:xfrm>
          <a:prstGeom prst="rect">
            <a:avLst/>
          </a:prstGeom>
          <a:noFill/>
        </p:spPr>
        <p:txBody>
          <a:bodyPr wrap="square" rtlCol="0">
            <a:spAutoFit/>
          </a:bodyPr>
          <a:lstStyle/>
          <a:p>
            <a:pPr algn="ctr"/>
            <a:r>
              <a:rPr lang="en-US" sz="2800" i="1" dirty="0">
                <a:solidFill>
                  <a:schemeClr val="bg1"/>
                </a:solidFill>
              </a:rPr>
              <a:t>Being part of something bigger!</a:t>
            </a:r>
          </a:p>
        </p:txBody>
      </p:sp>
    </p:spTree>
    <p:extLst>
      <p:ext uri="{BB962C8B-B14F-4D97-AF65-F5344CB8AC3E}">
        <p14:creationId xmlns:p14="http://schemas.microsoft.com/office/powerpoint/2010/main" val="10320809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m 9" descr="A close up of a logo&#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8238" r="8234" b="-3"/>
          <a:stretch/>
        </p:blipFill>
        <p:spPr>
          <a:xfrm>
            <a:off x="477013" y="480060"/>
            <a:ext cx="11237976" cy="5897880"/>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515822" y="5676380"/>
            <a:ext cx="727917" cy="701560"/>
          </a:xfrm>
          <a:prstGeom prst="rect">
            <a:avLst/>
          </a:prstGeom>
        </p:spPr>
      </p:pic>
      <p:sp>
        <p:nvSpPr>
          <p:cNvPr id="13" name="CaixaDeTexto 12"/>
          <p:cNvSpPr txBox="1"/>
          <p:nvPr/>
        </p:nvSpPr>
        <p:spPr>
          <a:xfrm>
            <a:off x="2074127" y="1298232"/>
            <a:ext cx="8374566" cy="3031599"/>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KPI 6.5 of “I WILL GO”</a:t>
            </a:r>
          </a:p>
          <a:p>
            <a:pPr lvl="0" algn="ctr" defTabSz="914126">
              <a:spcBef>
                <a:spcPts val="1799"/>
              </a:spcBef>
              <a:defRPr/>
            </a:pPr>
            <a:r>
              <a:rPr lang="en-US" sz="3600">
                <a:solidFill>
                  <a:schemeClr val="bg1"/>
                </a:solidFill>
              </a:rPr>
              <a:t>All members and yet-to-be-baptized young people embrace and practice stewardship principles regarding time, spiritual gifts, and tithes and offerings. </a:t>
            </a:r>
            <a:endParaRPr kumimoji="0" lang="en-US" sz="11500" b="1" i="0" u="none" strike="noStrike" kern="1200" cap="none" spc="0" normalizeH="0" baseline="0" noProof="0">
              <a:ln>
                <a:noFill/>
              </a:ln>
              <a:solidFill>
                <a:schemeClr val="bg1"/>
              </a:solidFill>
              <a:effectLst/>
              <a:uLnTx/>
              <a:uFillTx/>
              <a:latin typeface="Calibri" panose="020F0502020204030204"/>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512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m 9" descr="A close up of a logo&#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8238" r="8234" b="-3"/>
          <a:stretch/>
        </p:blipFill>
        <p:spPr>
          <a:xfrm>
            <a:off x="477013" y="480060"/>
            <a:ext cx="11237976" cy="5897880"/>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515822" y="5676380"/>
            <a:ext cx="727917" cy="701560"/>
          </a:xfrm>
          <a:prstGeom prst="rect">
            <a:avLst/>
          </a:prstGeom>
        </p:spPr>
      </p:pic>
      <p:sp>
        <p:nvSpPr>
          <p:cNvPr id="13" name="CaixaDeTexto 12"/>
          <p:cNvSpPr txBox="1"/>
          <p:nvPr/>
        </p:nvSpPr>
        <p:spPr>
          <a:xfrm>
            <a:off x="2074127" y="1298232"/>
            <a:ext cx="8374566" cy="32778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KPI 9.6 of “I WILL GO”</a:t>
            </a:r>
          </a:p>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GC Stewardship Ministries, in consultation with division counterparts, develops and implements a well-defined strategy for achieving increases in tithe and offerings in each organizational unit that reflect changes in membership and inflation.</a:t>
            </a:r>
            <a:endParaRPr kumimoji="0" lang="en-US" sz="6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3765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m 9" descr="A close up of a logo&#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8238" r="8234" b="-3"/>
          <a:stretch/>
        </p:blipFill>
        <p:spPr>
          <a:xfrm>
            <a:off x="477013" y="480060"/>
            <a:ext cx="11237976" cy="5897880"/>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515822" y="5676380"/>
            <a:ext cx="727917" cy="701560"/>
          </a:xfrm>
          <a:prstGeom prst="rect">
            <a:avLst/>
          </a:prstGeom>
        </p:spPr>
      </p:pic>
      <p:sp>
        <p:nvSpPr>
          <p:cNvPr id="13" name="CaixaDeTexto 12"/>
          <p:cNvSpPr txBox="1"/>
          <p:nvPr/>
        </p:nvSpPr>
        <p:spPr>
          <a:xfrm>
            <a:off x="1243738" y="928877"/>
            <a:ext cx="9827365" cy="446276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An addition to KPI </a:t>
            </a:r>
            <a:r>
              <a:rPr lang="en-US" sz="3200" b="1">
                <a:solidFill>
                  <a:prstClr val="black"/>
                </a:solidFill>
                <a:latin typeface="Calibri" panose="020F0502020204030204"/>
              </a:rPr>
              <a:t>5</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.3 of “I WILL GO”</a:t>
            </a:r>
          </a:p>
          <a:p>
            <a:pPr algn="ctr"/>
            <a:endParaRPr lang="en-US" sz="2800">
              <a:solidFill>
                <a:schemeClr val="bg1"/>
              </a:solidFill>
            </a:endParaRPr>
          </a:p>
          <a:p>
            <a:pPr algn="ctr"/>
            <a:r>
              <a:rPr lang="en-US" sz="2800">
                <a:solidFill>
                  <a:schemeClr val="bg1"/>
                </a:solidFill>
              </a:rPr>
              <a:t>Significant increase in acceptance and practice of the church’s distinctive beliefs, especially Creation (FB 6); Salvation by faith (FB 10); State of the dead and power of prayer over witchcraft and spiritualism (FB 26, FB 11); The Remnant Church (FB 12, FB 14); </a:t>
            </a:r>
            <a:r>
              <a:rPr lang="en-US" sz="2800">
                <a:solidFill>
                  <a:schemeClr val="bg1"/>
                </a:solidFill>
                <a:highlight>
                  <a:srgbClr val="FFFF00"/>
                </a:highlight>
              </a:rPr>
              <a:t>The Stewardship Principle (FB 21); </a:t>
            </a:r>
            <a:r>
              <a:rPr lang="en-US" sz="2800">
                <a:solidFill>
                  <a:schemeClr val="bg1"/>
                </a:solidFill>
              </a:rPr>
              <a:t>Principles of healthful living (FB 22); Sanctuary/Investigative Judgment (FB 24); Second Coming (FB 25); and the nature of the Fundamental Beliefs as a whole as Bible-centered doctrines that reflect a loving, gracious God.</a:t>
            </a: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13220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5">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uilding next to a body of water&#10;&#10;Description automatically generated">
            <a:extLst>
              <a:ext uri="{FF2B5EF4-FFF2-40B4-BE49-F238E27FC236}">
                <a16:creationId xmlns:a16="http://schemas.microsoft.com/office/drawing/2014/main" id="{D8F7A10F-280F-9941-9DF2-27151FFFFD4B}"/>
              </a:ext>
            </a:extLst>
          </p:cNvPr>
          <p:cNvPicPr>
            <a:picLocks noChangeAspect="1"/>
          </p:cNvPicPr>
          <p:nvPr/>
        </p:nvPicPr>
        <p:blipFill rotWithShape="1">
          <a:blip r:embed="rId3"/>
          <a:srcRect t="14471"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0" name="Imagem 9" descr="A close up of a logo&#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t="3408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3" descr="A wooden table&#10;&#10;Description automatically generated">
            <a:extLst>
              <a:ext uri="{FF2B5EF4-FFF2-40B4-BE49-F238E27FC236}">
                <a16:creationId xmlns:a16="http://schemas.microsoft.com/office/drawing/2014/main" id="{6E443B82-5420-744D-995E-349604B4E789}"/>
              </a:ext>
            </a:extLst>
          </p:cNvPr>
          <p:cNvPicPr>
            <a:picLocks noChangeAspect="1"/>
          </p:cNvPicPr>
          <p:nvPr/>
        </p:nvPicPr>
        <p:blipFill rotWithShape="1">
          <a:blip r:embed="rId5"/>
          <a:srcRect t="2100" r="1" b="6499"/>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5" name="Picture 3"/>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917" y="6123846"/>
            <a:ext cx="727917" cy="701560"/>
          </a:xfrm>
          <a:prstGeom prst="rect">
            <a:avLst/>
          </a:prstGeom>
        </p:spPr>
      </p:pic>
      <p:sp>
        <p:nvSpPr>
          <p:cNvPr id="13" name="CaixaDeTexto 12"/>
          <p:cNvSpPr txBox="1"/>
          <p:nvPr/>
        </p:nvSpPr>
        <p:spPr>
          <a:xfrm>
            <a:off x="345989" y="1180629"/>
            <a:ext cx="11565925" cy="15542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GB"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126" rtl="0" eaLnBrk="1" fontAlgn="auto" latinLnBrk="0" hangingPunct="1">
              <a:lnSpc>
                <a:spcPct val="100000"/>
              </a:lnSpc>
              <a:spcBef>
                <a:spcPts val="1799"/>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6F13C9-6EB0-3948-815A-E768096666D3}"/>
              </a:ext>
            </a:extLst>
          </p:cNvPr>
          <p:cNvSpPr txBox="1"/>
          <p:nvPr/>
        </p:nvSpPr>
        <p:spPr>
          <a:xfrm>
            <a:off x="6266047" y="4456498"/>
            <a:ext cx="5168766" cy="954107"/>
          </a:xfrm>
          <a:prstGeom prst="rect">
            <a:avLst/>
          </a:prstGeom>
          <a:noFill/>
        </p:spPr>
        <p:txBody>
          <a:bodyPr wrap="square" rtlCol="0">
            <a:spAutoFit/>
          </a:bodyPr>
          <a:lstStyle/>
          <a:p>
            <a:pPr algn="ctr"/>
            <a:r>
              <a:rPr lang="en-US" sz="2800" i="1" dirty="0"/>
              <a:t>The 4 colonnades of effective implementation!</a:t>
            </a:r>
          </a:p>
        </p:txBody>
      </p:sp>
    </p:spTree>
    <p:extLst>
      <p:ext uri="{BB962C8B-B14F-4D97-AF65-F5344CB8AC3E}">
        <p14:creationId xmlns:p14="http://schemas.microsoft.com/office/powerpoint/2010/main" val="229916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184DE2-E8A0-AB4B-8632-B908FF3DEACE}"/>
              </a:ext>
            </a:extLst>
          </p:cNvPr>
          <p:cNvPicPr>
            <a:picLocks noChangeAspect="1"/>
          </p:cNvPicPr>
          <p:nvPr/>
        </p:nvPicPr>
        <p:blipFill rotWithShape="1">
          <a:blip r:embed="rId3"/>
          <a:srcRect r="-3" b="3745"/>
          <a:stretch/>
        </p:blipFill>
        <p:spPr>
          <a:xfrm>
            <a:off x="838199" y="557188"/>
            <a:ext cx="4181917" cy="5750293"/>
          </a:xfrm>
          <a:prstGeom prst="rect">
            <a:avLst/>
          </a:prstGeom>
        </p:spPr>
      </p:pic>
      <p:pic>
        <p:nvPicPr>
          <p:cNvPr id="10" name="Imagem 9" descr="A close up of a logo&#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t="19689" r="3" b="3"/>
          <a:stretch/>
        </p:blipFill>
        <p:spPr>
          <a:xfrm>
            <a:off x="5186775" y="557188"/>
            <a:ext cx="6167025" cy="2785948"/>
          </a:xfrm>
          <a:prstGeom prst="rect">
            <a:avLst/>
          </a:prstGeom>
        </p:spPr>
      </p:pic>
      <p:pic>
        <p:nvPicPr>
          <p:cNvPr id="26" name="Picture 25" descr="A wooden table&#10;&#10;Description automatically generated">
            <a:extLst>
              <a:ext uri="{FF2B5EF4-FFF2-40B4-BE49-F238E27FC236}">
                <a16:creationId xmlns:a16="http://schemas.microsoft.com/office/drawing/2014/main" id="{1BB75D7B-5D65-834D-BCD9-1DB34CBDD092}"/>
              </a:ext>
            </a:extLst>
          </p:cNvPr>
          <p:cNvPicPr>
            <a:picLocks noChangeAspect="1"/>
          </p:cNvPicPr>
          <p:nvPr/>
        </p:nvPicPr>
        <p:blipFill rotWithShape="1">
          <a:blip r:embed="rId5"/>
          <a:srcRect t="25159" r="3" b="29559"/>
          <a:stretch/>
        </p:blipFill>
        <p:spPr>
          <a:xfrm>
            <a:off x="5186774" y="3514851"/>
            <a:ext cx="6167025" cy="2792631"/>
          </a:xfrm>
          <a:prstGeom prst="rect">
            <a:avLst/>
          </a:prstGeom>
        </p:spPr>
      </p:pic>
      <p:pic>
        <p:nvPicPr>
          <p:cNvPr id="5" name="Picture 3" descr="Logo&#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404310" y="6062210"/>
            <a:ext cx="727917" cy="701560"/>
          </a:xfrm>
          <a:prstGeom prst="rect">
            <a:avLst/>
          </a:prstGeom>
        </p:spPr>
      </p:pic>
      <p:sp>
        <p:nvSpPr>
          <p:cNvPr id="2" name="TextBox 1">
            <a:extLst>
              <a:ext uri="{FF2B5EF4-FFF2-40B4-BE49-F238E27FC236}">
                <a16:creationId xmlns:a16="http://schemas.microsoft.com/office/drawing/2014/main" id="{35F7269E-EE1A-4F4A-8A09-1459A6717083}"/>
              </a:ext>
            </a:extLst>
          </p:cNvPr>
          <p:cNvSpPr txBox="1"/>
          <p:nvPr/>
        </p:nvSpPr>
        <p:spPr>
          <a:xfrm>
            <a:off x="8354281" y="1345223"/>
            <a:ext cx="27168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189E183-6AA9-0048-B959-DE62FC0A3FF3}"/>
              </a:ext>
            </a:extLst>
          </p:cNvPr>
          <p:cNvSpPr txBox="1"/>
          <p:nvPr/>
        </p:nvSpPr>
        <p:spPr>
          <a:xfrm>
            <a:off x="6095999" y="1001027"/>
            <a:ext cx="4636169" cy="523220"/>
          </a:xfrm>
          <a:prstGeom prst="rect">
            <a:avLst/>
          </a:prstGeom>
          <a:noFill/>
        </p:spPr>
        <p:txBody>
          <a:bodyPr wrap="square" rtlCol="0">
            <a:spAutoFit/>
          </a:bodyPr>
          <a:lstStyle/>
          <a:p>
            <a:pPr algn="ctr"/>
            <a:r>
              <a:rPr lang="en-US" sz="2800" i="1" dirty="0"/>
              <a:t>Make it implementable!</a:t>
            </a:r>
          </a:p>
        </p:txBody>
      </p:sp>
    </p:spTree>
    <p:extLst>
      <p:ext uri="{BB962C8B-B14F-4D97-AF65-F5344CB8AC3E}">
        <p14:creationId xmlns:p14="http://schemas.microsoft.com/office/powerpoint/2010/main" val="410894976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1324</Words>
  <Application>Microsoft Macintosh PowerPoint</Application>
  <PresentationFormat>Widescreen</PresentationFormat>
  <Paragraphs>127</Paragraphs>
  <Slides>27</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Gill Sans MT</vt:lpstr>
      <vt:lpstr>Gotham Bold</vt:lpstr>
      <vt:lpstr>Times New Roman</vt:lpstr>
      <vt:lpstr>Tema do Office</vt:lpstr>
      <vt:lpstr>Parcel</vt:lpstr>
      <vt:lpst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Barbe, Aniel</dc:creator>
  <cp:lastModifiedBy>Flomo, Johnetta B.</cp:lastModifiedBy>
  <cp:revision>6</cp:revision>
  <dcterms:created xsi:type="dcterms:W3CDTF">2020-10-07T01:00:21Z</dcterms:created>
  <dcterms:modified xsi:type="dcterms:W3CDTF">2020-12-01T15:53:03Z</dcterms:modified>
</cp:coreProperties>
</file>