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3"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7"/>
  </p:normalViewPr>
  <p:slideViewPr>
    <p:cSldViewPr snapToGrid="0" snapToObjects="1">
      <p:cViewPr varScale="1">
        <p:scale>
          <a:sx n="69" d="100"/>
          <a:sy n="69" d="100"/>
        </p:scale>
        <p:origin x="208"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5" name="TextBox 5"/>
          <p:cNvSpPr txBox="1"/>
          <p:nvPr/>
        </p:nvSpPr>
        <p:spPr>
          <a:xfrm>
            <a:off x="934947" y="1715784"/>
            <a:ext cx="4390503"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6600" b="1">
                <a:solidFill>
                  <a:srgbClr val="FFFFFF"/>
                </a:solidFill>
              </a:defRPr>
            </a:pPr>
            <a:r>
              <a:t>COMBINED </a:t>
            </a:r>
          </a:p>
          <a:p>
            <a:pPr>
              <a:defRPr sz="6600" b="1">
                <a:solidFill>
                  <a:srgbClr val="FFFFFF"/>
                </a:solidFill>
              </a:defRPr>
            </a:pPr>
            <a:r>
              <a:t>TO GROW</a:t>
            </a:r>
          </a:p>
        </p:txBody>
      </p:sp>
      <p:sp>
        <p:nvSpPr>
          <p:cNvPr id="96" name="TextBox 6"/>
          <p:cNvSpPr txBox="1"/>
          <p:nvPr/>
        </p:nvSpPr>
        <p:spPr>
          <a:xfrm>
            <a:off x="934947" y="3839443"/>
            <a:ext cx="4297498"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solidFill>
                  <a:srgbClr val="FFFFFF"/>
                </a:solidFill>
              </a:defRPr>
            </a:lvl1pPr>
          </a:lstStyle>
          <a:p>
            <a:r>
              <a:t>Reasons for the “new” Offering Plan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
                                        </p:tgtEl>
                                        <p:attrNameLst>
                                          <p:attrName>style.visibility</p:attrName>
                                        </p:attrNameLst>
                                      </p:cBhvr>
                                      <p:to>
                                        <p:strVal val="visible"/>
                                      </p:to>
                                    </p:set>
                                    <p:animEffect transition="in" filter="dissolve">
                                      <p:cBhvr>
                                        <p:cTn id="7"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2" name="TextBox 3"/>
          <p:cNvSpPr txBox="1"/>
          <p:nvPr/>
        </p:nvSpPr>
        <p:spPr>
          <a:xfrm>
            <a:off x="934947" y="2214901"/>
            <a:ext cx="5093232"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1. COP Recognizes </a:t>
            </a:r>
          </a:p>
        </p:txBody>
      </p:sp>
      <p:sp>
        <p:nvSpPr>
          <p:cNvPr id="153" name="TextBox 4"/>
          <p:cNvSpPr txBox="1"/>
          <p:nvPr/>
        </p:nvSpPr>
        <p:spPr>
          <a:xfrm>
            <a:off x="934947" y="3212719"/>
            <a:ext cx="5208999"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Font typeface="Arial"/>
              <a:buChar char="•"/>
              <a:defRPr sz="2000" i="1">
                <a:solidFill>
                  <a:srgbClr val="FFFFFF"/>
                </a:solidFill>
              </a:defRPr>
            </a:pPr>
            <a:r>
              <a:t>God as the Focus of Giving</a:t>
            </a:r>
          </a:p>
          <a:p>
            <a:pPr marL="800100" lvl="1" indent="-342900">
              <a:buSzPct val="100000"/>
              <a:buFont typeface="Arial"/>
              <a:buChar char="•"/>
              <a:defRPr sz="2000" i="1">
                <a:solidFill>
                  <a:srgbClr val="FFFFFF"/>
                </a:solidFill>
              </a:defRPr>
            </a:pPr>
            <a:r>
              <a:t>Not</a:t>
            </a:r>
          </a:p>
          <a:p>
            <a:pPr marL="1257300" lvl="2" indent="-342900">
              <a:buSzPct val="100000"/>
              <a:buFont typeface="Arial"/>
              <a:buChar char="•"/>
              <a:defRPr sz="2000" i="1">
                <a:solidFill>
                  <a:srgbClr val="FFFFFF"/>
                </a:solidFill>
              </a:defRPr>
            </a:pPr>
            <a:r>
              <a:t>Material needs of the Church</a:t>
            </a:r>
          </a:p>
          <a:p>
            <a:pPr marL="1257300" lvl="2" indent="-342900">
              <a:buSzPct val="100000"/>
              <a:buFont typeface="Arial"/>
              <a:buChar char="•"/>
              <a:defRPr sz="2000" i="1">
                <a:solidFill>
                  <a:srgbClr val="FFFFFF"/>
                </a:solidFill>
              </a:defRPr>
            </a:pPr>
            <a:r>
              <a:t>Specific missionary projects</a:t>
            </a:r>
          </a:p>
          <a:p>
            <a:pPr marL="1257300" lvl="2" indent="-342900">
              <a:buSzPct val="100000"/>
              <a:buFont typeface="Arial"/>
              <a:buChar char="•"/>
              <a:defRPr sz="2000" i="1">
                <a:solidFill>
                  <a:srgbClr val="FFFFFF"/>
                </a:solidFill>
              </a:defRPr>
            </a:pPr>
            <a:r>
              <a:t>Ministries</a:t>
            </a:r>
          </a:p>
          <a:p>
            <a:pPr marL="1257300" lvl="2" indent="-342900">
              <a:buSzPct val="100000"/>
              <a:buFont typeface="Arial"/>
              <a:buChar char="•"/>
              <a:defRPr sz="2000" i="1">
                <a:solidFill>
                  <a:srgbClr val="FFFFFF"/>
                </a:solidFill>
              </a:defRPr>
            </a:pPr>
            <a:r>
              <a:t>Institutions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animEffect transition="in" filter="dissolve">
                                      <p:cBhvr>
                                        <p:cTn id="7" dur="200"/>
                                        <p:tgtEl>
                                          <p:spTgt spid="153">
                                            <p:bg/>
                                          </p:spTgt>
                                        </p:tgtEl>
                                      </p:cBhvr>
                                    </p:animEffect>
                                  </p:childTnLst>
                                </p:cTn>
                              </p:par>
                              <p:par>
                                <p:cTn id="8" presetID="9" presetClass="entr" presetSubtype="0" fill="hold" grpId="1" nodeType="withEffect">
                                  <p:stCondLst>
                                    <p:cond delay="0"/>
                                  </p:stCondLst>
                                  <p:iterate>
                                    <p:tmAbs val="0"/>
                                  </p:iterate>
                                  <p:childTnLst>
                                    <p:set>
                                      <p:cBhvr>
                                        <p:cTn id="9" fill="hold"/>
                                        <p:tgtEl>
                                          <p:spTgt spid="153">
                                            <p:txEl>
                                              <p:pRg st="0" end="0"/>
                                            </p:txEl>
                                          </p:spTgt>
                                        </p:tgtEl>
                                        <p:attrNameLst>
                                          <p:attrName>style.visibility</p:attrName>
                                        </p:attrNameLst>
                                      </p:cBhvr>
                                      <p:to>
                                        <p:strVal val="visible"/>
                                      </p:to>
                                    </p:set>
                                    <p:animEffect transition="in" filter="dissolve">
                                      <p:cBhvr>
                                        <p:cTn id="10" dur="200"/>
                                        <p:tgtEl>
                                          <p:spTgt spid="1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3">
                                            <p:txEl>
                                              <p:pRg st="1" end="1"/>
                                            </p:txEl>
                                          </p:spTgt>
                                        </p:tgtEl>
                                        <p:attrNameLst>
                                          <p:attrName>style.visibility</p:attrName>
                                        </p:attrNameLst>
                                      </p:cBhvr>
                                      <p:to>
                                        <p:strVal val="visible"/>
                                      </p:to>
                                    </p:set>
                                    <p:animEffect transition="in" filter="dissolve">
                                      <p:cBhvr>
                                        <p:cTn id="15" dur="200"/>
                                        <p:tgtEl>
                                          <p:spTgt spid="1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3">
                                            <p:txEl>
                                              <p:pRg st="2" end="2"/>
                                            </p:txEl>
                                          </p:spTgt>
                                        </p:tgtEl>
                                        <p:attrNameLst>
                                          <p:attrName>style.visibility</p:attrName>
                                        </p:attrNameLst>
                                      </p:cBhvr>
                                      <p:to>
                                        <p:strVal val="visible"/>
                                      </p:to>
                                    </p:set>
                                    <p:animEffect transition="in" filter="dissolve">
                                      <p:cBhvr>
                                        <p:cTn id="20" dur="200"/>
                                        <p:tgtEl>
                                          <p:spTgt spid="1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53">
                                            <p:txEl>
                                              <p:pRg st="3" end="3"/>
                                            </p:txEl>
                                          </p:spTgt>
                                        </p:tgtEl>
                                        <p:attrNameLst>
                                          <p:attrName>style.visibility</p:attrName>
                                        </p:attrNameLst>
                                      </p:cBhvr>
                                      <p:to>
                                        <p:strVal val="visible"/>
                                      </p:to>
                                    </p:set>
                                    <p:animEffect transition="in" filter="dissolve">
                                      <p:cBhvr>
                                        <p:cTn id="25" dur="200"/>
                                        <p:tgtEl>
                                          <p:spTgt spid="1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53">
                                            <p:txEl>
                                              <p:pRg st="4" end="4"/>
                                            </p:txEl>
                                          </p:spTgt>
                                        </p:tgtEl>
                                        <p:attrNameLst>
                                          <p:attrName>style.visibility</p:attrName>
                                        </p:attrNameLst>
                                      </p:cBhvr>
                                      <p:to>
                                        <p:strVal val="visible"/>
                                      </p:to>
                                    </p:set>
                                    <p:animEffect transition="in" filter="dissolve">
                                      <p:cBhvr>
                                        <p:cTn id="30" dur="200"/>
                                        <p:tgtEl>
                                          <p:spTgt spid="15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53">
                                            <p:txEl>
                                              <p:pRg st="5" end="5"/>
                                            </p:txEl>
                                          </p:spTgt>
                                        </p:tgtEl>
                                        <p:attrNameLst>
                                          <p:attrName>style.visibility</p:attrName>
                                        </p:attrNameLst>
                                      </p:cBhvr>
                                      <p:to>
                                        <p:strVal val="visible"/>
                                      </p:to>
                                    </p:set>
                                    <p:animEffect transition="in" filter="dissolve">
                                      <p:cBhvr>
                                        <p:cTn id="35" dur="200"/>
                                        <p:tgtEl>
                                          <p:spTgt spid="1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6" name="TextBox 3"/>
          <p:cNvSpPr txBox="1"/>
          <p:nvPr/>
        </p:nvSpPr>
        <p:spPr>
          <a:xfrm>
            <a:off x="934947" y="1701193"/>
            <a:ext cx="563266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COP Recognizes that </a:t>
            </a:r>
          </a:p>
        </p:txBody>
      </p:sp>
      <p:sp>
        <p:nvSpPr>
          <p:cNvPr id="157" name="TextBox 4"/>
          <p:cNvSpPr txBox="1"/>
          <p:nvPr/>
        </p:nvSpPr>
        <p:spPr>
          <a:xfrm>
            <a:off x="934947" y="2699012"/>
            <a:ext cx="5208999" cy="209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Humans need to worship God </a:t>
            </a:r>
          </a:p>
          <a:p>
            <a:pPr marL="342900" indent="-342900">
              <a:spcBef>
                <a:spcPts val="1000"/>
              </a:spcBef>
              <a:buSzPct val="100000"/>
              <a:buFont typeface="Arial"/>
              <a:buChar char="•"/>
              <a:defRPr sz="2000" i="1">
                <a:solidFill>
                  <a:srgbClr val="FFFFFF"/>
                </a:solidFill>
              </a:defRPr>
            </a:pPr>
            <a:r>
              <a:t>Worship includes returning tithes and offerings (Psalm 50:14; 66:13-16; 76:11; 96:8-9; 116:17-19)</a:t>
            </a:r>
          </a:p>
          <a:p>
            <a:pPr marL="342900" indent="-342900">
              <a:spcBef>
                <a:spcPts val="1000"/>
              </a:spcBef>
              <a:buSzPct val="100000"/>
              <a:buFont typeface="Arial"/>
              <a:buChar char="•"/>
              <a:defRPr sz="2000" i="1">
                <a:solidFill>
                  <a:srgbClr val="FFFFFF"/>
                </a:solidFill>
              </a:defRPr>
            </a:pPr>
            <a:r>
              <a:t>They should be given as regularly as God blesses (Prov. 3:9-10).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7">
                                            <p:bg/>
                                          </p:spTgt>
                                        </p:tgtEl>
                                        <p:attrNameLst>
                                          <p:attrName>style.visibility</p:attrName>
                                        </p:attrNameLst>
                                      </p:cBhvr>
                                      <p:to>
                                        <p:strVal val="visible"/>
                                      </p:to>
                                    </p:set>
                                    <p:animEffect transition="in" filter="dissolve">
                                      <p:cBhvr>
                                        <p:cTn id="7" dur="200"/>
                                        <p:tgtEl>
                                          <p:spTgt spid="157">
                                            <p:bg/>
                                          </p:spTgt>
                                        </p:tgtEl>
                                      </p:cBhvr>
                                    </p:animEffect>
                                  </p:childTnLst>
                                </p:cTn>
                              </p:par>
                              <p:par>
                                <p:cTn id="8" presetID="9" presetClass="entr" presetSubtype="0" fill="hold" grpId="1" nodeType="withEffect">
                                  <p:stCondLst>
                                    <p:cond delay="0"/>
                                  </p:stCondLst>
                                  <p:iterate>
                                    <p:tmAbs val="0"/>
                                  </p:iterate>
                                  <p:childTnLst>
                                    <p:set>
                                      <p:cBhvr>
                                        <p:cTn id="9" fill="hold"/>
                                        <p:tgtEl>
                                          <p:spTgt spid="157">
                                            <p:txEl>
                                              <p:pRg st="0" end="0"/>
                                            </p:txEl>
                                          </p:spTgt>
                                        </p:tgtEl>
                                        <p:attrNameLst>
                                          <p:attrName>style.visibility</p:attrName>
                                        </p:attrNameLst>
                                      </p:cBhvr>
                                      <p:to>
                                        <p:strVal val="visible"/>
                                      </p:to>
                                    </p:set>
                                    <p:animEffect transition="in" filter="dissolve">
                                      <p:cBhvr>
                                        <p:cTn id="10" dur="200"/>
                                        <p:tgtEl>
                                          <p:spTgt spid="1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7">
                                            <p:txEl>
                                              <p:pRg st="1" end="1"/>
                                            </p:txEl>
                                          </p:spTgt>
                                        </p:tgtEl>
                                        <p:attrNameLst>
                                          <p:attrName>style.visibility</p:attrName>
                                        </p:attrNameLst>
                                      </p:cBhvr>
                                      <p:to>
                                        <p:strVal val="visible"/>
                                      </p:to>
                                    </p:set>
                                    <p:animEffect transition="in" filter="dissolve">
                                      <p:cBhvr>
                                        <p:cTn id="15" dur="200"/>
                                        <p:tgtEl>
                                          <p:spTgt spid="1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7">
                                            <p:txEl>
                                              <p:pRg st="2" end="2"/>
                                            </p:txEl>
                                          </p:spTgt>
                                        </p:tgtEl>
                                        <p:attrNameLst>
                                          <p:attrName>style.visibility</p:attrName>
                                        </p:attrNameLst>
                                      </p:cBhvr>
                                      <p:to>
                                        <p:strVal val="visible"/>
                                      </p:to>
                                    </p:set>
                                    <p:animEffect transition="in" filter="dissolve">
                                      <p:cBhvr>
                                        <p:cTn id="20" dur="200"/>
                                        <p:tgtEl>
                                          <p:spTgt spid="1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0" name="TextBox 3"/>
          <p:cNvSpPr txBox="1"/>
          <p:nvPr/>
        </p:nvSpPr>
        <p:spPr>
          <a:xfrm>
            <a:off x="934947" y="2138944"/>
            <a:ext cx="3636478"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COP Offering </a:t>
            </a:r>
          </a:p>
          <a:p>
            <a:pPr>
              <a:defRPr sz="4400" b="1">
                <a:solidFill>
                  <a:srgbClr val="FFFFFF"/>
                </a:solidFill>
              </a:defRPr>
            </a:pPr>
            <a:r>
              <a:t>promotion </a:t>
            </a:r>
          </a:p>
        </p:txBody>
      </p:sp>
      <p:sp>
        <p:nvSpPr>
          <p:cNvPr id="161" name="TextBox 4"/>
          <p:cNvSpPr txBox="1"/>
          <p:nvPr/>
        </p:nvSpPr>
        <p:spPr>
          <a:xfrm>
            <a:off x="934947" y="3757250"/>
            <a:ext cx="5208999"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Thus, “offerings will be promoted as an expression of worship to God in response to His blessing” (2002 Annual Council Minutes 02-337, October 9, 2002).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1"/>
                                        </p:tgtEl>
                                        <p:attrNameLst>
                                          <p:attrName>style.visibility</p:attrName>
                                        </p:attrNameLst>
                                      </p:cBhvr>
                                      <p:to>
                                        <p:strVal val="visible"/>
                                      </p:to>
                                    </p:set>
                                    <p:animEffect transition="in" filter="dissolve">
                                      <p:cBhvr>
                                        <p:cTn id="7" dur="2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4" name="TextBox 3"/>
          <p:cNvSpPr txBox="1"/>
          <p:nvPr/>
        </p:nvSpPr>
        <p:spPr>
          <a:xfrm>
            <a:off x="934947" y="1532769"/>
            <a:ext cx="5629162" cy="169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600" b="1">
                <a:solidFill>
                  <a:srgbClr val="FFFFFF"/>
                </a:solidFill>
              </a:defRPr>
            </a:pPr>
            <a:r>
              <a:t>2. Suggests a distribution </a:t>
            </a:r>
          </a:p>
          <a:p>
            <a:pPr>
              <a:defRPr sz="3600" b="1">
                <a:solidFill>
                  <a:srgbClr val="FFFFFF"/>
                </a:solidFill>
              </a:defRPr>
            </a:pPr>
            <a:r>
              <a:t>based on the Threefold </a:t>
            </a:r>
          </a:p>
          <a:p>
            <a:pPr>
              <a:defRPr sz="3600" b="1">
                <a:solidFill>
                  <a:srgbClr val="FFFFFF"/>
                </a:solidFill>
              </a:defRPr>
            </a:pPr>
            <a:r>
              <a:t>Missionary Strategy</a:t>
            </a:r>
          </a:p>
        </p:txBody>
      </p:sp>
      <p:sp>
        <p:nvSpPr>
          <p:cNvPr id="165" name="TextBox 4"/>
          <p:cNvSpPr txBox="1"/>
          <p:nvPr/>
        </p:nvSpPr>
        <p:spPr>
          <a:xfrm>
            <a:off x="934947" y="3757250"/>
            <a:ext cx="52089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Acts 1:8 Strategy</a:t>
            </a:r>
          </a:p>
          <a:p>
            <a:pPr marL="342900" indent="-342900">
              <a:spcBef>
                <a:spcPts val="1000"/>
              </a:spcBef>
              <a:buSzPct val="100000"/>
              <a:buFont typeface="Arial"/>
              <a:buChar char="•"/>
              <a:defRPr sz="2000" i="1">
                <a:solidFill>
                  <a:srgbClr val="FFFFFF"/>
                </a:solidFill>
              </a:defRPr>
            </a:pPr>
            <a:r>
              <a:t>Equally provides for [1] local, [2] regional and [3] international necessities.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5">
                                            <p:bg/>
                                          </p:spTgt>
                                        </p:tgtEl>
                                        <p:attrNameLst>
                                          <p:attrName>style.visibility</p:attrName>
                                        </p:attrNameLst>
                                      </p:cBhvr>
                                      <p:to>
                                        <p:strVal val="visible"/>
                                      </p:to>
                                    </p:set>
                                    <p:animEffect transition="in" filter="dissolve">
                                      <p:cBhvr>
                                        <p:cTn id="7" dur="200"/>
                                        <p:tgtEl>
                                          <p:spTgt spid="165">
                                            <p:bg/>
                                          </p:spTgt>
                                        </p:tgtEl>
                                      </p:cBhvr>
                                    </p:animEffect>
                                  </p:childTnLst>
                                </p:cTn>
                              </p:par>
                              <p:par>
                                <p:cTn id="8" presetID="9" presetClass="entr" presetSubtype="0" fill="hold" grpId="1" nodeType="withEffect">
                                  <p:stCondLst>
                                    <p:cond delay="0"/>
                                  </p:stCondLst>
                                  <p:iterate>
                                    <p:tmAbs val="0"/>
                                  </p:iterate>
                                  <p:childTnLst>
                                    <p:set>
                                      <p:cBhvr>
                                        <p:cTn id="9" fill="hold"/>
                                        <p:tgtEl>
                                          <p:spTgt spid="165">
                                            <p:txEl>
                                              <p:pRg st="0" end="0"/>
                                            </p:txEl>
                                          </p:spTgt>
                                        </p:tgtEl>
                                        <p:attrNameLst>
                                          <p:attrName>style.visibility</p:attrName>
                                        </p:attrNameLst>
                                      </p:cBhvr>
                                      <p:to>
                                        <p:strVal val="visible"/>
                                      </p:to>
                                    </p:set>
                                    <p:animEffect transition="in" filter="dissolve">
                                      <p:cBhvr>
                                        <p:cTn id="10" dur="200"/>
                                        <p:tgtEl>
                                          <p:spTgt spid="1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Effect transition="in" filter="dissolve">
                                      <p:cBhvr>
                                        <p:cTn id="15" dur="200"/>
                                        <p:tgtEl>
                                          <p:spTgt spid="1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p:cNvGrpSpPr/>
          <p:nvPr/>
        </p:nvGrpSpPr>
        <p:grpSpPr>
          <a:xfrm>
            <a:off x="-13131" y="-5940"/>
            <a:ext cx="12218262" cy="6869880"/>
            <a:chOff x="0" y="0"/>
            <a:chExt cx="12218260" cy="6869879"/>
          </a:xfrm>
        </p:grpSpPr>
        <p:pic>
          <p:nvPicPr>
            <p:cNvPr id="167" name="interstitium-is-a-newly-discovered-organ.jpg" descr="interstitium-is-a-newly-discovered-organ.jpg"/>
            <p:cNvPicPr>
              <a:picLocks noChangeAspect="1"/>
            </p:cNvPicPr>
            <p:nvPr/>
          </p:nvPicPr>
          <p:blipFill>
            <a:blip r:embed="rId2"/>
            <a:stretch>
              <a:fillRect/>
            </a:stretch>
          </p:blipFill>
          <p:spPr>
            <a:xfrm>
              <a:off x="355516" y="0"/>
              <a:ext cx="11862745" cy="6869880"/>
            </a:xfrm>
            <a:prstGeom prst="rect">
              <a:avLst/>
            </a:prstGeom>
            <a:ln w="12700" cap="flat">
              <a:noFill/>
              <a:miter lim="400000"/>
            </a:ln>
            <a:effectLst/>
          </p:spPr>
        </p:pic>
        <p:pic>
          <p:nvPicPr>
            <p:cNvPr id="168" name="Picture 2" descr="Picture 2"/>
            <p:cNvPicPr>
              <a:picLocks noChangeAspect="1"/>
            </p:cNvPicPr>
            <p:nvPr/>
          </p:nvPicPr>
          <p:blipFill>
            <a:blip r:embed="rId3"/>
            <a:srcRect r="96904"/>
            <a:stretch>
              <a:fillRect/>
            </a:stretch>
          </p:blipFill>
          <p:spPr>
            <a:xfrm>
              <a:off x="0" y="0"/>
              <a:ext cx="378016" cy="6869880"/>
            </a:xfrm>
            <a:prstGeom prst="rect">
              <a:avLst/>
            </a:prstGeom>
            <a:ln w="12700" cap="flat">
              <a:noFill/>
              <a:miter lim="400000"/>
            </a:ln>
            <a:effectLst/>
          </p:spPr>
        </p:pic>
        <p:pic>
          <p:nvPicPr>
            <p:cNvPr id="169" name="adventist-symbol-circle--white.png" descr="adventist-symbol-circle--white.png"/>
            <p:cNvPicPr>
              <a:picLocks noChangeAspect="1"/>
            </p:cNvPicPr>
            <p:nvPr/>
          </p:nvPicPr>
          <p:blipFill>
            <a:blip r:embed="rId4"/>
            <a:stretch>
              <a:fillRect/>
            </a:stretch>
          </p:blipFill>
          <p:spPr>
            <a:xfrm>
              <a:off x="10896757" y="5808851"/>
              <a:ext cx="870862" cy="870862"/>
            </a:xfrm>
            <a:prstGeom prst="rect">
              <a:avLst/>
            </a:prstGeom>
            <a:ln w="12700" cap="flat">
              <a:noFill/>
              <a:miter lim="400000"/>
            </a:ln>
            <a:effectLst/>
          </p:spPr>
        </p:pic>
      </p:grpSp>
      <p:sp>
        <p:nvSpPr>
          <p:cNvPr id="171" name="TextBox 3"/>
          <p:cNvSpPr txBox="1"/>
          <p:nvPr/>
        </p:nvSpPr>
        <p:spPr>
          <a:xfrm>
            <a:off x="934947" y="1678129"/>
            <a:ext cx="4501690"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3. It Follows the </a:t>
            </a:r>
          </a:p>
          <a:p>
            <a:pPr>
              <a:defRPr sz="4400" b="1">
                <a:solidFill>
                  <a:srgbClr val="FFFFFF"/>
                </a:solidFill>
              </a:defRPr>
            </a:pPr>
            <a:r>
              <a:t>biblical “Body” </a:t>
            </a:r>
          </a:p>
          <a:p>
            <a:pPr>
              <a:defRPr sz="4400" b="1">
                <a:solidFill>
                  <a:srgbClr val="FFFFFF"/>
                </a:solidFill>
              </a:defRPr>
            </a:pPr>
            <a:r>
              <a:t>principle </a:t>
            </a:r>
          </a:p>
        </p:txBody>
      </p:sp>
      <p:sp>
        <p:nvSpPr>
          <p:cNvPr id="172" name="TextBox 4"/>
          <p:cNvSpPr txBox="1"/>
          <p:nvPr/>
        </p:nvSpPr>
        <p:spPr>
          <a:xfrm>
            <a:off x="934947" y="4034652"/>
            <a:ext cx="2774024" cy="155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t>Each part must equally and regularly receive its share of nourishment.</a:t>
            </a:r>
          </a:p>
          <a:p>
            <a:pPr>
              <a:defRPr sz="2000" i="1">
                <a:solidFill>
                  <a:srgbClr val="FFFFFF"/>
                </a:solidFill>
              </a:defRPr>
            </a:pP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dissolve">
                                      <p:cBhvr>
                                        <p:cTn id="7" dur="2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p:cNvGrpSpPr/>
          <p:nvPr/>
        </p:nvGrpSpPr>
        <p:grpSpPr>
          <a:xfrm>
            <a:off x="-1" y="-28526"/>
            <a:ext cx="12218262" cy="6915052"/>
            <a:chOff x="0" y="0"/>
            <a:chExt cx="12218260" cy="6915050"/>
          </a:xfrm>
        </p:grpSpPr>
        <p:pic>
          <p:nvPicPr>
            <p:cNvPr id="174" name="front-view-of-an-active-senior-man-meditating-in-p-9FMSVL6.jpg" descr="front-view-of-an-active-senior-man-meditating-in-p-9FMSVL6.jpg"/>
            <p:cNvPicPr>
              <a:picLocks noChangeAspect="1"/>
            </p:cNvPicPr>
            <p:nvPr/>
          </p:nvPicPr>
          <p:blipFill>
            <a:blip r:embed="rId2"/>
            <a:srcRect t="3845" r="7802" b="15719"/>
            <a:stretch>
              <a:fillRect/>
            </a:stretch>
          </p:blipFill>
          <p:spPr>
            <a:xfrm>
              <a:off x="384902" y="16354"/>
              <a:ext cx="11833359" cy="6882343"/>
            </a:xfrm>
            <a:prstGeom prst="rect">
              <a:avLst/>
            </a:prstGeom>
            <a:ln w="12700" cap="flat">
              <a:noFill/>
              <a:miter lim="400000"/>
            </a:ln>
            <a:effectLst/>
          </p:spPr>
        </p:pic>
        <p:sp>
          <p:nvSpPr>
            <p:cNvPr id="175" name="Rectangle"/>
            <p:cNvSpPr/>
            <p:nvPr/>
          </p:nvSpPr>
          <p:spPr>
            <a:xfrm>
              <a:off x="323635" y="0"/>
              <a:ext cx="1187360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76"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77"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79" name="TextBox 3"/>
          <p:cNvSpPr txBox="1"/>
          <p:nvPr/>
        </p:nvSpPr>
        <p:spPr>
          <a:xfrm>
            <a:off x="1138147" y="1271729"/>
            <a:ext cx="4100722"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t>4. Emphasizes “Promise” </a:t>
            </a:r>
          </a:p>
          <a:p>
            <a:pPr>
              <a:defRPr sz="2000" i="1">
                <a:solidFill>
                  <a:srgbClr val="FFFFFF"/>
                </a:solidFill>
              </a:defRPr>
            </a:pPr>
            <a:r>
              <a:t>(Regular and Systematic Giving) </a:t>
            </a:r>
          </a:p>
        </p:txBody>
      </p:sp>
      <p:sp>
        <p:nvSpPr>
          <p:cNvPr id="180" name="TextBox 4"/>
          <p:cNvSpPr txBox="1"/>
          <p:nvPr/>
        </p:nvSpPr>
        <p:spPr>
          <a:xfrm>
            <a:off x="934947" y="3079156"/>
            <a:ext cx="5260371" cy="209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Regular and systematic offering.</a:t>
            </a:r>
          </a:p>
          <a:p>
            <a:pPr marL="342900" indent="-342900">
              <a:spcBef>
                <a:spcPts val="1000"/>
              </a:spcBef>
              <a:buSzPct val="100000"/>
              <a:buFont typeface="Arial"/>
              <a:buChar char="•"/>
              <a:defRPr sz="2000" i="1">
                <a:solidFill>
                  <a:srgbClr val="FFFFFF"/>
                </a:solidFill>
              </a:defRPr>
            </a:pPr>
            <a:r>
              <a:t>Previously “promised” or “purposed” by the worshiper (2 Cor. 9:7).</a:t>
            </a:r>
          </a:p>
          <a:p>
            <a:pPr marL="342900" indent="-342900">
              <a:spcBef>
                <a:spcPts val="1000"/>
              </a:spcBef>
              <a:buSzPct val="100000"/>
              <a:buFont typeface="Arial"/>
              <a:buChar char="•"/>
              <a:defRPr sz="2000" i="1">
                <a:solidFill>
                  <a:srgbClr val="FFFFFF"/>
                </a:solidFill>
              </a:defRPr>
            </a:pPr>
            <a:r>
              <a:t>As a proportion or a percentage (1 Cor. 16:1; Deut. 16:17) of any income (Prov. 3:9).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
                                            <p:bg/>
                                          </p:spTgt>
                                        </p:tgtEl>
                                        <p:attrNameLst>
                                          <p:attrName>style.visibility</p:attrName>
                                        </p:attrNameLst>
                                      </p:cBhvr>
                                      <p:to>
                                        <p:strVal val="visible"/>
                                      </p:to>
                                    </p:set>
                                    <p:animEffect transition="in" filter="dissolve">
                                      <p:cBhvr>
                                        <p:cTn id="7" dur="200"/>
                                        <p:tgtEl>
                                          <p:spTgt spid="180">
                                            <p:bg/>
                                          </p:spTgt>
                                        </p:tgtEl>
                                      </p:cBhvr>
                                    </p:animEffect>
                                  </p:childTnLst>
                                </p:cTn>
                              </p:par>
                              <p:par>
                                <p:cTn id="8" presetID="9" presetClass="entr" presetSubtype="0" fill="hold" grpId="1" nodeType="withEffect">
                                  <p:stCondLst>
                                    <p:cond delay="0"/>
                                  </p:stCondLst>
                                  <p:iterate>
                                    <p:tmAbs val="0"/>
                                  </p:iterate>
                                  <p:childTnLst>
                                    <p:set>
                                      <p:cBhvr>
                                        <p:cTn id="9" fill="hold"/>
                                        <p:tgtEl>
                                          <p:spTgt spid="180">
                                            <p:txEl>
                                              <p:pRg st="0" end="0"/>
                                            </p:txEl>
                                          </p:spTgt>
                                        </p:tgtEl>
                                        <p:attrNameLst>
                                          <p:attrName>style.visibility</p:attrName>
                                        </p:attrNameLst>
                                      </p:cBhvr>
                                      <p:to>
                                        <p:strVal val="visible"/>
                                      </p:to>
                                    </p:set>
                                    <p:animEffect transition="in" filter="dissolve">
                                      <p:cBhvr>
                                        <p:cTn id="10" dur="200"/>
                                        <p:tgtEl>
                                          <p:spTgt spid="1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80">
                                            <p:txEl>
                                              <p:pRg st="1" end="1"/>
                                            </p:txEl>
                                          </p:spTgt>
                                        </p:tgtEl>
                                        <p:attrNameLst>
                                          <p:attrName>style.visibility</p:attrName>
                                        </p:attrNameLst>
                                      </p:cBhvr>
                                      <p:to>
                                        <p:strVal val="visible"/>
                                      </p:to>
                                    </p:set>
                                    <p:animEffect transition="in" filter="dissolve">
                                      <p:cBhvr>
                                        <p:cTn id="15" dur="200"/>
                                        <p:tgtEl>
                                          <p:spTgt spid="18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80">
                                            <p:txEl>
                                              <p:pRg st="2" end="2"/>
                                            </p:txEl>
                                          </p:spTgt>
                                        </p:tgtEl>
                                        <p:attrNameLst>
                                          <p:attrName>style.visibility</p:attrName>
                                        </p:attrNameLst>
                                      </p:cBhvr>
                                      <p:to>
                                        <p:strVal val="visible"/>
                                      </p:to>
                                    </p:set>
                                    <p:animEffect transition="in" filter="dissolve">
                                      <p:cBhvr>
                                        <p:cTn id="20" dur="200"/>
                                        <p:tgtEl>
                                          <p:spTgt spid="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p:cNvGrpSpPr/>
          <p:nvPr/>
        </p:nvGrpSpPr>
        <p:grpSpPr>
          <a:xfrm>
            <a:off x="-1" y="-28526"/>
            <a:ext cx="12201102" cy="6915052"/>
            <a:chOff x="0" y="0"/>
            <a:chExt cx="12201099" cy="6915050"/>
          </a:xfrm>
        </p:grpSpPr>
        <p:pic>
          <p:nvPicPr>
            <p:cNvPr id="182" name="k-199-jj-000103wf-PLZ5ACW.jpg" descr="k-199-jj-000103wf-PLZ5ACW.jpg"/>
            <p:cNvPicPr>
              <a:picLocks noChangeAspect="1"/>
            </p:cNvPicPr>
            <p:nvPr/>
          </p:nvPicPr>
          <p:blipFill>
            <a:blip r:embed="rId2"/>
            <a:srcRect t="1478" b="11753"/>
            <a:stretch>
              <a:fillRect/>
            </a:stretch>
          </p:blipFill>
          <p:spPr>
            <a:xfrm>
              <a:off x="321183" y="19955"/>
              <a:ext cx="11873608" cy="6875141"/>
            </a:xfrm>
            <a:prstGeom prst="rect">
              <a:avLst/>
            </a:prstGeom>
            <a:ln w="12700" cap="flat">
              <a:noFill/>
              <a:miter lim="400000"/>
            </a:ln>
            <a:effectLst/>
          </p:spPr>
        </p:pic>
        <p:sp>
          <p:nvSpPr>
            <p:cNvPr id="183" name="Rectangle"/>
            <p:cNvSpPr/>
            <p:nvPr/>
          </p:nvSpPr>
          <p:spPr>
            <a:xfrm>
              <a:off x="321232" y="0"/>
              <a:ext cx="1187986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84"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85"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87" name="TextBox 3"/>
          <p:cNvSpPr txBox="1"/>
          <p:nvPr/>
        </p:nvSpPr>
        <p:spPr>
          <a:xfrm>
            <a:off x="934947" y="1678129"/>
            <a:ext cx="6905240" cy="103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Emphasizes “Promise” </a:t>
            </a:r>
          </a:p>
          <a:p>
            <a:pPr>
              <a:defRPr sz="2000" i="1">
                <a:solidFill>
                  <a:srgbClr val="FFFFFF"/>
                </a:solidFill>
              </a:defRPr>
            </a:pPr>
            <a:r>
              <a:t>(Regular and Systematic Giving) </a:t>
            </a:r>
          </a:p>
        </p:txBody>
      </p:sp>
      <p:sp>
        <p:nvSpPr>
          <p:cNvPr id="188" name="TextBox 4"/>
          <p:cNvSpPr txBox="1"/>
          <p:nvPr/>
        </p:nvSpPr>
        <p:spPr>
          <a:xfrm>
            <a:off x="934947" y="3079156"/>
            <a:ext cx="5260371" cy="151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As binding as the tithe (Mal. 3:8-10).</a:t>
            </a:r>
          </a:p>
          <a:p>
            <a:pPr marL="342900" indent="-342900">
              <a:spcBef>
                <a:spcPts val="1000"/>
              </a:spcBef>
              <a:buSzPct val="100000"/>
              <a:buFont typeface="Arial"/>
              <a:buChar char="•"/>
              <a:defRPr sz="2000" i="1">
                <a:solidFill>
                  <a:srgbClr val="FFFFFF"/>
                </a:solidFill>
              </a:defRPr>
            </a:pPr>
            <a:r>
              <a:t>Offered immediately after the tithe.</a:t>
            </a:r>
          </a:p>
          <a:p>
            <a:pPr marL="342900" indent="-342900">
              <a:spcBef>
                <a:spcPts val="1000"/>
              </a:spcBef>
              <a:buSzPct val="100000"/>
              <a:buFont typeface="Arial"/>
              <a:buChar char="•"/>
              <a:defRPr sz="2000" i="1">
                <a:solidFill>
                  <a:srgbClr val="FFFFFF"/>
                </a:solidFill>
              </a:defRPr>
            </a:pPr>
            <a:r>
              <a:t>Offered before any other expenses or giving (Prov. 3:9; Matt. 6:33).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animEffect transition="in" filter="dissolve">
                                      <p:cBhvr>
                                        <p:cTn id="7" dur="200"/>
                                        <p:tgtEl>
                                          <p:spTgt spid="188">
                                            <p:bg/>
                                          </p:spTgt>
                                        </p:tgtEl>
                                      </p:cBhvr>
                                    </p:animEffect>
                                  </p:childTnLst>
                                </p:cTn>
                              </p:par>
                              <p:par>
                                <p:cTn id="8" presetID="9" presetClass="entr" presetSubtype="0" fill="hold" grpId="1" nodeType="withEffect">
                                  <p:stCondLst>
                                    <p:cond delay="0"/>
                                  </p:stCondLst>
                                  <p:iterate>
                                    <p:tmAbs val="0"/>
                                  </p:iterate>
                                  <p:childTnLst>
                                    <p:set>
                                      <p:cBhvr>
                                        <p:cTn id="9" fill="hold"/>
                                        <p:tgtEl>
                                          <p:spTgt spid="188">
                                            <p:txEl>
                                              <p:pRg st="0" end="0"/>
                                            </p:txEl>
                                          </p:spTgt>
                                        </p:tgtEl>
                                        <p:attrNameLst>
                                          <p:attrName>style.visibility</p:attrName>
                                        </p:attrNameLst>
                                      </p:cBhvr>
                                      <p:to>
                                        <p:strVal val="visible"/>
                                      </p:to>
                                    </p:set>
                                    <p:animEffect transition="in" filter="dissolve">
                                      <p:cBhvr>
                                        <p:cTn id="10" dur="200"/>
                                        <p:tgtEl>
                                          <p:spTgt spid="1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88">
                                            <p:txEl>
                                              <p:pRg st="1" end="1"/>
                                            </p:txEl>
                                          </p:spTgt>
                                        </p:tgtEl>
                                        <p:attrNameLst>
                                          <p:attrName>style.visibility</p:attrName>
                                        </p:attrNameLst>
                                      </p:cBhvr>
                                      <p:to>
                                        <p:strVal val="visible"/>
                                      </p:to>
                                    </p:set>
                                    <p:animEffect transition="in" filter="dissolve">
                                      <p:cBhvr>
                                        <p:cTn id="15" dur="200"/>
                                        <p:tgtEl>
                                          <p:spTgt spid="18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88">
                                            <p:txEl>
                                              <p:pRg st="2" end="2"/>
                                            </p:txEl>
                                          </p:spTgt>
                                        </p:tgtEl>
                                        <p:attrNameLst>
                                          <p:attrName>style.visibility</p:attrName>
                                        </p:attrNameLst>
                                      </p:cBhvr>
                                      <p:to>
                                        <p:strVal val="visible"/>
                                      </p:to>
                                    </p:set>
                                    <p:animEffect transition="in" filter="dissolve">
                                      <p:cBhvr>
                                        <p:cTn id="20" dur="200"/>
                                        <p:tgtEl>
                                          <p:spTgt spid="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1" name="TextBox 3"/>
          <p:cNvSpPr txBox="1"/>
          <p:nvPr/>
        </p:nvSpPr>
        <p:spPr>
          <a:xfrm>
            <a:off x="934947" y="1965806"/>
            <a:ext cx="5520245"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6. Resembles the </a:t>
            </a:r>
          </a:p>
          <a:p>
            <a:pPr>
              <a:defRPr sz="4400" b="1">
                <a:solidFill>
                  <a:srgbClr val="FFFFFF"/>
                </a:solidFill>
              </a:defRPr>
            </a:pPr>
            <a:r>
              <a:t>Storehouse principle</a:t>
            </a:r>
          </a:p>
        </p:txBody>
      </p:sp>
      <p:sp>
        <p:nvSpPr>
          <p:cNvPr id="192" name="TextBox 4"/>
          <p:cNvSpPr txBox="1"/>
          <p:nvPr/>
        </p:nvSpPr>
        <p:spPr>
          <a:xfrm>
            <a:off x="934947" y="3705879"/>
            <a:ext cx="526037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An equitable system of distribution.</a:t>
            </a:r>
          </a:p>
          <a:p>
            <a:pPr marL="342900" indent="-342900">
              <a:spcBef>
                <a:spcPts val="1000"/>
              </a:spcBef>
              <a:buSzPct val="100000"/>
              <a:buFont typeface="Arial"/>
              <a:buChar char="•"/>
              <a:defRPr sz="2000" i="1">
                <a:solidFill>
                  <a:srgbClr val="FFFFFF"/>
                </a:solidFill>
              </a:defRPr>
            </a:pPr>
            <a:r>
              <a:t>Comparable to the tithe’s Storehouse principle.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animEffect transition="in" filter="dissolve">
                                      <p:cBhvr>
                                        <p:cTn id="7" dur="200"/>
                                        <p:tgtEl>
                                          <p:spTgt spid="192">
                                            <p:bg/>
                                          </p:spTgt>
                                        </p:tgtEl>
                                      </p:cBhvr>
                                    </p:animEffect>
                                  </p:childTnLst>
                                </p:cTn>
                              </p:par>
                              <p:par>
                                <p:cTn id="8" presetID="9" presetClass="entr" presetSubtype="0" fill="hold" grpId="1" nodeType="withEffect">
                                  <p:stCondLst>
                                    <p:cond delay="0"/>
                                  </p:stCondLst>
                                  <p:iterate>
                                    <p:tmAbs val="0"/>
                                  </p:iterate>
                                  <p:childTnLst>
                                    <p:set>
                                      <p:cBhvr>
                                        <p:cTn id="9" fill="hold"/>
                                        <p:tgtEl>
                                          <p:spTgt spid="192">
                                            <p:txEl>
                                              <p:pRg st="0" end="0"/>
                                            </p:txEl>
                                          </p:spTgt>
                                        </p:tgtEl>
                                        <p:attrNameLst>
                                          <p:attrName>style.visibility</p:attrName>
                                        </p:attrNameLst>
                                      </p:cBhvr>
                                      <p:to>
                                        <p:strVal val="visible"/>
                                      </p:to>
                                    </p:set>
                                    <p:animEffect transition="in" filter="dissolve">
                                      <p:cBhvr>
                                        <p:cTn id="10" dur="200"/>
                                        <p:tgtEl>
                                          <p:spTgt spid="1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92">
                                            <p:txEl>
                                              <p:pRg st="1" end="1"/>
                                            </p:txEl>
                                          </p:spTgt>
                                        </p:tgtEl>
                                        <p:attrNameLst>
                                          <p:attrName>style.visibility</p:attrName>
                                        </p:attrNameLst>
                                      </p:cBhvr>
                                      <p:to>
                                        <p:strVal val="visible"/>
                                      </p:to>
                                    </p:set>
                                    <p:animEffect transition="in" filter="dissolve">
                                      <p:cBhvr>
                                        <p:cTn id="15" dur="200"/>
                                        <p:tgtEl>
                                          <p:spTgt spid="1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WhatsApp Image 2020-07-29 at 12.54.44.jpeg" descr="WhatsApp Image 2020-07-29 at 12.54.44.jpeg"/>
          <p:cNvPicPr>
            <a:picLocks noChangeAspect="1"/>
          </p:cNvPicPr>
          <p:nvPr/>
        </p:nvPicPr>
        <p:blipFill>
          <a:blip r:embed="rId2"/>
          <a:srcRect t="18982" b="18982"/>
          <a:stretch>
            <a:fillRect/>
          </a:stretch>
        </p:blipFill>
        <p:spPr>
          <a:xfrm>
            <a:off x="330957" y="-23030"/>
            <a:ext cx="11888001" cy="6904061"/>
          </a:xfrm>
          <a:prstGeom prst="rect">
            <a:avLst/>
          </a:prstGeom>
          <a:ln w="12700">
            <a:miter lim="400000"/>
          </a:ln>
        </p:spPr>
      </p:pic>
      <p:sp>
        <p:nvSpPr>
          <p:cNvPr id="195" name="Rectangle"/>
          <p:cNvSpPr/>
          <p:nvPr/>
        </p:nvSpPr>
        <p:spPr>
          <a:xfrm>
            <a:off x="335020" y="-28526"/>
            <a:ext cx="11879868" cy="6915052"/>
          </a:xfrm>
          <a:prstGeom prst="rect">
            <a:avLst/>
          </a:prstGeom>
          <a:solidFill>
            <a:srgbClr val="000000">
              <a:alpha val="63917"/>
            </a:srgbClr>
          </a:solidFill>
          <a:ln w="12700">
            <a:miter lim="400000"/>
          </a:ln>
        </p:spPr>
        <p:txBody>
          <a:bodyPr lIns="45719" rIns="45719" anchor="ctr"/>
          <a:lstStyle/>
          <a:p>
            <a:endParaRPr/>
          </a:p>
        </p:txBody>
      </p:sp>
      <p:pic>
        <p:nvPicPr>
          <p:cNvPr id="196" name="Picture 2" descr="Picture 2"/>
          <p:cNvPicPr>
            <a:picLocks noChangeAspect="1"/>
          </p:cNvPicPr>
          <p:nvPr/>
        </p:nvPicPr>
        <p:blipFill>
          <a:blip r:embed="rId3"/>
          <a:srcRect r="96923"/>
          <a:stretch>
            <a:fillRect/>
          </a:stretch>
        </p:blipFill>
        <p:spPr>
          <a:xfrm>
            <a:off x="-927" y="0"/>
            <a:ext cx="375114" cy="6858000"/>
          </a:xfrm>
          <a:prstGeom prst="rect">
            <a:avLst/>
          </a:prstGeom>
          <a:ln w="12700">
            <a:miter lim="400000"/>
          </a:ln>
        </p:spPr>
      </p:pic>
      <p:sp>
        <p:nvSpPr>
          <p:cNvPr id="197" name="TextBox 3"/>
          <p:cNvSpPr txBox="1"/>
          <p:nvPr/>
        </p:nvSpPr>
        <p:spPr>
          <a:xfrm>
            <a:off x="700466" y="394625"/>
            <a:ext cx="5177575"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t>Offerings and the </a:t>
            </a:r>
          </a:p>
          <a:p>
            <a:pPr>
              <a:defRPr sz="4400" b="1">
                <a:solidFill>
                  <a:srgbClr val="FFFFFF"/>
                </a:solidFill>
              </a:defRPr>
            </a:pPr>
            <a:r>
              <a:t>Storehouse principle </a:t>
            </a:r>
          </a:p>
        </p:txBody>
      </p:sp>
      <p:sp>
        <p:nvSpPr>
          <p:cNvPr id="198" name="TextBox 4"/>
          <p:cNvSpPr txBox="1"/>
          <p:nvPr/>
        </p:nvSpPr>
        <p:spPr>
          <a:xfrm>
            <a:off x="678770" y="2760980"/>
            <a:ext cx="6179996"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15636" indent="-415636" defTabSz="457200">
              <a:spcBef>
                <a:spcPts val="1000"/>
              </a:spcBef>
              <a:buSzPct val="100000"/>
              <a:buChar char="•"/>
              <a:defRPr sz="2000" i="1">
                <a:solidFill>
                  <a:srgbClr val="FFFFFF"/>
                </a:solidFill>
                <a:latin typeface="+mj-lt"/>
                <a:ea typeface="+mj-ea"/>
                <a:cs typeface="+mj-cs"/>
                <a:sym typeface="Helvetica"/>
              </a:defRPr>
            </a:pPr>
            <a:r>
              <a:t>Tithes and regular/systematic offerings—under the same system</a:t>
            </a:r>
          </a:p>
          <a:p>
            <a:pPr marL="249381" indent="-249381" defTabSz="457200">
              <a:spcBef>
                <a:spcPts val="1000"/>
              </a:spcBef>
              <a:buSzPct val="100000"/>
              <a:buChar char="•"/>
              <a:defRPr sz="2000" i="1">
                <a:solidFill>
                  <a:srgbClr val="FFFFFF"/>
                </a:solidFill>
                <a:latin typeface="+mj-lt"/>
                <a:ea typeface="+mj-ea"/>
                <a:cs typeface="+mj-cs"/>
                <a:sym typeface="Helvetica"/>
              </a:defRPr>
            </a:pPr>
            <a:r>
              <a:t>The OT applies the Storehouse principle to both (Deut. 12; 18:8; 2 Chron. 31:11-21; Psalm 66:13-16; 96:8-9; 116:17-19; Neh. 10:32-39; 12:44-47; 13:8-14; Mal. 3:8-10).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8">
                                            <p:bg/>
                                          </p:spTgt>
                                        </p:tgtEl>
                                        <p:attrNameLst>
                                          <p:attrName>style.visibility</p:attrName>
                                        </p:attrNameLst>
                                      </p:cBhvr>
                                      <p:to>
                                        <p:strVal val="visible"/>
                                      </p:to>
                                    </p:set>
                                    <p:animEffect transition="in" filter="dissolve">
                                      <p:cBhvr>
                                        <p:cTn id="7" dur="200"/>
                                        <p:tgtEl>
                                          <p:spTgt spid="198">
                                            <p:bg/>
                                          </p:spTgt>
                                        </p:tgtEl>
                                      </p:cBhvr>
                                    </p:animEffect>
                                  </p:childTnLst>
                                </p:cTn>
                              </p:par>
                              <p:par>
                                <p:cTn id="8" presetID="9" presetClass="entr" presetSubtype="0" fill="hold" grpId="1" nodeType="withEffect">
                                  <p:stCondLst>
                                    <p:cond delay="0"/>
                                  </p:stCondLst>
                                  <p:iterate>
                                    <p:tmAbs val="0"/>
                                  </p:iterate>
                                  <p:childTnLst>
                                    <p:set>
                                      <p:cBhvr>
                                        <p:cTn id="9" fill="hold"/>
                                        <p:tgtEl>
                                          <p:spTgt spid="198">
                                            <p:txEl>
                                              <p:pRg st="0" end="0"/>
                                            </p:txEl>
                                          </p:spTgt>
                                        </p:tgtEl>
                                        <p:attrNameLst>
                                          <p:attrName>style.visibility</p:attrName>
                                        </p:attrNameLst>
                                      </p:cBhvr>
                                      <p:to>
                                        <p:strVal val="visible"/>
                                      </p:to>
                                    </p:set>
                                    <p:animEffect transition="in" filter="dissolve">
                                      <p:cBhvr>
                                        <p:cTn id="10" dur="200"/>
                                        <p:tgtEl>
                                          <p:spTgt spid="1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98">
                                            <p:txEl>
                                              <p:pRg st="1" end="1"/>
                                            </p:txEl>
                                          </p:spTgt>
                                        </p:tgtEl>
                                        <p:attrNameLst>
                                          <p:attrName>style.visibility</p:attrName>
                                        </p:attrNameLst>
                                      </p:cBhvr>
                                      <p:to>
                                        <p:strVal val="visible"/>
                                      </p:to>
                                    </p:set>
                                    <p:animEffect transition="in" filter="dissolve">
                                      <p:cBhvr>
                                        <p:cTn id="15" dur="200"/>
                                        <p:tgtEl>
                                          <p:spTgt spid="1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1" name="TextBox 3"/>
          <p:cNvSpPr txBox="1"/>
          <p:nvPr/>
        </p:nvSpPr>
        <p:spPr>
          <a:xfrm>
            <a:off x="934947" y="2875002"/>
            <a:ext cx="6262947" cy="1069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b="1">
                <a:solidFill>
                  <a:srgbClr val="FFFFFF"/>
                </a:solidFill>
              </a:defRPr>
            </a:lvl1pPr>
          </a:lstStyle>
          <a:p>
            <a:r>
              <a:t>INSTITUTIONAL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9" name="TextBox 5"/>
          <p:cNvSpPr txBox="1"/>
          <p:nvPr/>
        </p:nvSpPr>
        <p:spPr>
          <a:xfrm>
            <a:off x="934947" y="1714306"/>
            <a:ext cx="1575221" cy="1069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WHY</a:t>
            </a:r>
            <a:r>
              <a:rPr sz="6600"/>
              <a:t> </a:t>
            </a:r>
          </a:p>
        </p:txBody>
      </p:sp>
      <p:sp>
        <p:nvSpPr>
          <p:cNvPr id="100" name="TextBox 6"/>
          <p:cNvSpPr txBox="1"/>
          <p:nvPr/>
        </p:nvSpPr>
        <p:spPr>
          <a:xfrm>
            <a:off x="934947" y="2822301"/>
            <a:ext cx="3318554"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Has the world church adopted the “concept of a simplified offering system?” (2002 GC Spring Meeting Minutes 02-53, April 18, 2002)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
                                        </p:tgtEl>
                                        <p:attrNameLst>
                                          <p:attrName>style.visibility</p:attrName>
                                        </p:attrNameLst>
                                      </p:cBhvr>
                                      <p:to>
                                        <p:strVal val="visible"/>
                                      </p:to>
                                    </p:set>
                                    <p:animEffect transition="in" filter="dissolve">
                                      <p:cBhvr>
                                        <p:cTn id="7" dur="2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4" name="TextBox 3"/>
          <p:cNvSpPr txBox="1"/>
          <p:nvPr/>
        </p:nvSpPr>
        <p:spPr>
          <a:xfrm>
            <a:off x="934947" y="1174696"/>
            <a:ext cx="4921336"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1. Affords a More </a:t>
            </a:r>
          </a:p>
          <a:p>
            <a:pPr>
              <a:defRPr sz="4400" b="1">
                <a:solidFill>
                  <a:srgbClr val="FFFFFF"/>
                </a:solidFill>
              </a:defRPr>
            </a:pPr>
            <a:r>
              <a:t>Spiritual Teaching </a:t>
            </a:r>
          </a:p>
          <a:p>
            <a:pPr>
              <a:defRPr sz="4400" b="1">
                <a:solidFill>
                  <a:srgbClr val="FFFFFF"/>
                </a:solidFill>
              </a:defRPr>
            </a:pPr>
            <a:r>
              <a:t>and Promotion</a:t>
            </a:r>
          </a:p>
        </p:txBody>
      </p:sp>
      <p:sp>
        <p:nvSpPr>
          <p:cNvPr id="205" name="TextBox 4"/>
          <p:cNvSpPr txBox="1"/>
          <p:nvPr/>
        </p:nvSpPr>
        <p:spPr>
          <a:xfrm>
            <a:off x="934947" y="3429000"/>
            <a:ext cx="5260371" cy="383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Educational focus:</a:t>
            </a:r>
          </a:p>
        </p:txBody>
      </p:sp>
      <p:sp>
        <p:nvSpPr>
          <p:cNvPr id="206" name="TextBox 4"/>
          <p:cNvSpPr txBox="1"/>
          <p:nvPr/>
        </p:nvSpPr>
        <p:spPr>
          <a:xfrm>
            <a:off x="765430" y="3837569"/>
            <a:ext cx="5260370"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685800" indent="-342900">
              <a:spcBef>
                <a:spcPts val="1000"/>
              </a:spcBef>
              <a:buClr>
                <a:srgbClr val="FFFFFF"/>
              </a:buClr>
              <a:buSzPct val="100000"/>
              <a:buFont typeface="Arial"/>
              <a:buChar char="•"/>
              <a:defRPr sz="2000" i="1">
                <a:solidFill>
                  <a:srgbClr val="FFFFFF"/>
                </a:solidFill>
              </a:defRPr>
            </a:lvl1pPr>
            <a:lvl2pPr marL="800100" indent="-342900">
              <a:buSzPct val="100000"/>
              <a:buFont typeface="Arial"/>
              <a:buChar char="•"/>
              <a:defRPr sz="2000" i="1">
                <a:solidFill>
                  <a:srgbClr val="FFFFFF"/>
                </a:solidFill>
              </a:defRPr>
            </a:lvl2pPr>
          </a:lstStyle>
          <a:p>
            <a:r>
              <a:t>Giving as an expression of worship (2002 Annual Council Minutes 02-337, October 9, 2002).</a:t>
            </a:r>
          </a:p>
          <a:p>
            <a:pPr lvl="1"/>
            <a:r>
              <a:t>The Promise Concept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6">
                                            <p:bg/>
                                          </p:spTgt>
                                        </p:tgtEl>
                                        <p:attrNameLst>
                                          <p:attrName>style.visibility</p:attrName>
                                        </p:attrNameLst>
                                      </p:cBhvr>
                                      <p:to>
                                        <p:strVal val="visible"/>
                                      </p:to>
                                    </p:set>
                                    <p:animEffect transition="in" filter="dissolve">
                                      <p:cBhvr>
                                        <p:cTn id="7" dur="200"/>
                                        <p:tgtEl>
                                          <p:spTgt spid="206">
                                            <p:bg/>
                                          </p:spTgt>
                                        </p:tgtEl>
                                      </p:cBhvr>
                                    </p:animEffect>
                                  </p:childTnLst>
                                </p:cTn>
                              </p:par>
                              <p:par>
                                <p:cTn id="8" presetID="9" presetClass="entr" presetSubtype="0" fill="hold" grpId="1" nodeType="withEffect">
                                  <p:stCondLst>
                                    <p:cond delay="0"/>
                                  </p:stCondLst>
                                  <p:iterate>
                                    <p:tmAbs val="0"/>
                                  </p:iterate>
                                  <p:childTnLst>
                                    <p:set>
                                      <p:cBhvr>
                                        <p:cTn id="9" fill="hold"/>
                                        <p:tgtEl>
                                          <p:spTgt spid="206">
                                            <p:txEl>
                                              <p:pRg st="0" end="0"/>
                                            </p:txEl>
                                          </p:spTgt>
                                        </p:tgtEl>
                                        <p:attrNameLst>
                                          <p:attrName>style.visibility</p:attrName>
                                        </p:attrNameLst>
                                      </p:cBhvr>
                                      <p:to>
                                        <p:strVal val="visible"/>
                                      </p:to>
                                    </p:set>
                                    <p:animEffect transition="in" filter="dissolve">
                                      <p:cBhvr>
                                        <p:cTn id="10" dur="200"/>
                                        <p:tgtEl>
                                          <p:spTgt spid="2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06">
                                            <p:txEl>
                                              <p:pRg st="1" end="1"/>
                                            </p:txEl>
                                          </p:spTgt>
                                        </p:tgtEl>
                                        <p:attrNameLst>
                                          <p:attrName>style.visibility</p:attrName>
                                        </p:attrNameLst>
                                      </p:cBhvr>
                                      <p:to>
                                        <p:strVal val="visible"/>
                                      </p:to>
                                    </p:set>
                                    <p:animEffect transition="in" filter="dissolve">
                                      <p:cBhvr>
                                        <p:cTn id="15" dur="200"/>
                                        <p:tgtEl>
                                          <p:spTgt spid="2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9" name="TextBox 3"/>
          <p:cNvSpPr txBox="1"/>
          <p:nvPr/>
        </p:nvSpPr>
        <p:spPr>
          <a:xfrm>
            <a:off x="934947" y="1708953"/>
            <a:ext cx="4741527"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2. Provides </a:t>
            </a:r>
          </a:p>
          <a:p>
            <a:pPr>
              <a:defRPr sz="4400" b="1">
                <a:solidFill>
                  <a:srgbClr val="FFFFFF"/>
                </a:solidFill>
              </a:defRPr>
            </a:pPr>
            <a:r>
              <a:t>equitable growth </a:t>
            </a:r>
          </a:p>
        </p:txBody>
      </p:sp>
      <p:sp>
        <p:nvSpPr>
          <p:cNvPr id="210" name="TextBox 4"/>
          <p:cNvSpPr txBox="1"/>
          <p:nvPr/>
        </p:nvSpPr>
        <p:spPr>
          <a:xfrm>
            <a:off x="934947" y="3429000"/>
            <a:ext cx="3976101" cy="138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All the authorized missionary endeavors are funded</a:t>
            </a:r>
          </a:p>
          <a:p>
            <a:pPr marL="342900" indent="-342900">
              <a:spcBef>
                <a:spcPts val="1000"/>
              </a:spcBef>
              <a:buSzPct val="100000"/>
              <a:buFont typeface="Arial"/>
              <a:buChar char="•"/>
              <a:defRPr sz="2000" i="1">
                <a:solidFill>
                  <a:srgbClr val="FFFFFF"/>
                </a:solidFill>
              </a:defRPr>
            </a:pPr>
            <a:r>
              <a:t>More non-tithe funds available on all levels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0">
                                            <p:bg/>
                                          </p:spTgt>
                                        </p:tgtEl>
                                        <p:attrNameLst>
                                          <p:attrName>style.visibility</p:attrName>
                                        </p:attrNameLst>
                                      </p:cBhvr>
                                      <p:to>
                                        <p:strVal val="visible"/>
                                      </p:to>
                                    </p:set>
                                    <p:animEffect transition="in" filter="dissolve">
                                      <p:cBhvr>
                                        <p:cTn id="7" dur="200"/>
                                        <p:tgtEl>
                                          <p:spTgt spid="210">
                                            <p:bg/>
                                          </p:spTgt>
                                        </p:tgtEl>
                                      </p:cBhvr>
                                    </p:animEffect>
                                  </p:childTnLst>
                                </p:cTn>
                              </p:par>
                              <p:par>
                                <p:cTn id="8" presetID="9" presetClass="entr" presetSubtype="0" fill="hold" grpId="1" nodeType="withEffect">
                                  <p:stCondLst>
                                    <p:cond delay="0"/>
                                  </p:stCondLst>
                                  <p:iterate>
                                    <p:tmAbs val="0"/>
                                  </p:iterate>
                                  <p:childTnLst>
                                    <p:set>
                                      <p:cBhvr>
                                        <p:cTn id="9" fill="hold"/>
                                        <p:tgtEl>
                                          <p:spTgt spid="210">
                                            <p:txEl>
                                              <p:pRg st="0" end="0"/>
                                            </p:txEl>
                                          </p:spTgt>
                                        </p:tgtEl>
                                        <p:attrNameLst>
                                          <p:attrName>style.visibility</p:attrName>
                                        </p:attrNameLst>
                                      </p:cBhvr>
                                      <p:to>
                                        <p:strVal val="visible"/>
                                      </p:to>
                                    </p:set>
                                    <p:animEffect transition="in" filter="dissolve">
                                      <p:cBhvr>
                                        <p:cTn id="10" dur="200"/>
                                        <p:tgtEl>
                                          <p:spTgt spid="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0">
                                            <p:txEl>
                                              <p:pRg st="1" end="1"/>
                                            </p:txEl>
                                          </p:spTgt>
                                        </p:tgtEl>
                                        <p:attrNameLst>
                                          <p:attrName>style.visibility</p:attrName>
                                        </p:attrNameLst>
                                      </p:cBhvr>
                                      <p:to>
                                        <p:strVal val="visible"/>
                                      </p:to>
                                    </p:set>
                                    <p:animEffect transition="in" filter="dissolve">
                                      <p:cBhvr>
                                        <p:cTn id="15" dur="200"/>
                                        <p:tgtEl>
                                          <p:spTgt spid="2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Group"/>
          <p:cNvGrpSpPr/>
          <p:nvPr/>
        </p:nvGrpSpPr>
        <p:grpSpPr>
          <a:xfrm>
            <a:off x="-1" y="-46165"/>
            <a:ext cx="12201086" cy="6932691"/>
            <a:chOff x="0" y="0"/>
            <a:chExt cx="12201084" cy="6932690"/>
          </a:xfrm>
        </p:grpSpPr>
        <p:grpSp>
          <p:nvGrpSpPr>
            <p:cNvPr id="215" name="Group"/>
            <p:cNvGrpSpPr/>
            <p:nvPr/>
          </p:nvGrpSpPr>
          <p:grpSpPr>
            <a:xfrm>
              <a:off x="-1" y="0"/>
              <a:ext cx="12201086" cy="6932691"/>
              <a:chOff x="0" y="0"/>
              <a:chExt cx="12201084" cy="6932690"/>
            </a:xfrm>
          </p:grpSpPr>
          <p:pic>
            <p:nvPicPr>
              <p:cNvPr id="212" name="Screen Shot 2020-07-30 at 17.12.29.png" descr="Screen Shot 2020-07-30 at 17.12.29.png"/>
              <p:cNvPicPr>
                <a:picLocks noChangeAspect="1"/>
              </p:cNvPicPr>
              <p:nvPr/>
            </p:nvPicPr>
            <p:blipFill>
              <a:blip r:embed="rId2"/>
              <a:srcRect l="1467" t="2818" r="11565"/>
              <a:stretch>
                <a:fillRect/>
              </a:stretch>
            </p:blipFill>
            <p:spPr>
              <a:xfrm flipH="1">
                <a:off x="155749" y="0"/>
                <a:ext cx="12045336" cy="6907070"/>
              </a:xfrm>
              <a:prstGeom prst="rect">
                <a:avLst/>
              </a:prstGeom>
              <a:ln w="12700" cap="flat">
                <a:noFill/>
                <a:miter lim="400000"/>
              </a:ln>
              <a:effectLst/>
            </p:spPr>
          </p:pic>
          <p:sp>
            <p:nvSpPr>
              <p:cNvPr id="213" name="Rectangle"/>
              <p:cNvSpPr/>
              <p:nvPr/>
            </p:nvSpPr>
            <p:spPr>
              <a:xfrm>
                <a:off x="221574" y="17639"/>
                <a:ext cx="11968523" cy="6915052"/>
              </a:xfrm>
              <a:prstGeom prst="rect">
                <a:avLst/>
              </a:prstGeom>
              <a:solidFill>
                <a:srgbClr val="000000">
                  <a:alpha val="36163"/>
                </a:srgbClr>
              </a:solidFill>
              <a:ln w="12700" cap="flat">
                <a:noFill/>
                <a:miter lim="400000"/>
              </a:ln>
              <a:effectLst/>
            </p:spPr>
            <p:txBody>
              <a:bodyPr wrap="square" lIns="45719" tIns="45719" rIns="45719" bIns="45719" numCol="1" anchor="ctr">
                <a:noAutofit/>
              </a:bodyPr>
              <a:lstStyle/>
              <a:p>
                <a:endParaRPr/>
              </a:p>
            </p:txBody>
          </p:sp>
          <p:pic>
            <p:nvPicPr>
              <p:cNvPr id="214" name="Picture 2" descr="Picture 2"/>
              <p:cNvPicPr>
                <a:picLocks noChangeAspect="1"/>
              </p:cNvPicPr>
              <p:nvPr/>
            </p:nvPicPr>
            <p:blipFill>
              <a:blip r:embed="rId3"/>
              <a:srcRect r="96943"/>
              <a:stretch>
                <a:fillRect/>
              </a:stretch>
            </p:blipFill>
            <p:spPr>
              <a:xfrm>
                <a:off x="0" y="46164"/>
                <a:ext cx="372600" cy="6858001"/>
              </a:xfrm>
              <a:prstGeom prst="rect">
                <a:avLst/>
              </a:prstGeom>
              <a:ln w="12700" cap="flat">
                <a:noFill/>
                <a:miter lim="400000"/>
              </a:ln>
              <a:effectLst/>
            </p:spPr>
          </p:pic>
        </p:grpSp>
        <p:pic>
          <p:nvPicPr>
            <p:cNvPr id="216" name="adventist-symbol-circle--white.png" descr="adventist-symbol-circle--white.png"/>
            <p:cNvPicPr>
              <a:picLocks noChangeAspect="1"/>
            </p:cNvPicPr>
            <p:nvPr/>
          </p:nvPicPr>
          <p:blipFill>
            <a:blip r:embed="rId4"/>
            <a:stretch>
              <a:fillRect/>
            </a:stretch>
          </p:blipFill>
          <p:spPr>
            <a:xfrm>
              <a:off x="10864783" y="5844971"/>
              <a:ext cx="869356" cy="869356"/>
            </a:xfrm>
            <a:prstGeom prst="rect">
              <a:avLst/>
            </a:prstGeom>
            <a:ln w="12700" cap="flat">
              <a:noFill/>
              <a:miter lim="400000"/>
            </a:ln>
            <a:effectLst/>
          </p:spPr>
        </p:pic>
      </p:grpSp>
      <p:sp>
        <p:nvSpPr>
          <p:cNvPr id="218" name="TextBox 3"/>
          <p:cNvSpPr txBox="1"/>
          <p:nvPr/>
        </p:nvSpPr>
        <p:spPr>
          <a:xfrm>
            <a:off x="934947" y="1411003"/>
            <a:ext cx="6250396"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COP Policy of </a:t>
            </a:r>
          </a:p>
          <a:p>
            <a:pPr>
              <a:defRPr sz="4400" b="1">
                <a:solidFill>
                  <a:srgbClr val="FFFFFF"/>
                </a:solidFill>
              </a:defRPr>
            </a:pPr>
            <a:r>
              <a:t>Distribution for </a:t>
            </a:r>
          </a:p>
          <a:p>
            <a:pPr>
              <a:defRPr sz="4400" b="1">
                <a:solidFill>
                  <a:srgbClr val="FFFFFF"/>
                </a:solidFill>
              </a:defRPr>
            </a:pPr>
            <a:r>
              <a:t>Non-assigned Offerings </a:t>
            </a:r>
          </a:p>
        </p:txBody>
      </p:sp>
      <p:sp>
        <p:nvSpPr>
          <p:cNvPr id="219" name="TextBox 4"/>
          <p:cNvSpPr txBox="1"/>
          <p:nvPr/>
        </p:nvSpPr>
        <p:spPr>
          <a:xfrm>
            <a:off x="934947" y="3891336"/>
            <a:ext cx="5260371"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50-60 percent to the local Church</a:t>
            </a:r>
          </a:p>
          <a:p>
            <a:pPr marL="342900" indent="-342900">
              <a:spcBef>
                <a:spcPts val="1000"/>
              </a:spcBef>
              <a:buSzPct val="100000"/>
              <a:buFont typeface="Arial"/>
              <a:buChar char="•"/>
              <a:defRPr sz="2000" i="1">
                <a:solidFill>
                  <a:srgbClr val="FFFFFF"/>
                </a:solidFill>
              </a:defRPr>
            </a:pPr>
            <a:r>
              <a:t>20-30 percent to the local field, union, division</a:t>
            </a:r>
          </a:p>
          <a:p>
            <a:pPr marL="342900" indent="-342900">
              <a:spcBef>
                <a:spcPts val="1000"/>
              </a:spcBef>
              <a:buSzPct val="100000"/>
              <a:buFont typeface="Arial"/>
              <a:buChar char="•"/>
              <a:defRPr sz="2000" i="1">
                <a:solidFill>
                  <a:srgbClr val="FFFFFF"/>
                </a:solidFill>
              </a:defRPr>
            </a:pPr>
            <a:r>
              <a:t>20 percent to the world missionary budget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animEffect transition="in" filter="dissolve">
                                      <p:cBhvr>
                                        <p:cTn id="7" dur="200"/>
                                        <p:tgtEl>
                                          <p:spTgt spid="219">
                                            <p:bg/>
                                          </p:spTgt>
                                        </p:tgtEl>
                                      </p:cBhvr>
                                    </p:animEffect>
                                  </p:childTnLst>
                                </p:cTn>
                              </p:par>
                              <p:par>
                                <p:cTn id="8" presetID="9" presetClass="entr" presetSubtype="0" fill="hold" grpId="1" nodeType="withEffect">
                                  <p:stCondLst>
                                    <p:cond delay="0"/>
                                  </p:stCondLst>
                                  <p:iterate>
                                    <p:tmAbs val="0"/>
                                  </p:iterate>
                                  <p:childTnLst>
                                    <p:set>
                                      <p:cBhvr>
                                        <p:cTn id="9" fill="hold"/>
                                        <p:tgtEl>
                                          <p:spTgt spid="219">
                                            <p:txEl>
                                              <p:pRg st="0" end="0"/>
                                            </p:txEl>
                                          </p:spTgt>
                                        </p:tgtEl>
                                        <p:attrNameLst>
                                          <p:attrName>style.visibility</p:attrName>
                                        </p:attrNameLst>
                                      </p:cBhvr>
                                      <p:to>
                                        <p:strVal val="visible"/>
                                      </p:to>
                                    </p:set>
                                    <p:animEffect transition="in" filter="dissolve">
                                      <p:cBhvr>
                                        <p:cTn id="10" dur="200"/>
                                        <p:tgtEl>
                                          <p:spTgt spid="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9">
                                            <p:txEl>
                                              <p:pRg st="1" end="1"/>
                                            </p:txEl>
                                          </p:spTgt>
                                        </p:tgtEl>
                                        <p:attrNameLst>
                                          <p:attrName>style.visibility</p:attrName>
                                        </p:attrNameLst>
                                      </p:cBhvr>
                                      <p:to>
                                        <p:strVal val="visible"/>
                                      </p:to>
                                    </p:set>
                                    <p:animEffect transition="in" filter="dissolve">
                                      <p:cBhvr>
                                        <p:cTn id="15" dur="200"/>
                                        <p:tgtEl>
                                          <p:spTgt spid="2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19">
                                            <p:txEl>
                                              <p:pRg st="2" end="2"/>
                                            </p:txEl>
                                          </p:spTgt>
                                        </p:tgtEl>
                                        <p:attrNameLst>
                                          <p:attrName>style.visibility</p:attrName>
                                        </p:attrNameLst>
                                      </p:cBhvr>
                                      <p:to>
                                        <p:strVal val="visible"/>
                                      </p:to>
                                    </p:set>
                                    <p:animEffect transition="in" filter="dissolve">
                                      <p:cBhvr>
                                        <p:cTn id="20" dur="200"/>
                                        <p:tgtEl>
                                          <p:spTgt spid="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22" name="TextBox 3"/>
          <p:cNvSpPr txBox="1"/>
          <p:nvPr/>
        </p:nvSpPr>
        <p:spPr>
          <a:xfrm>
            <a:off x="934948" y="1411003"/>
            <a:ext cx="4627474"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3. Promotes </a:t>
            </a:r>
          </a:p>
          <a:p>
            <a:pPr>
              <a:defRPr sz="4400" b="1">
                <a:solidFill>
                  <a:srgbClr val="FFFFFF"/>
                </a:solidFill>
              </a:defRPr>
            </a:pPr>
            <a:r>
              <a:t>Unity of Purpose </a:t>
            </a:r>
          </a:p>
          <a:p>
            <a:pPr>
              <a:defRPr sz="4400" b="1">
                <a:solidFill>
                  <a:srgbClr val="FFFFFF"/>
                </a:solidFill>
              </a:defRPr>
            </a:pPr>
            <a:r>
              <a:t>and Efficiency</a:t>
            </a:r>
          </a:p>
        </p:txBody>
      </p:sp>
      <p:sp>
        <p:nvSpPr>
          <p:cNvPr id="223" name="TextBox 4"/>
          <p:cNvSpPr txBox="1"/>
          <p:nvPr/>
        </p:nvSpPr>
        <p:spPr>
          <a:xfrm>
            <a:off x="934949" y="3891336"/>
            <a:ext cx="3513763" cy="197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No family can thrive if there isn’t unity of pockets</a:t>
            </a:r>
          </a:p>
          <a:p>
            <a:pPr marL="342900" indent="-342900">
              <a:spcBef>
                <a:spcPts val="1000"/>
              </a:spcBef>
              <a:buSzPct val="100000"/>
              <a:buFont typeface="Arial"/>
              <a:buChar char="•"/>
              <a:defRPr sz="2000" i="1">
                <a:solidFill>
                  <a:srgbClr val="FFFFFF"/>
                </a:solidFill>
              </a:defRPr>
            </a:pPr>
            <a:r>
              <a:t>United, we become stronger, go farther and faster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3">
                                            <p:bg/>
                                          </p:spTgt>
                                        </p:tgtEl>
                                        <p:attrNameLst>
                                          <p:attrName>style.visibility</p:attrName>
                                        </p:attrNameLst>
                                      </p:cBhvr>
                                      <p:to>
                                        <p:strVal val="visible"/>
                                      </p:to>
                                    </p:set>
                                    <p:animEffect transition="in" filter="dissolve">
                                      <p:cBhvr>
                                        <p:cTn id="7" dur="1000"/>
                                        <p:tgtEl>
                                          <p:spTgt spid="223">
                                            <p:bg/>
                                          </p:spTgt>
                                        </p:tgtEl>
                                      </p:cBhvr>
                                    </p:animEffect>
                                  </p:childTnLst>
                                </p:cTn>
                              </p:par>
                              <p:par>
                                <p:cTn id="8" presetID="9" presetClass="entr" presetSubtype="0" fill="hold" grpId="1" nodeType="withEffect">
                                  <p:stCondLst>
                                    <p:cond delay="0"/>
                                  </p:stCondLst>
                                  <p:iterate>
                                    <p:tmAbs val="0"/>
                                  </p:iterate>
                                  <p:childTnLst>
                                    <p:set>
                                      <p:cBhvr>
                                        <p:cTn id="9" fill="hold"/>
                                        <p:tgtEl>
                                          <p:spTgt spid="223">
                                            <p:txEl>
                                              <p:pRg st="0" end="0"/>
                                            </p:txEl>
                                          </p:spTgt>
                                        </p:tgtEl>
                                        <p:attrNameLst>
                                          <p:attrName>style.visibility</p:attrName>
                                        </p:attrNameLst>
                                      </p:cBhvr>
                                      <p:to>
                                        <p:strVal val="visible"/>
                                      </p:to>
                                    </p:set>
                                    <p:animEffect transition="in" filter="dissolve">
                                      <p:cBhvr>
                                        <p:cTn id="10" dur="1000"/>
                                        <p:tgtEl>
                                          <p:spTgt spid="2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23">
                                            <p:txEl>
                                              <p:pRg st="1" end="1"/>
                                            </p:txEl>
                                          </p:spTgt>
                                        </p:tgtEl>
                                        <p:attrNameLst>
                                          <p:attrName>style.visibility</p:attrName>
                                        </p:attrNameLst>
                                      </p:cBhvr>
                                      <p:to>
                                        <p:strVal val="visible"/>
                                      </p:to>
                                    </p:set>
                                    <p:animEffect transition="in" filter="dissolve">
                                      <p:cBhvr>
                                        <p:cTn id="15" dur="1000"/>
                                        <p:tgtEl>
                                          <p:spTgt spid="2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business-partner-fighting-while-they-are-meeting-PYS2FJ8.jpg" descr="business-partner-fighting-while-they-are-meeting-PYS2FJ8.jpg"/>
          <p:cNvPicPr>
            <a:picLocks noChangeAspect="1"/>
          </p:cNvPicPr>
          <p:nvPr/>
        </p:nvPicPr>
        <p:blipFill>
          <a:blip r:embed="rId2"/>
          <a:srcRect t="8138" b="8138"/>
          <a:stretch>
            <a:fillRect/>
          </a:stretch>
        </p:blipFill>
        <p:spPr>
          <a:xfrm flipH="1">
            <a:off x="373290" y="-26816"/>
            <a:ext cx="11841502" cy="6911632"/>
          </a:xfrm>
          <a:prstGeom prst="rect">
            <a:avLst/>
          </a:prstGeom>
          <a:ln w="12700">
            <a:miter lim="400000"/>
          </a:ln>
        </p:spPr>
      </p:pic>
      <p:sp>
        <p:nvSpPr>
          <p:cNvPr id="226" name="Rectangle"/>
          <p:cNvSpPr/>
          <p:nvPr/>
        </p:nvSpPr>
        <p:spPr>
          <a:xfrm>
            <a:off x="321232" y="-28526"/>
            <a:ext cx="11879868" cy="6915052"/>
          </a:xfrm>
          <a:prstGeom prst="rect">
            <a:avLst/>
          </a:prstGeom>
          <a:solidFill>
            <a:srgbClr val="000000">
              <a:alpha val="39226"/>
            </a:srgbClr>
          </a:solidFill>
          <a:ln w="12700">
            <a:miter lim="400000"/>
          </a:ln>
        </p:spPr>
        <p:txBody>
          <a:bodyPr lIns="45719" rIns="45719" anchor="ctr"/>
          <a:lstStyle/>
          <a:p>
            <a:endParaRPr/>
          </a:p>
        </p:txBody>
      </p:sp>
      <p:pic>
        <p:nvPicPr>
          <p:cNvPr id="227" name="Picture 2" descr="Picture 2"/>
          <p:cNvPicPr>
            <a:picLocks noChangeAspect="1"/>
          </p:cNvPicPr>
          <p:nvPr/>
        </p:nvPicPr>
        <p:blipFill>
          <a:blip r:embed="rId3"/>
          <a:srcRect r="96890"/>
          <a:stretch>
            <a:fillRect/>
          </a:stretch>
        </p:blipFill>
        <p:spPr>
          <a:xfrm>
            <a:off x="0" y="0"/>
            <a:ext cx="379148" cy="6858000"/>
          </a:xfrm>
          <a:prstGeom prst="rect">
            <a:avLst/>
          </a:prstGeom>
          <a:ln w="12700">
            <a:miter lim="400000"/>
          </a:ln>
        </p:spPr>
      </p:pic>
      <p:sp>
        <p:nvSpPr>
          <p:cNvPr id="228" name="TextBox 3"/>
          <p:cNvSpPr txBox="1"/>
          <p:nvPr/>
        </p:nvSpPr>
        <p:spPr>
          <a:xfrm>
            <a:off x="869000" y="1098752"/>
            <a:ext cx="5063491"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Avoids </a:t>
            </a:r>
          </a:p>
          <a:p>
            <a:pPr>
              <a:defRPr sz="4400" b="1">
                <a:solidFill>
                  <a:srgbClr val="FFFFFF"/>
                </a:solidFill>
              </a:defRPr>
            </a:pPr>
            <a:r>
              <a:t>Congregationalism </a:t>
            </a:r>
          </a:p>
          <a:p>
            <a:pPr>
              <a:defRPr sz="4400" b="1">
                <a:solidFill>
                  <a:srgbClr val="FFFFFF"/>
                </a:solidFill>
              </a:defRPr>
            </a:pPr>
            <a:r>
              <a:t>and Institutional </a:t>
            </a:r>
          </a:p>
          <a:p>
            <a:pPr>
              <a:defRPr sz="4400" b="1">
                <a:solidFill>
                  <a:srgbClr val="FFFFFF"/>
                </a:solidFill>
              </a:defRPr>
            </a:pPr>
            <a:r>
              <a:t>Selfishness </a:t>
            </a:r>
          </a:p>
        </p:txBody>
      </p:sp>
      <p:sp>
        <p:nvSpPr>
          <p:cNvPr id="229" name="TextBox 4"/>
          <p:cNvSpPr txBox="1"/>
          <p:nvPr/>
        </p:nvSpPr>
        <p:spPr>
          <a:xfrm>
            <a:off x="934947" y="4061433"/>
            <a:ext cx="4931596" cy="239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Competition for funds generates a congregational trend.</a:t>
            </a:r>
          </a:p>
          <a:p>
            <a:pPr marL="342900" indent="-342900">
              <a:spcBef>
                <a:spcPts val="1000"/>
              </a:spcBef>
              <a:buSzPct val="100000"/>
              <a:buFont typeface="Arial"/>
              <a:buChar char="•"/>
              <a:defRPr sz="2000" i="1">
                <a:solidFill>
                  <a:srgbClr val="FFFFFF"/>
                </a:solidFill>
              </a:defRPr>
            </a:pPr>
            <a:r>
              <a:t>It is the struggle of the species and the survival of the fittest.</a:t>
            </a:r>
          </a:p>
          <a:p>
            <a:pPr marL="342900" indent="-342900">
              <a:spcBef>
                <a:spcPts val="1000"/>
              </a:spcBef>
              <a:buSzPct val="100000"/>
              <a:buFont typeface="Arial"/>
              <a:buChar char="•"/>
              <a:defRPr sz="2000" i="1">
                <a:solidFill>
                  <a:srgbClr val="FFFFFF"/>
                </a:solidFill>
              </a:defRPr>
            </a:pPr>
            <a:r>
              <a:t>If the local church is depleted, all other ministries will lose their meaning.</a:t>
            </a:r>
          </a:p>
        </p:txBody>
      </p:sp>
      <p:pic>
        <p:nvPicPr>
          <p:cNvPr id="230" name="adventist-symbol-circle--white.png" descr="adventist-symbol-circle--white.png"/>
          <p:cNvPicPr>
            <a:picLocks noChangeAspect="1"/>
          </p:cNvPicPr>
          <p:nvPr/>
        </p:nvPicPr>
        <p:blipFill>
          <a:blip r:embed="rId4"/>
          <a:stretch>
            <a:fillRect/>
          </a:stretch>
        </p:blipFill>
        <p:spPr>
          <a:xfrm>
            <a:off x="10877913" y="5798806"/>
            <a:ext cx="869356" cy="8693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dissolve">
                                      <p:cBhvr>
                                        <p:cTn id="7" dur="200"/>
                                        <p:tgtEl>
                                          <p:spTgt spid="229">
                                            <p:bg/>
                                          </p:spTgt>
                                        </p:tgtEl>
                                      </p:cBhvr>
                                    </p:animEffect>
                                  </p:childTnLst>
                                </p:cTn>
                              </p:par>
                              <p:par>
                                <p:cTn id="8" presetID="9" presetClass="entr" presetSubtype="0" fill="hold" grpId="1"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dissolve">
                                      <p:cBhvr>
                                        <p:cTn id="10" dur="2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29">
                                            <p:txEl>
                                              <p:pRg st="1" end="1"/>
                                            </p:txEl>
                                          </p:spTgt>
                                        </p:tgtEl>
                                        <p:attrNameLst>
                                          <p:attrName>style.visibility</p:attrName>
                                        </p:attrNameLst>
                                      </p:cBhvr>
                                      <p:to>
                                        <p:strVal val="visible"/>
                                      </p:to>
                                    </p:set>
                                    <p:animEffect transition="in" filter="dissolve">
                                      <p:cBhvr>
                                        <p:cTn id="15" dur="20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29">
                                            <p:txEl>
                                              <p:pRg st="2" end="2"/>
                                            </p:txEl>
                                          </p:spTgt>
                                        </p:tgtEl>
                                        <p:attrNameLst>
                                          <p:attrName>style.visibility</p:attrName>
                                        </p:attrNameLst>
                                      </p:cBhvr>
                                      <p:to>
                                        <p:strVal val="visible"/>
                                      </p:to>
                                    </p:set>
                                    <p:animEffect transition="in" filter="dissolve">
                                      <p:cBhvr>
                                        <p:cTn id="20" dur="200"/>
                                        <p:tgtEl>
                                          <p:spTgt spid="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p:cNvGrpSpPr/>
          <p:nvPr/>
        </p:nvGrpSpPr>
        <p:grpSpPr>
          <a:xfrm>
            <a:off x="-59267" y="-28526"/>
            <a:ext cx="12310534" cy="6915052"/>
            <a:chOff x="0" y="0"/>
            <a:chExt cx="12310533" cy="6915050"/>
          </a:xfrm>
        </p:grpSpPr>
        <p:pic>
          <p:nvPicPr>
            <p:cNvPr id="232" name="Why-send-missionaries-to-Africa.jpg" descr="Why-send-missionaries-to-Africa.jpg"/>
            <p:cNvPicPr>
              <a:picLocks noChangeAspect="1"/>
            </p:cNvPicPr>
            <p:nvPr/>
          </p:nvPicPr>
          <p:blipFill>
            <a:blip r:embed="rId2"/>
            <a:stretch>
              <a:fillRect/>
            </a:stretch>
          </p:blipFill>
          <p:spPr>
            <a:xfrm flipH="1">
              <a:off x="118533" y="28525"/>
              <a:ext cx="12192001" cy="6858001"/>
            </a:xfrm>
            <a:prstGeom prst="rect">
              <a:avLst/>
            </a:prstGeom>
            <a:ln w="12700" cap="flat">
              <a:noFill/>
              <a:miter lim="400000"/>
            </a:ln>
            <a:effectLst/>
          </p:spPr>
        </p:pic>
        <p:sp>
          <p:nvSpPr>
            <p:cNvPr id="233" name="Rectangle"/>
            <p:cNvSpPr/>
            <p:nvPr/>
          </p:nvSpPr>
          <p:spPr>
            <a:xfrm>
              <a:off x="156066" y="0"/>
              <a:ext cx="12110188" cy="6915051"/>
            </a:xfrm>
            <a:prstGeom prst="rect">
              <a:avLst/>
            </a:prstGeom>
            <a:solidFill>
              <a:srgbClr val="000000">
                <a:alpha val="53860"/>
              </a:srgbClr>
            </a:solidFill>
            <a:ln w="12700" cap="flat">
              <a:noFill/>
              <a:miter lim="400000"/>
            </a:ln>
            <a:effectLst/>
          </p:spPr>
          <p:txBody>
            <a:bodyPr wrap="square" lIns="45719" tIns="45719" rIns="45719" bIns="45719" numCol="1" anchor="ctr">
              <a:noAutofit/>
            </a:bodyPr>
            <a:lstStyle/>
            <a:p>
              <a:endParaRPr/>
            </a:p>
          </p:txBody>
        </p:sp>
        <p:pic>
          <p:nvPicPr>
            <p:cNvPr id="234" name="Picture 2" descr="Picture 2"/>
            <p:cNvPicPr>
              <a:picLocks noChangeAspect="1"/>
            </p:cNvPicPr>
            <p:nvPr/>
          </p:nvPicPr>
          <p:blipFill>
            <a:blip r:embed="rId3"/>
            <a:srcRect r="96820"/>
            <a:stretch>
              <a:fillRect/>
            </a:stretch>
          </p:blipFill>
          <p:spPr>
            <a:xfrm>
              <a:off x="0" y="28525"/>
              <a:ext cx="387615" cy="6858001"/>
            </a:xfrm>
            <a:prstGeom prst="rect">
              <a:avLst/>
            </a:prstGeom>
            <a:ln w="12700" cap="flat">
              <a:noFill/>
              <a:miter lim="400000"/>
            </a:ln>
            <a:effectLst/>
          </p:spPr>
        </p:pic>
        <p:pic>
          <p:nvPicPr>
            <p:cNvPr id="235"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237" name="TextBox 3"/>
          <p:cNvSpPr txBox="1"/>
          <p:nvPr/>
        </p:nvSpPr>
        <p:spPr>
          <a:xfrm>
            <a:off x="934947" y="1778939"/>
            <a:ext cx="5204283"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5. It Follows the </a:t>
            </a:r>
          </a:p>
          <a:p>
            <a:pPr>
              <a:defRPr sz="4400" b="1">
                <a:solidFill>
                  <a:srgbClr val="FFFFFF"/>
                </a:solidFill>
              </a:defRPr>
            </a:pPr>
            <a:r>
              <a:t>“Reflex Influence” </a:t>
            </a:r>
          </a:p>
          <a:p>
            <a:pPr>
              <a:defRPr sz="4400" b="1">
                <a:solidFill>
                  <a:srgbClr val="FFFFFF"/>
                </a:solidFill>
              </a:defRPr>
            </a:pPr>
            <a:r>
              <a:t>principle (GW, 465)</a:t>
            </a:r>
          </a:p>
        </p:txBody>
      </p:sp>
      <p:sp>
        <p:nvSpPr>
          <p:cNvPr id="238" name="TextBox 4"/>
          <p:cNvSpPr txBox="1"/>
          <p:nvPr/>
        </p:nvSpPr>
        <p:spPr>
          <a:xfrm>
            <a:off x="934947" y="4209836"/>
            <a:ext cx="3411022"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r>
              <a:t>The more invested there, the more development here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8"/>
                                        </p:tgtEl>
                                        <p:attrNameLst>
                                          <p:attrName>style.visibility</p:attrName>
                                        </p:attrNameLst>
                                      </p:cBhvr>
                                      <p:to>
                                        <p:strVal val="visible"/>
                                      </p:to>
                                    </p:set>
                                    <p:animEffect transition="in" filter="dissolve">
                                      <p:cBhvr>
                                        <p:cTn id="7" dur="2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1" name="TextBox 3"/>
          <p:cNvSpPr txBox="1"/>
          <p:nvPr/>
        </p:nvSpPr>
        <p:spPr>
          <a:xfrm>
            <a:off x="934947" y="1234408"/>
            <a:ext cx="5548621"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6. Provides Strong </a:t>
            </a:r>
          </a:p>
          <a:p>
            <a:pPr>
              <a:defRPr sz="4400" b="1">
                <a:solidFill>
                  <a:srgbClr val="FFFFFF"/>
                </a:solidFill>
              </a:defRPr>
            </a:pPr>
            <a:r>
              <a:t>Focus on Supporting </a:t>
            </a:r>
          </a:p>
          <a:p>
            <a:pPr>
              <a:defRPr sz="4400" b="1">
                <a:solidFill>
                  <a:srgbClr val="FFFFFF"/>
                </a:solidFill>
              </a:defRPr>
            </a:pPr>
            <a:r>
              <a:t>the Local Church</a:t>
            </a:r>
          </a:p>
        </p:txBody>
      </p:sp>
      <p:sp>
        <p:nvSpPr>
          <p:cNvPr id="242" name="TextBox 4"/>
          <p:cNvSpPr txBox="1"/>
          <p:nvPr/>
        </p:nvSpPr>
        <p:spPr>
          <a:xfrm>
            <a:off x="934947" y="3665306"/>
            <a:ext cx="4674744"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It is the most important entity of the SDA structure.</a:t>
            </a:r>
          </a:p>
          <a:p>
            <a:pPr marL="342900" indent="-342900">
              <a:spcBef>
                <a:spcPts val="1000"/>
              </a:spcBef>
              <a:buSzPct val="100000"/>
              <a:buFont typeface="Arial"/>
              <a:buChar char="•"/>
              <a:defRPr sz="2000" i="1">
                <a:solidFill>
                  <a:srgbClr val="FFFFFF"/>
                </a:solidFill>
              </a:defRPr>
            </a:pPr>
            <a:r>
              <a:t>It is where new members are generated</a:t>
            </a:r>
          </a:p>
          <a:p>
            <a:pPr marL="342900" indent="-342900">
              <a:spcBef>
                <a:spcPts val="1000"/>
              </a:spcBef>
              <a:buSzPct val="100000"/>
              <a:buFont typeface="Arial"/>
              <a:buChar char="•"/>
              <a:defRPr sz="2000" i="1">
                <a:solidFill>
                  <a:srgbClr val="FFFFFF"/>
                </a:solidFill>
              </a:defRPr>
            </a:pPr>
            <a:r>
              <a:t>50-60% of the non-assigned offerings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2">
                                            <p:bg/>
                                          </p:spTgt>
                                        </p:tgtEl>
                                        <p:attrNameLst>
                                          <p:attrName>style.visibility</p:attrName>
                                        </p:attrNameLst>
                                      </p:cBhvr>
                                      <p:to>
                                        <p:strVal val="visible"/>
                                      </p:to>
                                    </p:set>
                                    <p:animEffect transition="in" filter="dissolve">
                                      <p:cBhvr>
                                        <p:cTn id="7" dur="200"/>
                                        <p:tgtEl>
                                          <p:spTgt spid="242">
                                            <p:bg/>
                                          </p:spTgt>
                                        </p:tgtEl>
                                      </p:cBhvr>
                                    </p:animEffect>
                                  </p:childTnLst>
                                </p:cTn>
                              </p:par>
                              <p:par>
                                <p:cTn id="8" presetID="9" presetClass="entr" presetSubtype="0" fill="hold" grpId="1" nodeType="withEffect">
                                  <p:stCondLst>
                                    <p:cond delay="0"/>
                                  </p:stCondLst>
                                  <p:iterate>
                                    <p:tmAbs val="0"/>
                                  </p:iterate>
                                  <p:childTnLst>
                                    <p:set>
                                      <p:cBhvr>
                                        <p:cTn id="9" fill="hold"/>
                                        <p:tgtEl>
                                          <p:spTgt spid="242">
                                            <p:txEl>
                                              <p:pRg st="0" end="0"/>
                                            </p:txEl>
                                          </p:spTgt>
                                        </p:tgtEl>
                                        <p:attrNameLst>
                                          <p:attrName>style.visibility</p:attrName>
                                        </p:attrNameLst>
                                      </p:cBhvr>
                                      <p:to>
                                        <p:strVal val="visible"/>
                                      </p:to>
                                    </p:set>
                                    <p:animEffect transition="in" filter="dissolve">
                                      <p:cBhvr>
                                        <p:cTn id="10" dur="2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42">
                                            <p:txEl>
                                              <p:pRg st="1" end="1"/>
                                            </p:txEl>
                                          </p:spTgt>
                                        </p:tgtEl>
                                        <p:attrNameLst>
                                          <p:attrName>style.visibility</p:attrName>
                                        </p:attrNameLst>
                                      </p:cBhvr>
                                      <p:to>
                                        <p:strVal val="visible"/>
                                      </p:to>
                                    </p:set>
                                    <p:animEffect transition="in" filter="dissolve">
                                      <p:cBhvr>
                                        <p:cTn id="15" dur="2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42">
                                            <p:txEl>
                                              <p:pRg st="2" end="2"/>
                                            </p:txEl>
                                          </p:spTgt>
                                        </p:tgtEl>
                                        <p:attrNameLst>
                                          <p:attrName>style.visibility</p:attrName>
                                        </p:attrNameLst>
                                      </p:cBhvr>
                                      <p:to>
                                        <p:strVal val="visible"/>
                                      </p:to>
                                    </p:set>
                                    <p:animEffect transition="in" filter="dissolve">
                                      <p:cBhvr>
                                        <p:cTn id="20" dur="200"/>
                                        <p:tgtEl>
                                          <p:spTgt spid="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5" name="TextBox 3"/>
          <p:cNvSpPr txBox="1"/>
          <p:nvPr/>
        </p:nvSpPr>
        <p:spPr>
          <a:xfrm>
            <a:off x="934947" y="1604279"/>
            <a:ext cx="4749985"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7. Provides a </a:t>
            </a:r>
          </a:p>
          <a:p>
            <a:pPr>
              <a:defRPr sz="4400" b="1">
                <a:solidFill>
                  <a:srgbClr val="FFFFFF"/>
                </a:solidFill>
              </a:defRPr>
            </a:pPr>
            <a:r>
              <a:t>Balanced Space </a:t>
            </a:r>
          </a:p>
          <a:p>
            <a:pPr>
              <a:defRPr sz="4400" b="1">
                <a:solidFill>
                  <a:srgbClr val="FFFFFF"/>
                </a:solidFill>
              </a:defRPr>
            </a:pPr>
            <a:r>
              <a:t>for Project Giving</a:t>
            </a:r>
          </a:p>
        </p:txBody>
      </p:sp>
      <p:sp>
        <p:nvSpPr>
          <p:cNvPr id="246" name="TextBox 4"/>
          <p:cNvSpPr txBox="1"/>
          <p:nvPr/>
        </p:nvSpPr>
        <p:spPr>
          <a:xfrm>
            <a:off x="934947" y="4158467"/>
            <a:ext cx="3832262"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r>
              <a:t>But only above and beyond regular/systematic offering (Promise)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6">
                                            <p:bg/>
                                          </p:spTgt>
                                        </p:tgtEl>
                                        <p:attrNameLst>
                                          <p:attrName>style.visibility</p:attrName>
                                        </p:attrNameLst>
                                      </p:cBhvr>
                                      <p:to>
                                        <p:strVal val="visible"/>
                                      </p:to>
                                    </p:set>
                                    <p:animEffect transition="in" filter="dissolve">
                                      <p:cBhvr>
                                        <p:cTn id="7" dur="200"/>
                                        <p:tgtEl>
                                          <p:spTgt spid="246">
                                            <p:bg/>
                                          </p:spTgt>
                                        </p:tgtEl>
                                      </p:cBhvr>
                                    </p:animEffect>
                                  </p:childTnLst>
                                </p:cTn>
                              </p:par>
                              <p:par>
                                <p:cTn id="8" presetID="9" presetClass="entr" presetSubtype="0" fill="hold" grpId="1" nodeType="withEffect">
                                  <p:stCondLst>
                                    <p:cond delay="0"/>
                                  </p:stCondLst>
                                  <p:iterate>
                                    <p:tmAbs val="0"/>
                                  </p:iterate>
                                  <p:childTnLst>
                                    <p:set>
                                      <p:cBhvr>
                                        <p:cTn id="9" fill="hold"/>
                                        <p:tgtEl>
                                          <p:spTgt spid="246">
                                            <p:txEl>
                                              <p:pRg st="0" end="0"/>
                                            </p:txEl>
                                          </p:spTgt>
                                        </p:tgtEl>
                                        <p:attrNameLst>
                                          <p:attrName>style.visibility</p:attrName>
                                        </p:attrNameLst>
                                      </p:cBhvr>
                                      <p:to>
                                        <p:strVal val="visible"/>
                                      </p:to>
                                    </p:set>
                                    <p:animEffect transition="in" filter="dissolve">
                                      <p:cBhvr>
                                        <p:cTn id="10" dur="2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9" name="TextBox 3"/>
          <p:cNvSpPr txBox="1"/>
          <p:nvPr/>
        </p:nvSpPr>
        <p:spPr>
          <a:xfrm>
            <a:off x="934947" y="895362"/>
            <a:ext cx="5010558"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What the 2002 </a:t>
            </a:r>
          </a:p>
          <a:p>
            <a:pPr>
              <a:defRPr sz="4400" b="1">
                <a:solidFill>
                  <a:srgbClr val="FFFFFF"/>
                </a:solidFill>
              </a:defRPr>
            </a:pPr>
            <a:r>
              <a:t>GC Spring Meeting </a:t>
            </a:r>
          </a:p>
          <a:p>
            <a:pPr>
              <a:defRPr sz="4400" b="1">
                <a:solidFill>
                  <a:srgbClr val="FFFFFF"/>
                </a:solidFill>
              </a:defRPr>
            </a:pPr>
            <a:r>
              <a:t>Minutes stipulate: </a:t>
            </a:r>
          </a:p>
        </p:txBody>
      </p:sp>
      <p:sp>
        <p:nvSpPr>
          <p:cNvPr id="250" name="TextBox 4"/>
          <p:cNvSpPr txBox="1"/>
          <p:nvPr/>
        </p:nvSpPr>
        <p:spPr>
          <a:xfrm>
            <a:off x="934946" y="3449551"/>
            <a:ext cx="4551455" cy="242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 direct appeals to the Seventh-day Adventist donor base will be requested to include in their donor materials an affirmation of the donor’s prior responsibility to worship God through tithe and regular support of the Church through systematic offerings.”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0"/>
                                        </p:tgtEl>
                                        <p:attrNameLst>
                                          <p:attrName>style.visibility</p:attrName>
                                        </p:attrNameLst>
                                      </p:cBhvr>
                                      <p:to>
                                        <p:strVal val="visible"/>
                                      </p:to>
                                    </p:set>
                                    <p:animEffect transition="in" filter="dissolve">
                                      <p:cBhvr>
                                        <p:cTn id="7" dur="2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53" name="TextBox 3"/>
          <p:cNvSpPr txBox="1"/>
          <p:nvPr/>
        </p:nvSpPr>
        <p:spPr>
          <a:xfrm>
            <a:off x="934947" y="1213861"/>
            <a:ext cx="5010558"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What the 2002 </a:t>
            </a:r>
          </a:p>
          <a:p>
            <a:pPr>
              <a:defRPr sz="4400" b="1">
                <a:solidFill>
                  <a:srgbClr val="FFFFFF"/>
                </a:solidFill>
              </a:defRPr>
            </a:pPr>
            <a:r>
              <a:t>GC Spring Meeting </a:t>
            </a:r>
          </a:p>
          <a:p>
            <a:pPr>
              <a:defRPr sz="4400" b="1">
                <a:solidFill>
                  <a:srgbClr val="FFFFFF"/>
                </a:solidFill>
              </a:defRPr>
            </a:pPr>
            <a:r>
              <a:t>Minutes stipulate: </a:t>
            </a:r>
          </a:p>
        </p:txBody>
      </p:sp>
      <p:sp>
        <p:nvSpPr>
          <p:cNvPr id="254" name="TextBox 4"/>
          <p:cNvSpPr txBox="1"/>
          <p:nvPr/>
        </p:nvSpPr>
        <p:spPr>
          <a:xfrm>
            <a:off x="934946" y="3768049"/>
            <a:ext cx="4551455"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 such affirmation shall include a statement such as: ‘Contributions to the appeal should be above and beyond regular return of tithe and systematic offerings through your local church’”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4"/>
                                        </p:tgtEl>
                                        <p:attrNameLst>
                                          <p:attrName>style.visibility</p:attrName>
                                        </p:attrNameLst>
                                      </p:cBhvr>
                                      <p:to>
                                        <p:strVal val="visible"/>
                                      </p:to>
                                    </p:set>
                                    <p:animEffect transition="in" filter="dissolve">
                                      <p:cBhvr>
                                        <p:cTn id="7" dur="2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3" name="TextBox 3"/>
          <p:cNvSpPr txBox="1"/>
          <p:nvPr/>
        </p:nvSpPr>
        <p:spPr>
          <a:xfrm>
            <a:off x="934947" y="1972640"/>
            <a:ext cx="148095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WHY </a:t>
            </a:r>
          </a:p>
        </p:txBody>
      </p:sp>
      <p:sp>
        <p:nvSpPr>
          <p:cNvPr id="104" name="TextBox 4"/>
          <p:cNvSpPr txBox="1"/>
          <p:nvPr/>
        </p:nvSpPr>
        <p:spPr>
          <a:xfrm>
            <a:off x="934947" y="2822301"/>
            <a:ext cx="3318554" cy="213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Is the Combined Offering Plan (COP) the giving system recommended, and promoted by the General Conference?” (2002 Annual Council Minutes 02-337, October 9, 2002)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4"/>
                                        </p:tgtEl>
                                        <p:attrNameLst>
                                          <p:attrName>style.visibility</p:attrName>
                                        </p:attrNameLst>
                                      </p:cBhvr>
                                      <p:to>
                                        <p:strVal val="visible"/>
                                      </p:to>
                                    </p:set>
                                    <p:animEffect transition="in" filter="dissolve">
                                      <p:cBhvr>
                                        <p:cTn id="7" dur="2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landscape-with-happy-girl-mountains-blue-sky-with--P5JSPM9.jpg" descr="landscape-with-happy-girl-mountains-blue-sky-with--P5JSPM9.jpg"/>
          <p:cNvPicPr>
            <a:picLocks noChangeAspect="1"/>
          </p:cNvPicPr>
          <p:nvPr/>
        </p:nvPicPr>
        <p:blipFill>
          <a:blip r:embed="rId2"/>
          <a:srcRect t="3608" b="12576"/>
          <a:stretch>
            <a:fillRect/>
          </a:stretch>
        </p:blipFill>
        <p:spPr>
          <a:xfrm flipH="1">
            <a:off x="370956" y="-17265"/>
            <a:ext cx="11862984" cy="6892430"/>
          </a:xfrm>
          <a:prstGeom prst="rect">
            <a:avLst/>
          </a:prstGeom>
          <a:ln w="12700">
            <a:miter lim="400000"/>
          </a:ln>
        </p:spPr>
      </p:pic>
      <p:pic>
        <p:nvPicPr>
          <p:cNvPr id="257" name="Picture 2" descr="Picture 2"/>
          <p:cNvPicPr>
            <a:picLocks noChangeAspect="1"/>
          </p:cNvPicPr>
          <p:nvPr/>
        </p:nvPicPr>
        <p:blipFill>
          <a:blip r:embed="rId3"/>
          <a:srcRect r="96875"/>
          <a:stretch>
            <a:fillRect/>
          </a:stretch>
        </p:blipFill>
        <p:spPr>
          <a:xfrm>
            <a:off x="0" y="0"/>
            <a:ext cx="380934" cy="6858000"/>
          </a:xfrm>
          <a:prstGeom prst="rect">
            <a:avLst/>
          </a:prstGeom>
          <a:ln w="12700">
            <a:miter lim="400000"/>
          </a:ln>
        </p:spPr>
      </p:pic>
      <p:sp>
        <p:nvSpPr>
          <p:cNvPr id="258" name="TextBox 3"/>
          <p:cNvSpPr txBox="1"/>
          <p:nvPr/>
        </p:nvSpPr>
        <p:spPr>
          <a:xfrm>
            <a:off x="934947" y="2828835"/>
            <a:ext cx="5167274"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200" b="1">
                <a:solidFill>
                  <a:srgbClr val="FFFFFF"/>
                </a:solidFill>
              </a:defRPr>
            </a:lvl1pPr>
          </a:lstStyle>
          <a:p>
            <a:r>
              <a:t>INDIVIDUAL </a:t>
            </a:r>
          </a:p>
        </p:txBody>
      </p:sp>
      <p:pic>
        <p:nvPicPr>
          <p:cNvPr id="259" name="adventist-symbol-circle--white.png" descr="adventist-symbol-circle--white.png"/>
          <p:cNvPicPr>
            <a:picLocks noChangeAspect="1"/>
          </p:cNvPicPr>
          <p:nvPr/>
        </p:nvPicPr>
        <p:blipFill>
          <a:blip r:embed="rId4"/>
          <a:stretch>
            <a:fillRect/>
          </a:stretch>
        </p:blipFill>
        <p:spPr>
          <a:xfrm>
            <a:off x="10877913" y="5798806"/>
            <a:ext cx="869356" cy="86935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2" name="TextBox 4"/>
          <p:cNvSpPr txBox="1"/>
          <p:nvPr/>
        </p:nvSpPr>
        <p:spPr>
          <a:xfrm>
            <a:off x="934948" y="1850860"/>
            <a:ext cx="4032360"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742950" indent="-742950">
              <a:buSzPct val="100000"/>
              <a:buAutoNum type="arabicPeriod"/>
              <a:defRPr sz="4400" b="1">
                <a:solidFill>
                  <a:srgbClr val="FFFFFF"/>
                </a:solidFill>
              </a:defRPr>
            </a:pPr>
            <a:r>
              <a:t>Emphasizes </a:t>
            </a:r>
          </a:p>
          <a:p>
            <a:pPr>
              <a:defRPr sz="4400" b="1">
                <a:solidFill>
                  <a:srgbClr val="FFFFFF"/>
                </a:solidFill>
              </a:defRPr>
            </a:pPr>
            <a:r>
              <a:t>Altruist Giving </a:t>
            </a:r>
          </a:p>
        </p:txBody>
      </p:sp>
      <p:sp>
        <p:nvSpPr>
          <p:cNvPr id="263" name="TextBox 5"/>
          <p:cNvSpPr txBox="1"/>
          <p:nvPr/>
        </p:nvSpPr>
        <p:spPr>
          <a:xfrm>
            <a:off x="934946" y="3768049"/>
            <a:ext cx="4551455"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t>In opposition to selfish giving</a:t>
            </a:r>
          </a:p>
          <a:p>
            <a:pPr>
              <a:defRPr sz="2000" i="1">
                <a:solidFill>
                  <a:srgbClr val="FFFFFF"/>
                </a:solidFill>
              </a:defRPr>
            </a:pPr>
            <a:r>
              <a:t>“I give only to what I like, prefer, to what I know, or to which will benefit me somehow.”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3"/>
                                        </p:tgtEl>
                                        <p:attrNameLst>
                                          <p:attrName>style.visibility</p:attrName>
                                        </p:attrNameLst>
                                      </p:cBhvr>
                                      <p:to>
                                        <p:strVal val="visible"/>
                                      </p:to>
                                    </p:set>
                                    <p:animEffect transition="in" filter="dissolve">
                                      <p:cBhvr>
                                        <p:cTn id="7" dur="2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6" name="TextBox 3"/>
          <p:cNvSpPr txBox="1"/>
          <p:nvPr/>
        </p:nvSpPr>
        <p:spPr>
          <a:xfrm>
            <a:off x="934947" y="1305342"/>
            <a:ext cx="5296507"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2. Equates Regular </a:t>
            </a:r>
          </a:p>
          <a:p>
            <a:pPr>
              <a:defRPr sz="4400" b="1">
                <a:solidFill>
                  <a:srgbClr val="FFFFFF"/>
                </a:solidFill>
              </a:defRPr>
            </a:pPr>
            <a:r>
              <a:t>Offerings and Tithe </a:t>
            </a:r>
          </a:p>
          <a:p>
            <a:pPr>
              <a:defRPr sz="4400" b="1">
                <a:solidFill>
                  <a:srgbClr val="FFFFFF"/>
                </a:solidFill>
              </a:defRPr>
            </a:pPr>
            <a:r>
              <a:t>in Importance </a:t>
            </a:r>
          </a:p>
        </p:txBody>
      </p:sp>
      <p:sp>
        <p:nvSpPr>
          <p:cNvPr id="267" name="TextBox 4"/>
          <p:cNvSpPr txBox="1"/>
          <p:nvPr/>
        </p:nvSpPr>
        <p:spPr>
          <a:xfrm>
            <a:off x="934946" y="3768049"/>
            <a:ext cx="4551455"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Regular Offerings as binding as the Tithe (Mal. 3:8-10)</a:t>
            </a:r>
          </a:p>
          <a:p>
            <a:pPr marL="342900" indent="-342900">
              <a:spcBef>
                <a:spcPts val="1000"/>
              </a:spcBef>
              <a:buSzPct val="100000"/>
              <a:buFont typeface="Arial"/>
              <a:buChar char="•"/>
              <a:defRPr sz="2000" i="1">
                <a:solidFill>
                  <a:srgbClr val="FFFFFF"/>
                </a:solidFill>
              </a:defRPr>
            </a:pPr>
            <a:r>
              <a:t>Given following any income (Prov. 3:9)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7">
                                            <p:bg/>
                                          </p:spTgt>
                                        </p:tgtEl>
                                        <p:attrNameLst>
                                          <p:attrName>style.visibility</p:attrName>
                                        </p:attrNameLst>
                                      </p:cBhvr>
                                      <p:to>
                                        <p:strVal val="visible"/>
                                      </p:to>
                                    </p:set>
                                    <p:animEffect transition="in" filter="dissolve">
                                      <p:cBhvr>
                                        <p:cTn id="7" dur="200"/>
                                        <p:tgtEl>
                                          <p:spTgt spid="267">
                                            <p:bg/>
                                          </p:spTgt>
                                        </p:tgtEl>
                                      </p:cBhvr>
                                    </p:animEffect>
                                  </p:childTnLst>
                                </p:cTn>
                              </p:par>
                              <p:par>
                                <p:cTn id="8" presetID="9" presetClass="entr" presetSubtype="0" fill="hold" grpId="1" nodeType="withEffect">
                                  <p:stCondLst>
                                    <p:cond delay="0"/>
                                  </p:stCondLst>
                                  <p:iterate>
                                    <p:tmAbs val="0"/>
                                  </p:iterate>
                                  <p:childTnLst>
                                    <p:set>
                                      <p:cBhvr>
                                        <p:cTn id="9" fill="hold"/>
                                        <p:tgtEl>
                                          <p:spTgt spid="267">
                                            <p:txEl>
                                              <p:pRg st="0" end="0"/>
                                            </p:txEl>
                                          </p:spTgt>
                                        </p:tgtEl>
                                        <p:attrNameLst>
                                          <p:attrName>style.visibility</p:attrName>
                                        </p:attrNameLst>
                                      </p:cBhvr>
                                      <p:to>
                                        <p:strVal val="visible"/>
                                      </p:to>
                                    </p:set>
                                    <p:animEffect transition="in" filter="dissolve">
                                      <p:cBhvr>
                                        <p:cTn id="10" dur="2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67">
                                            <p:txEl>
                                              <p:pRg st="1" end="1"/>
                                            </p:txEl>
                                          </p:spTgt>
                                        </p:tgtEl>
                                        <p:attrNameLst>
                                          <p:attrName>style.visibility</p:attrName>
                                        </p:attrNameLst>
                                      </p:cBhvr>
                                      <p:to>
                                        <p:strVal val="visible"/>
                                      </p:to>
                                    </p:set>
                                    <p:animEffect transition="in" filter="dissolve">
                                      <p:cBhvr>
                                        <p:cTn id="15" dur="200"/>
                                        <p:tgtEl>
                                          <p:spTgt spid="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0" name="TextBox 3"/>
          <p:cNvSpPr txBox="1"/>
          <p:nvPr/>
        </p:nvSpPr>
        <p:spPr>
          <a:xfrm>
            <a:off x="934947" y="1048488"/>
            <a:ext cx="5296507"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2. Equates Regular </a:t>
            </a:r>
          </a:p>
          <a:p>
            <a:pPr>
              <a:defRPr sz="4400" b="1">
                <a:solidFill>
                  <a:srgbClr val="FFFFFF"/>
                </a:solidFill>
              </a:defRPr>
            </a:pPr>
            <a:r>
              <a:t>Offerings and Tithe </a:t>
            </a:r>
          </a:p>
          <a:p>
            <a:pPr>
              <a:defRPr sz="4400" b="1">
                <a:solidFill>
                  <a:srgbClr val="FFFFFF"/>
                </a:solidFill>
              </a:defRPr>
            </a:pPr>
            <a:r>
              <a:t>in Importance </a:t>
            </a:r>
          </a:p>
        </p:txBody>
      </p:sp>
      <p:sp>
        <p:nvSpPr>
          <p:cNvPr id="271" name="TextBox 4"/>
          <p:cNvSpPr txBox="1"/>
          <p:nvPr/>
        </p:nvSpPr>
        <p:spPr>
          <a:xfrm>
            <a:off x="934946" y="3511196"/>
            <a:ext cx="4417891" cy="222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Given as a percentage of the income (1 Cor. 16:2; Deut. 16:17)</a:t>
            </a:r>
          </a:p>
          <a:p>
            <a:pPr marL="342900" indent="-342900">
              <a:spcBef>
                <a:spcPts val="1000"/>
              </a:spcBef>
              <a:buSzPct val="100000"/>
              <a:buFont typeface="Arial"/>
              <a:buChar char="•"/>
              <a:defRPr sz="2000" i="1">
                <a:solidFill>
                  <a:srgbClr val="FFFFFF"/>
                </a:solidFill>
              </a:defRPr>
            </a:pPr>
            <a:r>
              <a:t>Moved by principle, not emotion.</a:t>
            </a:r>
          </a:p>
          <a:p>
            <a:pPr marL="342900" indent="-342900">
              <a:spcBef>
                <a:spcPts val="1000"/>
              </a:spcBef>
              <a:buSzPct val="100000"/>
              <a:buFont typeface="Arial"/>
              <a:buChar char="•"/>
              <a:defRPr sz="2000" i="1">
                <a:solidFill>
                  <a:srgbClr val="FFFFFF"/>
                </a:solidFill>
              </a:defRPr>
            </a:pPr>
            <a:r>
              <a:t>Members’ hearts will be placed in spiritual realities  (Matt. 6:21)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1">
                                            <p:bg/>
                                          </p:spTgt>
                                        </p:tgtEl>
                                        <p:attrNameLst>
                                          <p:attrName>style.visibility</p:attrName>
                                        </p:attrNameLst>
                                      </p:cBhvr>
                                      <p:to>
                                        <p:strVal val="visible"/>
                                      </p:to>
                                    </p:set>
                                    <p:animEffect transition="in" filter="dissolve">
                                      <p:cBhvr>
                                        <p:cTn id="7" dur="200"/>
                                        <p:tgtEl>
                                          <p:spTgt spid="271">
                                            <p:bg/>
                                          </p:spTgt>
                                        </p:tgtEl>
                                      </p:cBhvr>
                                    </p:animEffect>
                                  </p:childTnLst>
                                </p:cTn>
                              </p:par>
                              <p:par>
                                <p:cTn id="8" presetID="9" presetClass="entr" presetSubtype="0" fill="hold" grpId="1" nodeType="withEffect">
                                  <p:stCondLst>
                                    <p:cond delay="0"/>
                                  </p:stCondLst>
                                  <p:iterate>
                                    <p:tmAbs val="0"/>
                                  </p:iterate>
                                  <p:childTnLst>
                                    <p:set>
                                      <p:cBhvr>
                                        <p:cTn id="9" fill="hold"/>
                                        <p:tgtEl>
                                          <p:spTgt spid="271">
                                            <p:txEl>
                                              <p:pRg st="0" end="0"/>
                                            </p:txEl>
                                          </p:spTgt>
                                        </p:tgtEl>
                                        <p:attrNameLst>
                                          <p:attrName>style.visibility</p:attrName>
                                        </p:attrNameLst>
                                      </p:cBhvr>
                                      <p:to>
                                        <p:strVal val="visible"/>
                                      </p:to>
                                    </p:set>
                                    <p:animEffect transition="in" filter="dissolve">
                                      <p:cBhvr>
                                        <p:cTn id="10" dur="2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71">
                                            <p:txEl>
                                              <p:pRg st="1" end="1"/>
                                            </p:txEl>
                                          </p:spTgt>
                                        </p:tgtEl>
                                        <p:attrNameLst>
                                          <p:attrName>style.visibility</p:attrName>
                                        </p:attrNameLst>
                                      </p:cBhvr>
                                      <p:to>
                                        <p:strVal val="visible"/>
                                      </p:to>
                                    </p:set>
                                    <p:animEffect transition="in" filter="dissolve">
                                      <p:cBhvr>
                                        <p:cTn id="15" dur="2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71">
                                            <p:txEl>
                                              <p:pRg st="2" end="2"/>
                                            </p:txEl>
                                          </p:spTgt>
                                        </p:tgtEl>
                                        <p:attrNameLst>
                                          <p:attrName>style.visibility</p:attrName>
                                        </p:attrNameLst>
                                      </p:cBhvr>
                                      <p:to>
                                        <p:strVal val="visible"/>
                                      </p:to>
                                    </p:set>
                                    <p:animEffect transition="in" filter="dissolve">
                                      <p:cBhvr>
                                        <p:cTn id="20" dur="2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71">
                                            <p:txEl>
                                              <p:pRg st="3" end="3"/>
                                            </p:txEl>
                                          </p:spTgt>
                                        </p:tgtEl>
                                        <p:attrNameLst>
                                          <p:attrName>style.visibility</p:attrName>
                                        </p:attrNameLst>
                                      </p:cBhvr>
                                      <p:to>
                                        <p:strVal val="visible"/>
                                      </p:to>
                                    </p:set>
                                    <p:animEffect transition="in" filter="dissolve">
                                      <p:cBhvr>
                                        <p:cTn id="25" dur="200"/>
                                        <p:tgtEl>
                                          <p:spTgt spid="2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4" name="TextBox 3"/>
          <p:cNvSpPr txBox="1"/>
          <p:nvPr/>
        </p:nvSpPr>
        <p:spPr>
          <a:xfrm>
            <a:off x="934947" y="1048488"/>
            <a:ext cx="4662400"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3. Provides a </a:t>
            </a:r>
          </a:p>
          <a:p>
            <a:pPr>
              <a:defRPr sz="4400" b="1">
                <a:solidFill>
                  <a:srgbClr val="FFFFFF"/>
                </a:solidFill>
              </a:defRPr>
            </a:pPr>
            <a:r>
              <a:t>Broad Missionary </a:t>
            </a:r>
          </a:p>
          <a:p>
            <a:pPr>
              <a:defRPr sz="4400" b="1">
                <a:solidFill>
                  <a:srgbClr val="FFFFFF"/>
                </a:solidFill>
              </a:defRPr>
            </a:pPr>
            <a:r>
              <a:t>Inclusiveness</a:t>
            </a:r>
          </a:p>
        </p:txBody>
      </p:sp>
      <p:sp>
        <p:nvSpPr>
          <p:cNvPr id="275" name="TextBox 4"/>
          <p:cNvSpPr txBox="1"/>
          <p:nvPr/>
        </p:nvSpPr>
        <p:spPr>
          <a:xfrm>
            <a:off x="934946" y="3511196"/>
            <a:ext cx="4417891" cy="219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t>Result for combined efforts of members:</a:t>
            </a:r>
          </a:p>
          <a:p>
            <a:pPr marL="342900" indent="-342900">
              <a:spcBef>
                <a:spcPts val="1400"/>
              </a:spcBef>
              <a:buSzPct val="100000"/>
              <a:buFont typeface="Arial"/>
              <a:buChar char="•"/>
              <a:defRPr sz="2000" i="1">
                <a:solidFill>
                  <a:srgbClr val="FFFFFF"/>
                </a:solidFill>
              </a:defRPr>
            </a:pPr>
            <a:r>
              <a:t>Unity and love for missions</a:t>
            </a:r>
          </a:p>
          <a:p>
            <a:pPr marL="342900" indent="-342900">
              <a:spcBef>
                <a:spcPts val="1400"/>
              </a:spcBef>
              <a:buSzPct val="100000"/>
              <a:buFont typeface="Arial"/>
              <a:buChar char="•"/>
              <a:defRPr sz="2000" i="1">
                <a:solidFill>
                  <a:srgbClr val="FFFFFF"/>
                </a:solidFill>
              </a:defRPr>
            </a:pPr>
            <a:r>
              <a:t>Equitable support of local, regional and foreign missions</a:t>
            </a:r>
          </a:p>
          <a:p>
            <a:pPr marL="342900" indent="-342900">
              <a:spcBef>
                <a:spcPts val="1400"/>
              </a:spcBef>
              <a:buSzPct val="100000"/>
              <a:buFont typeface="Arial"/>
              <a:buChar char="•"/>
              <a:defRPr sz="2000" i="1">
                <a:solidFill>
                  <a:srgbClr val="FFFFFF"/>
                </a:solidFill>
              </a:defRPr>
            </a:pPr>
            <a:r>
              <a:t>Satisfaction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5">
                                            <p:bg/>
                                          </p:spTgt>
                                        </p:tgtEl>
                                        <p:attrNameLst>
                                          <p:attrName>style.visibility</p:attrName>
                                        </p:attrNameLst>
                                      </p:cBhvr>
                                      <p:to>
                                        <p:strVal val="visible"/>
                                      </p:to>
                                    </p:set>
                                    <p:animEffect transition="in" filter="dissolve">
                                      <p:cBhvr>
                                        <p:cTn id="7" dur="200"/>
                                        <p:tgtEl>
                                          <p:spTgt spid="275">
                                            <p:bg/>
                                          </p:spTgt>
                                        </p:tgtEl>
                                      </p:cBhvr>
                                    </p:animEffect>
                                  </p:childTnLst>
                                </p:cTn>
                              </p:par>
                              <p:par>
                                <p:cTn id="8" presetID="9" presetClass="entr" presetSubtype="0" fill="hold" grpId="1" nodeType="withEffect">
                                  <p:stCondLst>
                                    <p:cond delay="0"/>
                                  </p:stCondLst>
                                  <p:iterate>
                                    <p:tmAbs val="0"/>
                                  </p:iterate>
                                  <p:childTnLst>
                                    <p:set>
                                      <p:cBhvr>
                                        <p:cTn id="9" fill="hold"/>
                                        <p:tgtEl>
                                          <p:spTgt spid="275">
                                            <p:txEl>
                                              <p:pRg st="0" end="0"/>
                                            </p:txEl>
                                          </p:spTgt>
                                        </p:tgtEl>
                                        <p:attrNameLst>
                                          <p:attrName>style.visibility</p:attrName>
                                        </p:attrNameLst>
                                      </p:cBhvr>
                                      <p:to>
                                        <p:strVal val="visible"/>
                                      </p:to>
                                    </p:set>
                                    <p:animEffect transition="in" filter="dissolve">
                                      <p:cBhvr>
                                        <p:cTn id="10" dur="200"/>
                                        <p:tgtEl>
                                          <p:spTgt spid="2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75">
                                            <p:txEl>
                                              <p:pRg st="1" end="1"/>
                                            </p:txEl>
                                          </p:spTgt>
                                        </p:tgtEl>
                                        <p:attrNameLst>
                                          <p:attrName>style.visibility</p:attrName>
                                        </p:attrNameLst>
                                      </p:cBhvr>
                                      <p:to>
                                        <p:strVal val="visible"/>
                                      </p:to>
                                    </p:set>
                                    <p:animEffect transition="in" filter="dissolve">
                                      <p:cBhvr>
                                        <p:cTn id="15" dur="200"/>
                                        <p:tgtEl>
                                          <p:spTgt spid="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75">
                                            <p:txEl>
                                              <p:pRg st="2" end="2"/>
                                            </p:txEl>
                                          </p:spTgt>
                                        </p:tgtEl>
                                        <p:attrNameLst>
                                          <p:attrName>style.visibility</p:attrName>
                                        </p:attrNameLst>
                                      </p:cBhvr>
                                      <p:to>
                                        <p:strVal val="visible"/>
                                      </p:to>
                                    </p:set>
                                    <p:animEffect transition="in" filter="dissolve">
                                      <p:cBhvr>
                                        <p:cTn id="20" dur="200"/>
                                        <p:tgtEl>
                                          <p:spTgt spid="2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75">
                                            <p:txEl>
                                              <p:pRg st="3" end="3"/>
                                            </p:txEl>
                                          </p:spTgt>
                                        </p:tgtEl>
                                        <p:attrNameLst>
                                          <p:attrName>style.visibility</p:attrName>
                                        </p:attrNameLst>
                                      </p:cBhvr>
                                      <p:to>
                                        <p:strVal val="visible"/>
                                      </p:to>
                                    </p:set>
                                    <p:animEffect transition="in" filter="dissolve">
                                      <p:cBhvr>
                                        <p:cTn id="25" dur="200"/>
                                        <p:tgtEl>
                                          <p:spTgt spid="2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8" name="TextBox 3"/>
          <p:cNvSpPr txBox="1"/>
          <p:nvPr/>
        </p:nvSpPr>
        <p:spPr>
          <a:xfrm>
            <a:off x="934947" y="1913918"/>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79" name="TextBox 4"/>
          <p:cNvSpPr txBox="1"/>
          <p:nvPr/>
        </p:nvSpPr>
        <p:spPr>
          <a:xfrm>
            <a:off x="934946" y="3737228"/>
            <a:ext cx="441789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r>
              <a:t>Focus: To worship God as regularly as His blessings are received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9"/>
                                        </p:tgtEl>
                                        <p:attrNameLst>
                                          <p:attrName>style.visibility</p:attrName>
                                        </p:attrNameLst>
                                      </p:cBhvr>
                                      <p:to>
                                        <p:strVal val="visible"/>
                                      </p:to>
                                    </p:set>
                                    <p:animEffect transition="in" filter="dissolve">
                                      <p:cBhvr>
                                        <p:cTn id="7" dur="2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82" name="TextBox 3"/>
          <p:cNvSpPr txBox="1"/>
          <p:nvPr/>
        </p:nvSpPr>
        <p:spPr>
          <a:xfrm>
            <a:off x="934947" y="1913918"/>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83" name="TextBox 4"/>
          <p:cNvSpPr txBox="1"/>
          <p:nvPr/>
        </p:nvSpPr>
        <p:spPr>
          <a:xfrm>
            <a:off x="934946" y="3737228"/>
            <a:ext cx="4417891" cy="155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t>Giving is no longer based on:</a:t>
            </a:r>
          </a:p>
          <a:p>
            <a:pPr marL="342900" indent="-342900">
              <a:buSzPct val="100000"/>
              <a:buFont typeface="Arial"/>
              <a:buChar char="•"/>
              <a:defRPr sz="2000" i="1">
                <a:solidFill>
                  <a:srgbClr val="FFFFFF"/>
                </a:solidFill>
              </a:defRPr>
            </a:pPr>
            <a:r>
              <a:t>Appeals</a:t>
            </a:r>
          </a:p>
          <a:p>
            <a:pPr marL="342900" indent="-342900">
              <a:buSzPct val="100000"/>
              <a:buFont typeface="Arial"/>
              <a:buChar char="•"/>
              <a:defRPr sz="2000" i="1">
                <a:solidFill>
                  <a:srgbClr val="FFFFFF"/>
                </a:solidFill>
              </a:defRPr>
            </a:pPr>
            <a:r>
              <a:t>Relevant projects</a:t>
            </a:r>
          </a:p>
          <a:p>
            <a:pPr marL="342900" indent="-342900">
              <a:buSzPct val="100000"/>
              <a:buFont typeface="Arial"/>
              <a:buChar char="•"/>
              <a:defRPr sz="2000" i="1">
                <a:solidFill>
                  <a:srgbClr val="FFFFFF"/>
                </a:solidFill>
              </a:defRPr>
            </a:pPr>
            <a:r>
              <a:t>Good feelings</a:t>
            </a:r>
          </a:p>
          <a:p>
            <a:pPr marL="342900" indent="-342900">
              <a:buSzPct val="100000"/>
              <a:buFont typeface="Arial"/>
              <a:buChar char="•"/>
              <a:defRPr sz="2000" i="1">
                <a:solidFill>
                  <a:srgbClr val="FFFFFF"/>
                </a:solidFill>
              </a:defRPr>
            </a:pPr>
            <a:r>
              <a:t>Sympathy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3">
                                            <p:bg/>
                                          </p:spTgt>
                                        </p:tgtEl>
                                        <p:attrNameLst>
                                          <p:attrName>style.visibility</p:attrName>
                                        </p:attrNameLst>
                                      </p:cBhvr>
                                      <p:to>
                                        <p:strVal val="visible"/>
                                      </p:to>
                                    </p:set>
                                    <p:animEffect transition="in" filter="dissolve">
                                      <p:cBhvr>
                                        <p:cTn id="7" dur="200"/>
                                        <p:tgtEl>
                                          <p:spTgt spid="283">
                                            <p:bg/>
                                          </p:spTgt>
                                        </p:tgtEl>
                                      </p:cBhvr>
                                    </p:animEffect>
                                  </p:childTnLst>
                                </p:cTn>
                              </p:par>
                              <p:par>
                                <p:cTn id="8" presetID="9" presetClass="entr" presetSubtype="0" fill="hold" grpId="1" nodeType="withEffect">
                                  <p:stCondLst>
                                    <p:cond delay="0"/>
                                  </p:stCondLst>
                                  <p:iterate>
                                    <p:tmAbs val="0"/>
                                  </p:iterate>
                                  <p:childTnLst>
                                    <p:set>
                                      <p:cBhvr>
                                        <p:cTn id="9" fill="hold"/>
                                        <p:tgtEl>
                                          <p:spTgt spid="283">
                                            <p:txEl>
                                              <p:pRg st="0" end="0"/>
                                            </p:txEl>
                                          </p:spTgt>
                                        </p:tgtEl>
                                        <p:attrNameLst>
                                          <p:attrName>style.visibility</p:attrName>
                                        </p:attrNameLst>
                                      </p:cBhvr>
                                      <p:to>
                                        <p:strVal val="visible"/>
                                      </p:to>
                                    </p:set>
                                    <p:animEffect transition="in" filter="dissolve">
                                      <p:cBhvr>
                                        <p:cTn id="10" dur="200"/>
                                        <p:tgtEl>
                                          <p:spTgt spid="2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83">
                                            <p:txEl>
                                              <p:pRg st="1" end="1"/>
                                            </p:txEl>
                                          </p:spTgt>
                                        </p:tgtEl>
                                        <p:attrNameLst>
                                          <p:attrName>style.visibility</p:attrName>
                                        </p:attrNameLst>
                                      </p:cBhvr>
                                      <p:to>
                                        <p:strVal val="visible"/>
                                      </p:to>
                                    </p:set>
                                    <p:animEffect transition="in" filter="dissolve">
                                      <p:cBhvr>
                                        <p:cTn id="15" dur="200"/>
                                        <p:tgtEl>
                                          <p:spTgt spid="2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83">
                                            <p:txEl>
                                              <p:pRg st="2" end="2"/>
                                            </p:txEl>
                                          </p:spTgt>
                                        </p:tgtEl>
                                        <p:attrNameLst>
                                          <p:attrName>style.visibility</p:attrName>
                                        </p:attrNameLst>
                                      </p:cBhvr>
                                      <p:to>
                                        <p:strVal val="visible"/>
                                      </p:to>
                                    </p:set>
                                    <p:animEffect transition="in" filter="dissolve">
                                      <p:cBhvr>
                                        <p:cTn id="20" dur="200"/>
                                        <p:tgtEl>
                                          <p:spTgt spid="2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83">
                                            <p:txEl>
                                              <p:pRg st="3" end="3"/>
                                            </p:txEl>
                                          </p:spTgt>
                                        </p:tgtEl>
                                        <p:attrNameLst>
                                          <p:attrName>style.visibility</p:attrName>
                                        </p:attrNameLst>
                                      </p:cBhvr>
                                      <p:to>
                                        <p:strVal val="visible"/>
                                      </p:to>
                                    </p:set>
                                    <p:animEffect transition="in" filter="dissolve">
                                      <p:cBhvr>
                                        <p:cTn id="25" dur="200"/>
                                        <p:tgtEl>
                                          <p:spTgt spid="28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83">
                                            <p:txEl>
                                              <p:pRg st="4" end="4"/>
                                            </p:txEl>
                                          </p:spTgt>
                                        </p:tgtEl>
                                        <p:attrNameLst>
                                          <p:attrName>style.visibility</p:attrName>
                                        </p:attrNameLst>
                                      </p:cBhvr>
                                      <p:to>
                                        <p:strVal val="visible"/>
                                      </p:to>
                                    </p:set>
                                    <p:animEffect transition="in" filter="dissolve">
                                      <p:cBhvr>
                                        <p:cTn id="30" dur="200"/>
                                        <p:tgtEl>
                                          <p:spTgt spid="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8" name="Group"/>
          <p:cNvGrpSpPr/>
          <p:nvPr/>
        </p:nvGrpSpPr>
        <p:grpSpPr>
          <a:xfrm>
            <a:off x="-1" y="-20110"/>
            <a:ext cx="12205195" cy="6898221"/>
            <a:chOff x="0" y="0"/>
            <a:chExt cx="12205193" cy="6898220"/>
          </a:xfrm>
        </p:grpSpPr>
        <p:pic>
          <p:nvPicPr>
            <p:cNvPr id="285" name="Picture 2" descr="Picture 2"/>
            <p:cNvPicPr>
              <a:picLocks noChangeAspect="1"/>
            </p:cNvPicPr>
            <p:nvPr/>
          </p:nvPicPr>
          <p:blipFill>
            <a:blip r:embed="rId2"/>
            <a:srcRect l="9229" r="12971" b="21746"/>
            <a:stretch>
              <a:fillRect/>
            </a:stretch>
          </p:blipFill>
          <p:spPr>
            <a:xfrm>
              <a:off x="12999" y="0"/>
              <a:ext cx="12192195" cy="6898221"/>
            </a:xfrm>
            <a:prstGeom prst="rect">
              <a:avLst/>
            </a:prstGeom>
            <a:ln w="12700" cap="flat">
              <a:noFill/>
              <a:miter lim="400000"/>
            </a:ln>
            <a:effectLst/>
          </p:spPr>
        </p:pic>
        <p:pic>
          <p:nvPicPr>
            <p:cNvPr id="286" name="Picture 2" descr="Picture 2"/>
            <p:cNvPicPr>
              <a:picLocks noChangeAspect="1"/>
            </p:cNvPicPr>
            <p:nvPr/>
          </p:nvPicPr>
          <p:blipFill>
            <a:blip r:embed="rId2"/>
            <a:srcRect r="96852"/>
            <a:stretch>
              <a:fillRect/>
            </a:stretch>
          </p:blipFill>
          <p:spPr>
            <a:xfrm>
              <a:off x="0" y="20109"/>
              <a:ext cx="383712" cy="6858001"/>
            </a:xfrm>
            <a:prstGeom prst="rect">
              <a:avLst/>
            </a:prstGeom>
            <a:ln w="12700" cap="flat">
              <a:noFill/>
              <a:miter lim="400000"/>
            </a:ln>
            <a:effectLst/>
          </p:spPr>
        </p:pic>
        <p:pic>
          <p:nvPicPr>
            <p:cNvPr id="287" name="adventist-symbol-circle--white.png" descr="adventist-symbol-circle--white.png"/>
            <p:cNvPicPr>
              <a:picLocks noChangeAspect="1"/>
            </p:cNvPicPr>
            <p:nvPr/>
          </p:nvPicPr>
          <p:blipFill>
            <a:blip r:embed="rId3"/>
            <a:stretch>
              <a:fillRect/>
            </a:stretch>
          </p:blipFill>
          <p:spPr>
            <a:xfrm>
              <a:off x="10818646" y="5818916"/>
              <a:ext cx="869356" cy="869356"/>
            </a:xfrm>
            <a:prstGeom prst="rect">
              <a:avLst/>
            </a:prstGeom>
            <a:ln w="12700" cap="flat">
              <a:noFill/>
              <a:miter lim="400000"/>
            </a:ln>
            <a:effectLst/>
          </p:spPr>
        </p:pic>
      </p:grpSp>
      <p:sp>
        <p:nvSpPr>
          <p:cNvPr id="289" name="TextBox 3"/>
          <p:cNvSpPr txBox="1"/>
          <p:nvPr/>
        </p:nvSpPr>
        <p:spPr>
          <a:xfrm>
            <a:off x="934947" y="1246097"/>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90" name="TextBox 4"/>
          <p:cNvSpPr txBox="1"/>
          <p:nvPr/>
        </p:nvSpPr>
        <p:spPr>
          <a:xfrm>
            <a:off x="934946" y="3069407"/>
            <a:ext cx="4417891" cy="2720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“The followers of Christ should not wait for thrilling missionary appeals to arouse them to action. If spiritually awake, they would hear in the income of every week, whether much or little, the voice of God and of conscience with authority demanding the tithes and offerings due the Lord.” 4T, 474.</a:t>
            </a:r>
          </a:p>
        </p:txBody>
      </p:sp>
    </p:spTree>
    <p:extLst>
      <p:ext uri="{BB962C8B-B14F-4D97-AF65-F5344CB8AC3E}">
        <p14:creationId xmlns:p14="http://schemas.microsoft.com/office/powerpoint/2010/main" val="199060678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90"/>
                                        </p:tgtEl>
                                        <p:attrNameLst>
                                          <p:attrName>style.visibility</p:attrName>
                                        </p:attrNameLst>
                                      </p:cBhvr>
                                      <p:to>
                                        <p:strVal val="visible"/>
                                      </p:to>
                                    </p:set>
                                    <p:animEffect transition="in" filter="dissolve">
                                      <p:cBhvr>
                                        <p:cTn id="7" dur="2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0" name="TextBox 3"/>
          <p:cNvSpPr txBox="1"/>
          <p:nvPr/>
        </p:nvSpPr>
        <p:spPr>
          <a:xfrm>
            <a:off x="934947" y="1246097"/>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91" name="TextBox 4"/>
          <p:cNvSpPr txBox="1"/>
          <p:nvPr/>
        </p:nvSpPr>
        <p:spPr>
          <a:xfrm>
            <a:off x="934946" y="3069407"/>
            <a:ext cx="4417891" cy="242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“God has devised a plan by which all may give as He has prospered them, and which will make giving a habit without waiting for special calls.... Until all shall carry out the plan of systematic benevolence, there will be a failure in coming up to the apostolic rule.” 3T, 411.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1"/>
                                        </p:tgtEl>
                                        <p:attrNameLst>
                                          <p:attrName>style.visibility</p:attrName>
                                        </p:attrNameLst>
                                      </p:cBhvr>
                                      <p:to>
                                        <p:strVal val="visible"/>
                                      </p:to>
                                    </p:set>
                                    <p:animEffect transition="in" filter="dissolve">
                                      <p:cBhvr>
                                        <p:cTn id="7" dur="2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7" name="TextBox 3"/>
          <p:cNvSpPr txBox="1"/>
          <p:nvPr/>
        </p:nvSpPr>
        <p:spPr>
          <a:xfrm>
            <a:off x="934947" y="1890447"/>
            <a:ext cx="3413558"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What is COP </a:t>
            </a:r>
          </a:p>
        </p:txBody>
      </p:sp>
      <p:sp>
        <p:nvSpPr>
          <p:cNvPr id="108" name="TextBox 4"/>
          <p:cNvSpPr txBox="1"/>
          <p:nvPr/>
        </p:nvSpPr>
        <p:spPr>
          <a:xfrm>
            <a:off x="934947" y="2822301"/>
            <a:ext cx="4397341"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 system of motivation, collection, and distribution of offerings</a:t>
            </a:r>
          </a:p>
          <a:p>
            <a:pPr marL="342900" indent="-342900">
              <a:spcBef>
                <a:spcPts val="1000"/>
              </a:spcBef>
              <a:buSzPct val="100000"/>
              <a:buFont typeface="Arial"/>
              <a:buChar char="•"/>
              <a:defRPr sz="2000" i="1">
                <a:solidFill>
                  <a:srgbClr val="FFFFFF"/>
                </a:solidFill>
              </a:defRPr>
            </a:pPr>
            <a:r>
              <a:t>It “combines” all non-assigned offerings in a single fund.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
                                            <p:bg/>
                                          </p:spTgt>
                                        </p:tgtEl>
                                        <p:attrNameLst>
                                          <p:attrName>style.visibility</p:attrName>
                                        </p:attrNameLst>
                                      </p:cBhvr>
                                      <p:to>
                                        <p:strVal val="visible"/>
                                      </p:to>
                                    </p:set>
                                    <p:animEffect transition="in" filter="dissolve">
                                      <p:cBhvr>
                                        <p:cTn id="7" dur="200"/>
                                        <p:tgtEl>
                                          <p:spTgt spid="108">
                                            <p:bg/>
                                          </p:spTgt>
                                        </p:tgtEl>
                                      </p:cBhvr>
                                    </p:animEffect>
                                  </p:childTnLst>
                                </p:cTn>
                              </p:par>
                              <p:par>
                                <p:cTn id="8" presetID="9" presetClass="entr" presetSubtype="0" fill="hold" grpId="1" nodeType="withEffect">
                                  <p:stCondLst>
                                    <p:cond delay="0"/>
                                  </p:stCondLst>
                                  <p:iterate>
                                    <p:tmAbs val="0"/>
                                  </p:iterate>
                                  <p:childTnLst>
                                    <p:set>
                                      <p:cBhvr>
                                        <p:cTn id="9" fill="hold"/>
                                        <p:tgtEl>
                                          <p:spTgt spid="108">
                                            <p:txEl>
                                              <p:pRg st="0" end="0"/>
                                            </p:txEl>
                                          </p:spTgt>
                                        </p:tgtEl>
                                        <p:attrNameLst>
                                          <p:attrName>style.visibility</p:attrName>
                                        </p:attrNameLst>
                                      </p:cBhvr>
                                      <p:to>
                                        <p:strVal val="visible"/>
                                      </p:to>
                                    </p:set>
                                    <p:animEffect transition="in" filter="dissolve">
                                      <p:cBhvr>
                                        <p:cTn id="10" dur="200"/>
                                        <p:tgtEl>
                                          <p:spTgt spid="1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08">
                                            <p:txEl>
                                              <p:pRg st="1" end="1"/>
                                            </p:txEl>
                                          </p:spTgt>
                                        </p:tgtEl>
                                        <p:attrNameLst>
                                          <p:attrName>style.visibility</p:attrName>
                                        </p:attrNameLst>
                                      </p:cBhvr>
                                      <p:to>
                                        <p:strVal val="visible"/>
                                      </p:to>
                                    </p:set>
                                    <p:animEffect transition="in" filter="dissolve">
                                      <p:cBhvr>
                                        <p:cTn id="15" dur="200"/>
                                        <p:tgtEl>
                                          <p:spTgt spid="1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p:cNvGrpSpPr/>
          <p:nvPr/>
        </p:nvGrpSpPr>
        <p:grpSpPr>
          <a:xfrm>
            <a:off x="-926" y="-37755"/>
            <a:ext cx="12193852" cy="6933510"/>
            <a:chOff x="0" y="0"/>
            <a:chExt cx="12193852" cy="6933509"/>
          </a:xfrm>
        </p:grpSpPr>
        <p:sp>
          <p:nvSpPr>
            <p:cNvPr id="110" name="Rectangle"/>
            <p:cNvSpPr/>
            <p:nvPr/>
          </p:nvSpPr>
          <p:spPr>
            <a:xfrm>
              <a:off x="342701" y="29287"/>
              <a:ext cx="11851152" cy="6874935"/>
            </a:xfrm>
            <a:prstGeom prst="rect">
              <a:avLst/>
            </a:prstGeom>
            <a:solidFill>
              <a:srgbClr val="535353"/>
            </a:solidFill>
            <a:ln w="12700" cap="flat">
              <a:noFill/>
              <a:miter lim="400000"/>
            </a:ln>
            <a:effectLst/>
          </p:spPr>
          <p:txBody>
            <a:bodyPr wrap="square" lIns="45719" tIns="45719" rIns="45719" bIns="45719" numCol="1" anchor="ctr">
              <a:noAutofit/>
            </a:bodyPr>
            <a:lstStyle/>
            <a:p>
              <a:endParaRPr/>
            </a:p>
          </p:txBody>
        </p:sp>
        <p:pic>
          <p:nvPicPr>
            <p:cNvPr id="111" name="Picture 2" descr="Picture 2"/>
            <p:cNvPicPr>
              <a:picLocks noChangeAspect="1"/>
            </p:cNvPicPr>
            <p:nvPr/>
          </p:nvPicPr>
          <p:blipFill>
            <a:blip r:embed="rId2"/>
            <a:srcRect r="96923"/>
            <a:stretch>
              <a:fillRect/>
            </a:stretch>
          </p:blipFill>
          <p:spPr>
            <a:xfrm>
              <a:off x="0" y="37754"/>
              <a:ext cx="375114" cy="6858001"/>
            </a:xfrm>
            <a:prstGeom prst="rect">
              <a:avLst/>
            </a:prstGeom>
            <a:ln w="12700" cap="flat">
              <a:noFill/>
              <a:miter lim="400000"/>
            </a:ln>
            <a:effectLst/>
          </p:spPr>
        </p:pic>
        <p:grpSp>
          <p:nvGrpSpPr>
            <p:cNvPr id="117" name="Group"/>
            <p:cNvGrpSpPr/>
            <p:nvPr/>
          </p:nvGrpSpPr>
          <p:grpSpPr>
            <a:xfrm>
              <a:off x="8077351" y="-1"/>
              <a:ext cx="4069347" cy="6933511"/>
              <a:chOff x="0" y="0"/>
              <a:chExt cx="4069345" cy="6933509"/>
            </a:xfrm>
          </p:grpSpPr>
          <p:grpSp>
            <p:nvGrpSpPr>
              <p:cNvPr id="115" name="Group"/>
              <p:cNvGrpSpPr/>
              <p:nvPr/>
            </p:nvGrpSpPr>
            <p:grpSpPr>
              <a:xfrm>
                <a:off x="17877" y="-1"/>
                <a:ext cx="4033591" cy="6933511"/>
                <a:chOff x="0" y="0"/>
                <a:chExt cx="4033589" cy="6933509"/>
              </a:xfrm>
            </p:grpSpPr>
            <p:pic>
              <p:nvPicPr>
                <p:cNvPr id="112" name="Screen Shot 2020-07-30 at 16.09.31.png" descr="Screen Shot 2020-07-30 at 16.09.31.png"/>
                <p:cNvPicPr>
                  <a:picLocks noChangeAspect="1"/>
                </p:cNvPicPr>
                <p:nvPr/>
              </p:nvPicPr>
              <p:blipFill>
                <a:blip r:embed="rId3"/>
                <a:srcRect l="5365" t="3439" r="11345"/>
                <a:stretch>
                  <a:fillRect/>
                </a:stretch>
              </p:blipFill>
              <p:spPr>
                <a:xfrm>
                  <a:off x="0" y="2308590"/>
                  <a:ext cx="4033590" cy="2322172"/>
                </a:xfrm>
                <a:prstGeom prst="rect">
                  <a:avLst/>
                </a:prstGeom>
                <a:ln w="12700" cap="flat">
                  <a:solidFill>
                    <a:schemeClr val="accent1"/>
                  </a:solidFill>
                  <a:prstDash val="solid"/>
                  <a:miter lim="800000"/>
                </a:ln>
                <a:effectLst/>
              </p:spPr>
            </p:pic>
            <p:pic>
              <p:nvPicPr>
                <p:cNvPr id="113" name="Screen Shot 2020-07-30 at 16.09.39.png" descr="Screen Shot 2020-07-30 at 16.09.39.png"/>
                <p:cNvPicPr>
                  <a:picLocks noChangeAspect="1"/>
                </p:cNvPicPr>
                <p:nvPr/>
              </p:nvPicPr>
              <p:blipFill>
                <a:blip r:embed="rId4"/>
                <a:srcRect l="7649" t="3796" r="9363"/>
                <a:stretch>
                  <a:fillRect/>
                </a:stretch>
              </p:blipFill>
              <p:spPr>
                <a:xfrm>
                  <a:off x="0" y="0"/>
                  <a:ext cx="4033449" cy="2324209"/>
                </a:xfrm>
                <a:prstGeom prst="rect">
                  <a:avLst/>
                </a:prstGeom>
                <a:ln w="12700" cap="flat">
                  <a:noFill/>
                  <a:miter lim="400000"/>
                </a:ln>
                <a:effectLst/>
              </p:spPr>
            </p:pic>
            <p:pic>
              <p:nvPicPr>
                <p:cNvPr id="114" name="Screen Shot 2020-07-30 at 16.09.47.png" descr="Screen Shot 2020-07-30 at 16.09.47.png"/>
                <p:cNvPicPr>
                  <a:picLocks noChangeAspect="1"/>
                </p:cNvPicPr>
                <p:nvPr/>
              </p:nvPicPr>
              <p:blipFill>
                <a:blip r:embed="rId5"/>
                <a:srcRect l="6809" r="6809"/>
                <a:stretch>
                  <a:fillRect/>
                </a:stretch>
              </p:blipFill>
              <p:spPr>
                <a:xfrm>
                  <a:off x="0" y="4617090"/>
                  <a:ext cx="4033406" cy="2316420"/>
                </a:xfrm>
                <a:prstGeom prst="rect">
                  <a:avLst/>
                </a:prstGeom>
                <a:ln w="12700" cap="flat">
                  <a:noFill/>
                  <a:miter lim="400000"/>
                </a:ln>
                <a:effectLst/>
              </p:spPr>
            </p:pic>
          </p:grpSp>
          <p:sp>
            <p:nvSpPr>
              <p:cNvPr id="116" name="Rectangle"/>
              <p:cNvSpPr/>
              <p:nvPr/>
            </p:nvSpPr>
            <p:spPr>
              <a:xfrm>
                <a:off x="0" y="74975"/>
                <a:ext cx="4069346" cy="6783559"/>
              </a:xfrm>
              <a:prstGeom prst="rect">
                <a:avLst/>
              </a:prstGeom>
              <a:noFill/>
              <a:ln w="76200" cap="flat">
                <a:solidFill>
                  <a:srgbClr val="FFFFFF"/>
                </a:solidFill>
                <a:prstDash val="solid"/>
                <a:miter lim="400000"/>
              </a:ln>
              <a:effectLst/>
            </p:spPr>
            <p:txBody>
              <a:bodyPr wrap="square" lIns="45719" tIns="45719" rIns="45719" bIns="45719" numCol="1" anchor="ctr">
                <a:noAutofit/>
              </a:bodyPr>
              <a:lstStyle/>
              <a:p>
                <a:endParaRPr/>
              </a:p>
            </p:txBody>
          </p:sp>
        </p:grpSp>
        <p:pic>
          <p:nvPicPr>
            <p:cNvPr id="118" name="adventist-symbol-circle--white.png" descr="adventist-symbol-circle--white.png"/>
            <p:cNvPicPr>
              <a:picLocks noChangeAspect="1"/>
            </p:cNvPicPr>
            <p:nvPr/>
          </p:nvPicPr>
          <p:blipFill>
            <a:blip r:embed="rId6"/>
            <a:stretch>
              <a:fillRect/>
            </a:stretch>
          </p:blipFill>
          <p:spPr>
            <a:xfrm>
              <a:off x="4721224" y="2564227"/>
              <a:ext cx="1805055" cy="1805055"/>
            </a:xfrm>
            <a:prstGeom prst="rect">
              <a:avLst/>
            </a:prstGeom>
            <a:ln w="12700" cap="flat">
              <a:noFill/>
              <a:miter lim="400000"/>
            </a:ln>
            <a:effectLst/>
          </p:spPr>
        </p:pic>
        <p:pic>
          <p:nvPicPr>
            <p:cNvPr id="119" name="money.png" descr="money.png"/>
            <p:cNvPicPr>
              <a:picLocks noChangeAspect="1"/>
            </p:cNvPicPr>
            <p:nvPr/>
          </p:nvPicPr>
          <p:blipFill>
            <a:blip r:embed="rId7"/>
            <a:stretch>
              <a:fillRect/>
            </a:stretch>
          </p:blipFill>
          <p:spPr>
            <a:xfrm>
              <a:off x="5370942" y="2089995"/>
              <a:ext cx="505620" cy="505619"/>
            </a:xfrm>
            <a:prstGeom prst="rect">
              <a:avLst/>
            </a:prstGeom>
            <a:ln w="12700" cap="flat">
              <a:noFill/>
              <a:miter lim="400000"/>
            </a:ln>
            <a:effectLst/>
          </p:spPr>
        </p:pic>
        <p:pic>
          <p:nvPicPr>
            <p:cNvPr id="120" name="money.png" descr="money.png"/>
            <p:cNvPicPr>
              <a:picLocks noChangeAspect="1"/>
            </p:cNvPicPr>
            <p:nvPr/>
          </p:nvPicPr>
          <p:blipFill>
            <a:blip r:embed="rId7"/>
            <a:stretch>
              <a:fillRect/>
            </a:stretch>
          </p:blipFill>
          <p:spPr>
            <a:xfrm>
              <a:off x="5370942" y="4401395"/>
              <a:ext cx="505620" cy="505619"/>
            </a:xfrm>
            <a:prstGeom prst="rect">
              <a:avLst/>
            </a:prstGeom>
            <a:ln w="12700" cap="flat">
              <a:noFill/>
              <a:miter lim="400000"/>
            </a:ln>
            <a:effectLst/>
          </p:spPr>
        </p:pic>
        <p:pic>
          <p:nvPicPr>
            <p:cNvPr id="121" name="money.png" descr="money.png"/>
            <p:cNvPicPr>
              <a:picLocks noChangeAspect="1"/>
            </p:cNvPicPr>
            <p:nvPr/>
          </p:nvPicPr>
          <p:blipFill>
            <a:blip r:embed="rId7"/>
            <a:stretch>
              <a:fillRect/>
            </a:stretch>
          </p:blipFill>
          <p:spPr>
            <a:xfrm>
              <a:off x="6446208" y="3213945"/>
              <a:ext cx="505620" cy="505619"/>
            </a:xfrm>
            <a:prstGeom prst="rect">
              <a:avLst/>
            </a:prstGeom>
            <a:ln w="12700" cap="flat">
              <a:noFill/>
              <a:miter lim="400000"/>
            </a:ln>
            <a:effectLst/>
          </p:spPr>
        </p:pic>
        <p:sp>
          <p:nvSpPr>
            <p:cNvPr id="122" name="Line"/>
            <p:cNvSpPr/>
            <p:nvPr/>
          </p:nvSpPr>
          <p:spPr>
            <a:xfrm>
              <a:off x="7042425" y="3466754"/>
              <a:ext cx="944331"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123" name="Line"/>
            <p:cNvSpPr/>
            <p:nvPr/>
          </p:nvSpPr>
          <p:spPr>
            <a:xfrm>
              <a:off x="5589885" y="1002966"/>
              <a:ext cx="2218267"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124" name="Line"/>
            <p:cNvSpPr/>
            <p:nvPr/>
          </p:nvSpPr>
          <p:spPr>
            <a:xfrm flipV="1">
              <a:off x="5623751" y="1028551"/>
              <a:ext cx="1" cy="948071"/>
            </a:xfrm>
            <a:prstGeom prst="line">
              <a:avLst/>
            </a:prstGeom>
            <a:noFill/>
            <a:ln w="76200" cap="flat">
              <a:solidFill>
                <a:srgbClr val="FFFFFF"/>
              </a:solidFill>
              <a:prstDash val="solid"/>
              <a:miter lim="800000"/>
            </a:ln>
            <a:effectLst/>
          </p:spPr>
          <p:txBody>
            <a:bodyPr wrap="square" lIns="45719" tIns="45719" rIns="45719" bIns="45719" numCol="1" anchor="t">
              <a:noAutofit/>
            </a:bodyPr>
            <a:lstStyle/>
            <a:p>
              <a:endParaRPr/>
            </a:p>
          </p:txBody>
        </p:sp>
        <p:sp>
          <p:nvSpPr>
            <p:cNvPr id="125" name="Line"/>
            <p:cNvSpPr/>
            <p:nvPr/>
          </p:nvSpPr>
          <p:spPr>
            <a:xfrm flipV="1">
              <a:off x="5623751" y="4956887"/>
              <a:ext cx="1" cy="948071"/>
            </a:xfrm>
            <a:prstGeom prst="line">
              <a:avLst/>
            </a:prstGeom>
            <a:noFill/>
            <a:ln w="76200" cap="flat">
              <a:solidFill>
                <a:srgbClr val="FFFFFF"/>
              </a:solidFill>
              <a:prstDash val="solid"/>
              <a:miter lim="800000"/>
            </a:ln>
            <a:effectLst/>
          </p:spPr>
          <p:txBody>
            <a:bodyPr wrap="square" lIns="45719" tIns="45719" rIns="45719" bIns="45719" numCol="1" anchor="t">
              <a:noAutofit/>
            </a:bodyPr>
            <a:lstStyle/>
            <a:p>
              <a:endParaRPr/>
            </a:p>
          </p:txBody>
        </p:sp>
        <p:sp>
          <p:nvSpPr>
            <p:cNvPr id="126" name="Line"/>
            <p:cNvSpPr/>
            <p:nvPr/>
          </p:nvSpPr>
          <p:spPr>
            <a:xfrm>
              <a:off x="5589885" y="5930542"/>
              <a:ext cx="2218267"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grpSp>
      <p:sp>
        <p:nvSpPr>
          <p:cNvPr id="128" name="TextBox 3"/>
          <p:cNvSpPr txBox="1"/>
          <p:nvPr/>
        </p:nvSpPr>
        <p:spPr>
          <a:xfrm>
            <a:off x="612514" y="942751"/>
            <a:ext cx="3413558"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What is COP </a:t>
            </a:r>
          </a:p>
        </p:txBody>
      </p:sp>
      <p:sp>
        <p:nvSpPr>
          <p:cNvPr id="129" name="TextBox 4"/>
          <p:cNvSpPr txBox="1"/>
          <p:nvPr/>
        </p:nvSpPr>
        <p:spPr>
          <a:xfrm>
            <a:off x="612514" y="1973580"/>
            <a:ext cx="3333610"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500"/>
              </a:spcBef>
              <a:buSzPct val="100000"/>
              <a:buFont typeface="Arial"/>
              <a:buChar char="•"/>
              <a:defRPr sz="2000" i="1">
                <a:solidFill>
                  <a:srgbClr val="FFFFFF"/>
                </a:solidFill>
              </a:defRPr>
            </a:pPr>
            <a:r>
              <a:t>From there, the resources are distributed, feeding equitably all non-tithe funded expenses of the local and institutional Church.</a:t>
            </a:r>
          </a:p>
          <a:p>
            <a:pPr marL="342900" indent="-342900">
              <a:spcBef>
                <a:spcPts val="1500"/>
              </a:spcBef>
              <a:buSzPct val="100000"/>
              <a:buFont typeface="Arial"/>
              <a:buChar char="•"/>
              <a:defRPr sz="2000" i="1">
                <a:solidFill>
                  <a:srgbClr val="FFFFFF"/>
                </a:solidFill>
              </a:defRPr>
            </a:pPr>
            <a:r>
              <a:t>In all levels and geographic regions.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
                                            <p:bg/>
                                          </p:spTgt>
                                        </p:tgtEl>
                                        <p:attrNameLst>
                                          <p:attrName>style.visibility</p:attrName>
                                        </p:attrNameLst>
                                      </p:cBhvr>
                                      <p:to>
                                        <p:strVal val="visible"/>
                                      </p:to>
                                    </p:set>
                                    <p:animEffect transition="in" filter="dissolve">
                                      <p:cBhvr>
                                        <p:cTn id="7" dur="200"/>
                                        <p:tgtEl>
                                          <p:spTgt spid="129">
                                            <p:bg/>
                                          </p:spTgt>
                                        </p:tgtEl>
                                      </p:cBhvr>
                                    </p:animEffect>
                                  </p:childTnLst>
                                </p:cTn>
                              </p:par>
                              <p:par>
                                <p:cTn id="8" presetID="9" presetClass="entr" presetSubtype="0" fill="hold" grpId="1" nodeType="withEffect">
                                  <p:stCondLst>
                                    <p:cond delay="0"/>
                                  </p:stCondLst>
                                  <p:iterate>
                                    <p:tmAbs val="0"/>
                                  </p:iterate>
                                  <p:childTnLst>
                                    <p:set>
                                      <p:cBhvr>
                                        <p:cTn id="9" fill="hold"/>
                                        <p:tgtEl>
                                          <p:spTgt spid="129">
                                            <p:txEl>
                                              <p:pRg st="0" end="0"/>
                                            </p:txEl>
                                          </p:spTgt>
                                        </p:tgtEl>
                                        <p:attrNameLst>
                                          <p:attrName>style.visibility</p:attrName>
                                        </p:attrNameLst>
                                      </p:cBhvr>
                                      <p:to>
                                        <p:strVal val="visible"/>
                                      </p:to>
                                    </p:set>
                                    <p:animEffect transition="in" filter="dissolve">
                                      <p:cBhvr>
                                        <p:cTn id="10" dur="200"/>
                                        <p:tgtEl>
                                          <p:spTgt spid="1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29">
                                            <p:txEl>
                                              <p:pRg st="1" end="1"/>
                                            </p:txEl>
                                          </p:spTgt>
                                        </p:tgtEl>
                                        <p:attrNameLst>
                                          <p:attrName>style.visibility</p:attrName>
                                        </p:attrNameLst>
                                      </p:cBhvr>
                                      <p:to>
                                        <p:strVal val="visible"/>
                                      </p:to>
                                    </p:set>
                                    <p:animEffect transition="in" filter="dissolve">
                                      <p:cBhvr>
                                        <p:cTn id="15" dur="200"/>
                                        <p:tgtEl>
                                          <p:spTgt spid="1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32" name="TextBox 3"/>
          <p:cNvSpPr txBox="1"/>
          <p:nvPr/>
        </p:nvSpPr>
        <p:spPr>
          <a:xfrm>
            <a:off x="934947" y="1537254"/>
            <a:ext cx="4309057"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The COP </a:t>
            </a:r>
          </a:p>
          <a:p>
            <a:pPr>
              <a:defRPr sz="4400" b="1">
                <a:solidFill>
                  <a:srgbClr val="FFFFFF"/>
                </a:solidFill>
              </a:defRPr>
            </a:pPr>
            <a:r>
              <a:t>recognizes that </a:t>
            </a:r>
          </a:p>
        </p:txBody>
      </p:sp>
      <p:sp>
        <p:nvSpPr>
          <p:cNvPr id="133" name="TextBox 4"/>
          <p:cNvSpPr txBox="1"/>
          <p:nvPr/>
        </p:nvSpPr>
        <p:spPr>
          <a:xfrm>
            <a:off x="934947" y="3212719"/>
            <a:ext cx="4397341" cy="197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Tithes and Regular &amp; Systematic Offerings are the most basic and initial expression of worship.</a:t>
            </a:r>
          </a:p>
          <a:p>
            <a:pPr marL="342900" indent="-342900">
              <a:spcBef>
                <a:spcPts val="1000"/>
              </a:spcBef>
              <a:buSzPct val="100000"/>
              <a:buFont typeface="Arial"/>
              <a:buChar char="•"/>
              <a:defRPr sz="2000" i="1">
                <a:solidFill>
                  <a:srgbClr val="FFFFFF"/>
                </a:solidFill>
              </a:defRPr>
            </a:pPr>
            <a:r>
              <a:t>Tithes and Regular &amp; Systematic Offerings are to be brought to the Storehouse.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3">
                                            <p:bg/>
                                          </p:spTgt>
                                        </p:tgtEl>
                                        <p:attrNameLst>
                                          <p:attrName>style.visibility</p:attrName>
                                        </p:attrNameLst>
                                      </p:cBhvr>
                                      <p:to>
                                        <p:strVal val="visible"/>
                                      </p:to>
                                    </p:set>
                                    <p:animEffect transition="in" filter="dissolve">
                                      <p:cBhvr>
                                        <p:cTn id="7" dur="1000"/>
                                        <p:tgtEl>
                                          <p:spTgt spid="133">
                                            <p:bg/>
                                          </p:spTgt>
                                        </p:tgtEl>
                                      </p:cBhvr>
                                    </p:animEffect>
                                  </p:childTnLst>
                                </p:cTn>
                              </p:par>
                              <p:par>
                                <p:cTn id="8" presetID="9" presetClass="entr" presetSubtype="0" fill="hold" grpId="1" nodeType="withEffect">
                                  <p:stCondLst>
                                    <p:cond delay="0"/>
                                  </p:stCondLst>
                                  <p:iterate>
                                    <p:tmAbs val="0"/>
                                  </p:iterate>
                                  <p:childTnLst>
                                    <p:set>
                                      <p:cBhvr>
                                        <p:cTn id="9" fill="hold"/>
                                        <p:tgtEl>
                                          <p:spTgt spid="133">
                                            <p:txEl>
                                              <p:pRg st="0" end="0"/>
                                            </p:txEl>
                                          </p:spTgt>
                                        </p:tgtEl>
                                        <p:attrNameLst>
                                          <p:attrName>style.visibility</p:attrName>
                                        </p:attrNameLst>
                                      </p:cBhvr>
                                      <p:to>
                                        <p:strVal val="visible"/>
                                      </p:to>
                                    </p:set>
                                    <p:animEffect transition="in" filter="dissolve">
                                      <p:cBhvr>
                                        <p:cTn id="10" dur="1000"/>
                                        <p:tgtEl>
                                          <p:spTgt spid="1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3">
                                            <p:txEl>
                                              <p:pRg st="1" end="1"/>
                                            </p:txEl>
                                          </p:spTgt>
                                        </p:tgtEl>
                                        <p:attrNameLst>
                                          <p:attrName>style.visibility</p:attrName>
                                        </p:attrNameLst>
                                      </p:cBhvr>
                                      <p:to>
                                        <p:strVal val="visible"/>
                                      </p:to>
                                    </p:set>
                                    <p:animEffect transition="in" filter="dissolve">
                                      <p:cBhvr>
                                        <p:cTn id="15" dur="1000"/>
                                        <p:tgtEl>
                                          <p:spTgt spid="1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p:cNvGrpSpPr/>
          <p:nvPr/>
        </p:nvGrpSpPr>
        <p:grpSpPr>
          <a:xfrm>
            <a:off x="-1" y="-29171"/>
            <a:ext cx="12326051" cy="6931522"/>
            <a:chOff x="0" y="0"/>
            <a:chExt cx="12326049" cy="6931521"/>
          </a:xfrm>
        </p:grpSpPr>
        <p:grpSp>
          <p:nvGrpSpPr>
            <p:cNvPr id="138" name="Group"/>
            <p:cNvGrpSpPr/>
            <p:nvPr/>
          </p:nvGrpSpPr>
          <p:grpSpPr>
            <a:xfrm>
              <a:off x="-1" y="0"/>
              <a:ext cx="12326051" cy="6931522"/>
              <a:chOff x="0" y="0"/>
              <a:chExt cx="12326048" cy="6931521"/>
            </a:xfrm>
          </p:grpSpPr>
          <p:pic>
            <p:nvPicPr>
              <p:cNvPr id="135" name="globe-global-sphere-world-cartography-earth-concep-P663QHH.jpg" descr="globe-global-sphere-world-cartography-earth-concep-P663QHH.jpg"/>
              <p:cNvPicPr>
                <a:picLocks noChangeAspect="1"/>
              </p:cNvPicPr>
              <p:nvPr/>
            </p:nvPicPr>
            <p:blipFill>
              <a:blip r:embed="rId2"/>
              <a:srcRect l="13960" t="1011" r="17942" b="22106"/>
              <a:stretch>
                <a:fillRect/>
              </a:stretch>
            </p:blipFill>
            <p:spPr>
              <a:xfrm>
                <a:off x="19745" y="0"/>
                <a:ext cx="12210057" cy="6892628"/>
              </a:xfrm>
              <a:prstGeom prst="rect">
                <a:avLst/>
              </a:prstGeom>
              <a:ln w="12700" cap="flat">
                <a:noFill/>
                <a:miter lim="400000"/>
              </a:ln>
              <a:effectLst/>
            </p:spPr>
          </p:pic>
          <p:pic>
            <p:nvPicPr>
              <p:cNvPr id="136" name="Picture 2" descr="Picture 2"/>
              <p:cNvPicPr>
                <a:picLocks noChangeAspect="1"/>
              </p:cNvPicPr>
              <p:nvPr/>
            </p:nvPicPr>
            <p:blipFill>
              <a:blip r:embed="rId3"/>
              <a:srcRect r="96969"/>
              <a:stretch>
                <a:fillRect/>
              </a:stretch>
            </p:blipFill>
            <p:spPr>
              <a:xfrm>
                <a:off x="0" y="29170"/>
                <a:ext cx="369425" cy="6858001"/>
              </a:xfrm>
              <a:prstGeom prst="rect">
                <a:avLst/>
              </a:prstGeom>
              <a:ln w="12700" cap="flat">
                <a:noFill/>
                <a:miter lim="400000"/>
              </a:ln>
              <a:effectLst/>
            </p:spPr>
          </p:pic>
          <p:sp>
            <p:nvSpPr>
              <p:cNvPr id="137" name="Rectangle"/>
              <p:cNvSpPr/>
              <p:nvPr/>
            </p:nvSpPr>
            <p:spPr>
              <a:xfrm>
                <a:off x="370288" y="16470"/>
                <a:ext cx="11955761" cy="6915052"/>
              </a:xfrm>
              <a:prstGeom prst="rect">
                <a:avLst/>
              </a:prstGeom>
              <a:solidFill>
                <a:srgbClr val="000000">
                  <a:alpha val="38488"/>
                </a:srgbClr>
              </a:solidFill>
              <a:ln w="12700" cap="flat">
                <a:noFill/>
                <a:miter lim="400000"/>
              </a:ln>
              <a:effectLst/>
            </p:spPr>
            <p:txBody>
              <a:bodyPr wrap="square" lIns="45719" tIns="45719" rIns="45719" bIns="45719" numCol="1" anchor="ctr">
                <a:noAutofit/>
              </a:bodyPr>
              <a:lstStyle/>
              <a:p>
                <a:endParaRPr/>
              </a:p>
            </p:txBody>
          </p:sp>
        </p:grpSp>
        <p:pic>
          <p:nvPicPr>
            <p:cNvPr id="139" name="adventist-symbol-circle--white.png" descr="adventist-symbol-circle--white.png"/>
            <p:cNvPicPr>
              <a:picLocks noChangeAspect="1"/>
            </p:cNvPicPr>
            <p:nvPr/>
          </p:nvPicPr>
          <p:blipFill>
            <a:blip r:embed="rId4"/>
            <a:stretch>
              <a:fillRect/>
            </a:stretch>
          </p:blipFill>
          <p:spPr>
            <a:xfrm>
              <a:off x="10877913" y="5827977"/>
              <a:ext cx="869356" cy="869355"/>
            </a:xfrm>
            <a:prstGeom prst="rect">
              <a:avLst/>
            </a:prstGeom>
            <a:ln w="12700" cap="flat">
              <a:noFill/>
              <a:miter lim="400000"/>
            </a:ln>
            <a:effectLst/>
          </p:spPr>
        </p:pic>
      </p:grpSp>
      <p:sp>
        <p:nvSpPr>
          <p:cNvPr id="141" name="TextBox 3"/>
          <p:cNvSpPr txBox="1"/>
          <p:nvPr/>
        </p:nvSpPr>
        <p:spPr>
          <a:xfrm>
            <a:off x="934948" y="1485883"/>
            <a:ext cx="3632384"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The COP was </a:t>
            </a:r>
          </a:p>
          <a:p>
            <a:pPr>
              <a:defRPr sz="4400" b="1">
                <a:solidFill>
                  <a:srgbClr val="FFFFFF"/>
                </a:solidFill>
              </a:defRPr>
            </a:pPr>
            <a:r>
              <a:t>adopted by</a:t>
            </a:r>
          </a:p>
        </p:txBody>
      </p:sp>
      <p:sp>
        <p:nvSpPr>
          <p:cNvPr id="142" name="TextBox 4"/>
          <p:cNvSpPr txBox="1"/>
          <p:nvPr/>
        </p:nvSpPr>
        <p:spPr>
          <a:xfrm>
            <a:off x="934947" y="3212719"/>
            <a:ext cx="4397341" cy="197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9 Divisions – ECD, ESD, EUD (Spain and Portugal), IAD, NSD, SAD, SID, SPD (PNG and Islands), SUD, SSD, and WAD.</a:t>
            </a:r>
          </a:p>
          <a:p>
            <a:pPr marL="342900" indent="-342900">
              <a:spcBef>
                <a:spcPts val="1000"/>
              </a:spcBef>
              <a:buSzPct val="100000"/>
              <a:buFont typeface="Arial"/>
              <a:buChar char="•"/>
              <a:defRPr sz="2000" i="1">
                <a:solidFill>
                  <a:srgbClr val="FFFFFF"/>
                </a:solidFill>
              </a:defRPr>
            </a:pPr>
            <a:r>
              <a:t>More than 90 percent of the Adventist world membership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2">
                                            <p:bg/>
                                          </p:spTgt>
                                        </p:tgtEl>
                                        <p:attrNameLst>
                                          <p:attrName>style.visibility</p:attrName>
                                        </p:attrNameLst>
                                      </p:cBhvr>
                                      <p:to>
                                        <p:strVal val="visible"/>
                                      </p:to>
                                    </p:set>
                                    <p:animEffect transition="in" filter="dissolve">
                                      <p:cBhvr>
                                        <p:cTn id="7" dur="200"/>
                                        <p:tgtEl>
                                          <p:spTgt spid="142">
                                            <p:bg/>
                                          </p:spTgt>
                                        </p:tgtEl>
                                      </p:cBhvr>
                                    </p:animEffect>
                                  </p:childTnLst>
                                </p:cTn>
                              </p:par>
                              <p:par>
                                <p:cTn id="8" presetID="9" presetClass="entr" presetSubtype="0" fill="hold" grpId="1" nodeType="withEffect">
                                  <p:stCondLst>
                                    <p:cond delay="0"/>
                                  </p:stCondLst>
                                  <p:iterate>
                                    <p:tmAbs val="0"/>
                                  </p:iterate>
                                  <p:childTnLst>
                                    <p:set>
                                      <p:cBhvr>
                                        <p:cTn id="9" fill="hold"/>
                                        <p:tgtEl>
                                          <p:spTgt spid="142">
                                            <p:txEl>
                                              <p:pRg st="0" end="0"/>
                                            </p:txEl>
                                          </p:spTgt>
                                        </p:tgtEl>
                                        <p:attrNameLst>
                                          <p:attrName>style.visibility</p:attrName>
                                        </p:attrNameLst>
                                      </p:cBhvr>
                                      <p:to>
                                        <p:strVal val="visible"/>
                                      </p:to>
                                    </p:set>
                                    <p:animEffect transition="in" filter="dissolve">
                                      <p:cBhvr>
                                        <p:cTn id="10" dur="200"/>
                                        <p:tgtEl>
                                          <p:spTgt spid="1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42">
                                            <p:txEl>
                                              <p:pRg st="1" end="1"/>
                                            </p:txEl>
                                          </p:spTgt>
                                        </p:tgtEl>
                                        <p:attrNameLst>
                                          <p:attrName>style.visibility</p:attrName>
                                        </p:attrNameLst>
                                      </p:cBhvr>
                                      <p:to>
                                        <p:strVal val="visible"/>
                                      </p:to>
                                    </p:set>
                                    <p:animEffect transition="in" filter="dissolve">
                                      <p:cBhvr>
                                        <p:cTn id="15" dur="200"/>
                                        <p:tgtEl>
                                          <p:spTgt spid="1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5" name="TextBox 3"/>
          <p:cNvSpPr txBox="1"/>
          <p:nvPr/>
        </p:nvSpPr>
        <p:spPr>
          <a:xfrm>
            <a:off x="934947" y="2266270"/>
            <a:ext cx="3064035"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t>COP’s Goal </a:t>
            </a:r>
          </a:p>
        </p:txBody>
      </p:sp>
      <p:sp>
        <p:nvSpPr>
          <p:cNvPr id="146" name="TextBox 4"/>
          <p:cNvSpPr txBox="1"/>
          <p:nvPr/>
        </p:nvSpPr>
        <p:spPr>
          <a:xfrm>
            <a:off x="934947" y="3212719"/>
            <a:ext cx="4397341"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To provide growth in at least three aspects:</a:t>
            </a:r>
          </a:p>
          <a:p>
            <a:pPr marL="342900" indent="-342900">
              <a:spcBef>
                <a:spcPts val="1000"/>
              </a:spcBef>
              <a:buSzPct val="100000"/>
              <a:buFont typeface="Arial"/>
              <a:buChar char="•"/>
              <a:defRPr sz="2000" i="1">
                <a:solidFill>
                  <a:srgbClr val="FFFFFF"/>
                </a:solidFill>
              </a:defRPr>
            </a:pPr>
            <a:r>
              <a:t>Theological, Institutional and Individual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6">
                                            <p:bg/>
                                          </p:spTgt>
                                        </p:tgtEl>
                                        <p:attrNameLst>
                                          <p:attrName>style.visibility</p:attrName>
                                        </p:attrNameLst>
                                      </p:cBhvr>
                                      <p:to>
                                        <p:strVal val="visible"/>
                                      </p:to>
                                    </p:set>
                                    <p:animEffect transition="in" filter="dissolve">
                                      <p:cBhvr>
                                        <p:cTn id="7" dur="200"/>
                                        <p:tgtEl>
                                          <p:spTgt spid="146">
                                            <p:bg/>
                                          </p:spTgt>
                                        </p:tgtEl>
                                      </p:cBhvr>
                                    </p:animEffect>
                                  </p:childTnLst>
                                </p:cTn>
                              </p:par>
                              <p:par>
                                <p:cTn id="8" presetID="9" presetClass="entr" presetSubtype="0" fill="hold" grpId="1" nodeType="withEffect">
                                  <p:stCondLst>
                                    <p:cond delay="0"/>
                                  </p:stCondLst>
                                  <p:iterate>
                                    <p:tmAbs val="0"/>
                                  </p:iterate>
                                  <p:childTnLst>
                                    <p:set>
                                      <p:cBhvr>
                                        <p:cTn id="9" fill="hold"/>
                                        <p:tgtEl>
                                          <p:spTgt spid="146">
                                            <p:txEl>
                                              <p:pRg st="0" end="0"/>
                                            </p:txEl>
                                          </p:spTgt>
                                        </p:tgtEl>
                                        <p:attrNameLst>
                                          <p:attrName>style.visibility</p:attrName>
                                        </p:attrNameLst>
                                      </p:cBhvr>
                                      <p:to>
                                        <p:strVal val="visible"/>
                                      </p:to>
                                    </p:set>
                                    <p:animEffect transition="in" filter="dissolve">
                                      <p:cBhvr>
                                        <p:cTn id="10" dur="200"/>
                                        <p:tgtEl>
                                          <p:spTgt spid="1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46">
                                            <p:txEl>
                                              <p:pRg st="1" end="1"/>
                                            </p:txEl>
                                          </p:spTgt>
                                        </p:tgtEl>
                                        <p:attrNameLst>
                                          <p:attrName>style.visibility</p:attrName>
                                        </p:attrNameLst>
                                      </p:cBhvr>
                                      <p:to>
                                        <p:strVal val="visible"/>
                                      </p:to>
                                    </p:set>
                                    <p:animEffect transition="in" filter="dissolve">
                                      <p:cBhvr>
                                        <p:cTn id="15" dur="200"/>
                                        <p:tgtEl>
                                          <p:spTgt spid="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9" name="TextBox 3"/>
          <p:cNvSpPr txBox="1"/>
          <p:nvPr/>
        </p:nvSpPr>
        <p:spPr>
          <a:xfrm>
            <a:off x="934948" y="2367171"/>
            <a:ext cx="5833205"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6600" b="1">
                <a:solidFill>
                  <a:srgbClr val="FFFFFF"/>
                </a:solidFill>
              </a:defRPr>
            </a:pPr>
            <a:r>
              <a:t>THEOLOGICAL </a:t>
            </a:r>
          </a:p>
          <a:p>
            <a:pPr>
              <a:defRPr sz="6600" b="1">
                <a:solidFill>
                  <a:srgbClr val="FFFFFF"/>
                </a:solidFill>
              </a:defRPr>
            </a:pPr>
            <a:r>
              <a:t>GROWTH</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1182</Words>
  <Application>Microsoft Macintosh PowerPoint</Application>
  <PresentationFormat>Widescreen</PresentationFormat>
  <Paragraphs>158</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Bomfim, Marcos</cp:lastModifiedBy>
  <cp:revision>1</cp:revision>
  <dcterms:modified xsi:type="dcterms:W3CDTF">2020-07-31T23:23:18Z</dcterms:modified>
</cp:coreProperties>
</file>