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0"/>
  </p:handoutMasterIdLst>
  <p:sldIdLst>
    <p:sldId id="257"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13" r:id="rId16"/>
    <p:sldId id="301" r:id="rId17"/>
    <p:sldId id="302" r:id="rId18"/>
    <p:sldId id="314" r:id="rId19"/>
    <p:sldId id="303" r:id="rId20"/>
    <p:sldId id="304" r:id="rId21"/>
    <p:sldId id="305" r:id="rId22"/>
    <p:sldId id="306" r:id="rId23"/>
    <p:sldId id="316" r:id="rId24"/>
    <p:sldId id="317" r:id="rId25"/>
    <p:sldId id="307" r:id="rId26"/>
    <p:sldId id="315" r:id="rId27"/>
    <p:sldId id="308" r:id="rId28"/>
    <p:sldId id="309" r:id="rId29"/>
    <p:sldId id="310" r:id="rId30"/>
    <p:sldId id="311" r:id="rId31"/>
    <p:sldId id="312"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1" r:id="rId45"/>
    <p:sldId id="332" r:id="rId46"/>
    <p:sldId id="333" r:id="rId47"/>
    <p:sldId id="334" r:id="rId48"/>
    <p:sldId id="336" r:id="rId4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44720-D49F-4E21-BF7E-C39CEABC49C3}" v="247" dt="2019-05-14T04:06:37.74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Ênfas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Estilo Claro 2 - Ênfas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7CE84F3-28C3-443E-9E96-99CF82512B78}" styleName="Estilo Escuro 1 - Ênfas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Escuro 1 - Ênfas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autoAdjust="0"/>
    <p:restoredTop sz="94660"/>
  </p:normalViewPr>
  <p:slideViewPr>
    <p:cSldViewPr snapToGrid="0">
      <p:cViewPr varScale="1">
        <p:scale>
          <a:sx n="165" d="100"/>
          <a:sy n="165" d="100"/>
        </p:scale>
        <p:origin x="1288" y="192"/>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182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04/08/2020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all"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48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252805" y="2827505"/>
            <a:ext cx="3723079" cy="3492013"/>
          </a:xfrm>
          <a:solidFill>
            <a:schemeClr val="accent5">
              <a:lumMod val="75000"/>
            </a:schemeClr>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chemeClr val="accent5">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flipV="1">
            <a:off x="11647796" y="3082686"/>
            <a:ext cx="374526" cy="28535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04/08/2020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1" cap="all" baseline="0">
                <a:solidFill>
                  <a:schemeClr val="accent6"/>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flipH="1">
            <a:off x="11166537" y="4998283"/>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rot="16200000" flipH="1">
            <a:off x="6208113" y="227088"/>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5691117" y="0"/>
            <a:ext cx="5679744"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0"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6"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2"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8"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4" dur="10" fill="hold"/>
                                        <p:tgtEl>
                                          <p:spTgt spid="4">
                                            <p:txEl>
                                              <p:pRg st="4" end="4"/>
                                            </p:txEl>
                                          </p:spTgt>
                                        </p:tgtEl>
                                        <p:attrNameLst>
                                          <p:attrName>ppt_y</p:attrName>
                                        </p:attrNameLst>
                                      </p:cBhvr>
                                      <p:tavLst>
                                        <p:tav tm="0">
                                          <p:val>
                                            <p:strVal val="#ppt_y"/>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233680"/>
            <a:ext cx="5679744" cy="6054479"/>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solidFill>
              <a:schemeClr val="accent5"/>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466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2"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8"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4"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0" dur="10" fill="hold"/>
                                        <p:tgtEl>
                                          <p:spTgt spid="4">
                                            <p:txEl>
                                              <p:pRg st="4" end="4"/>
                                            </p:txEl>
                                          </p:spTgt>
                                        </p:tgtEl>
                                        <p:attrNameLst>
                                          <p:attrName>ppt_y</p:attrName>
                                        </p:attrNameLst>
                                      </p:cBhvr>
                                      <p:tavLst>
                                        <p:tav tm="0">
                                          <p:val>
                                            <p:strVal val="#ppt_y"/>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04/08/2020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04/08/2020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5" r:id="rId6"/>
    <p:sldLayoutId id="2147483653" r:id="rId7"/>
    <p:sldLayoutId id="2147483654" r:id="rId8"/>
    <p:sldLayoutId id="2147483655" r:id="rId9"/>
    <p:sldLayoutId id="2147483656" r:id="rId10"/>
    <p:sldLayoutId id="2147483662" r:id="rId11"/>
    <p:sldLayoutId id="2147483660" r:id="rId12"/>
    <p:sldLayoutId id="2147483664" r:id="rId13"/>
    <p:sldLayoutId id="2147483657" r:id="rId14"/>
    <p:sldLayoutId id="2147483663" r:id="rId15"/>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Espaço Reservado para Imagem 35" descr="Uma imagem contendo pessoa&#10;&#10;Descrição gerada automaticamente">
            <a:extLst>
              <a:ext uri="{FF2B5EF4-FFF2-40B4-BE49-F238E27FC236}">
                <a16:creationId xmlns:a16="http://schemas.microsoft.com/office/drawing/2014/main" id="{30BFF24C-5EAF-4D9E-9C9F-A67CCED2D64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845" b="7845"/>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3519502" y="3182258"/>
            <a:ext cx="7486982"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709378" y="4027968"/>
            <a:ext cx="6573625" cy="1655762"/>
          </a:xfrm>
        </p:spPr>
        <p:txBody>
          <a:bodyPr>
            <a:noAutofit/>
          </a:bodyPr>
          <a:lstStyle/>
          <a:p>
            <a:pPr algn="l"/>
            <a:r>
              <a:rPr lang="bg-BG" sz="19900" dirty="0">
                <a:solidFill>
                  <a:schemeClr val="bg1"/>
                </a:solidFill>
              </a:rPr>
              <a:t>ANT?</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3519500" y="3182258"/>
            <a:ext cx="7486983"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2530407" y="3692529"/>
            <a:ext cx="2033500" cy="2387600"/>
          </a:xfrm>
          <a:solidFill>
            <a:srgbClr val="0070C0">
              <a:alpha val="80000"/>
            </a:srgbClr>
          </a:solidFill>
        </p:spPr>
        <p:txBody>
          <a:bodyPr/>
          <a:lstStyle/>
          <a:p>
            <a:r>
              <a:rPr lang="bg-BG" dirty="0"/>
              <a:t>W</a:t>
            </a: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211265" y="6175305"/>
            <a:ext cx="3261675" cy="369332"/>
          </a:xfrm>
          <a:prstGeom prst="rect">
            <a:avLst/>
          </a:prstGeom>
          <a:noFill/>
        </p:spPr>
        <p:txBody>
          <a:bodyPr wrap="square" rtlCol="0">
            <a:spAutoFit/>
          </a:bodyPr>
          <a:lstStyle/>
          <a:p>
            <a:r>
              <a:rPr lang="pt-BR" b="1" dirty="0">
                <a:solidFill>
                  <a:schemeClr val="bg1"/>
                </a:solidFill>
                <a:effectLst>
                  <a:outerShdw blurRad="38100" dist="38100" dir="2700000" algn="tl">
                    <a:srgbClr val="000000">
                      <a:alpha val="43137"/>
                    </a:srgbClr>
                  </a:outerShdw>
                </a:effectLst>
              </a:rPr>
              <a:t>MURVIN CAMATCHEE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4119575" y="2727951"/>
            <a:ext cx="7088014" cy="584776"/>
          </a:xfrm>
          <a:prstGeom prst="rect">
            <a:avLst/>
          </a:prstGeom>
          <a:solidFill>
            <a:srgbClr val="0070C0"/>
          </a:solidFill>
        </p:spPr>
        <p:txBody>
          <a:bodyPr wrap="square" rtlCol="0">
            <a:spAutoFit/>
          </a:bodyPr>
          <a:lstStyle/>
          <a:p>
            <a:r>
              <a:rPr lang="bg-BG" sz="3200" b="1" dirty="0">
                <a:solidFill>
                  <a:schemeClr val="bg1"/>
                </a:solidFill>
              </a:rPr>
              <a:t>DO YOU REALLY NEED WHAT YOU</a:t>
            </a:r>
            <a:endParaRPr lang="pt-BR" sz="3200" b="1" dirty="0">
              <a:solidFill>
                <a:schemeClr val="bg1"/>
              </a:solidFill>
            </a:endParaRPr>
          </a:p>
        </p:txBody>
      </p:sp>
      <p:pic>
        <p:nvPicPr>
          <p:cNvPr id="37" name="image128.png">
            <a:extLst>
              <a:ext uri="{FF2B5EF4-FFF2-40B4-BE49-F238E27FC236}">
                <a16:creationId xmlns:a16="http://schemas.microsoft.com/office/drawing/2014/main" id="{C91DED04-BC0B-4EE6-B2B9-963CB195A197}"/>
              </a:ext>
            </a:extLst>
          </p:cNvPr>
          <p:cNvPicPr/>
          <p:nvPr/>
        </p:nvPicPr>
        <p:blipFill>
          <a:blip r:embed="rId4" cstate="print"/>
          <a:stretch>
            <a:fillRect/>
          </a:stretch>
        </p:blipFill>
        <p:spPr>
          <a:xfrm>
            <a:off x="331917" y="5748505"/>
            <a:ext cx="853599" cy="8535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ppt_x"/>
                                          </p:val>
                                        </p:tav>
                                        <p:tav tm="100000">
                                          <p:val>
                                            <p:strVal val="#ppt_x"/>
                                          </p:val>
                                        </p:tav>
                                      </p:tavLst>
                                    </p:anim>
                                    <p:anim calcmode="lin" valueType="num">
                                      <p:cBhvr additive="base">
                                        <p:cTn id="20" dur="250" fill="hold"/>
                                        <p:tgtEl>
                                          <p:spTgt spid="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750"/>
                                        <p:tgtEl>
                                          <p:spTgt spid="19"/>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13"/>
                                        </p:tgtEl>
                                        <p:attrNameLst>
                                          <p:attrName>ppt_y</p:attrName>
                                        </p:attrNameLst>
                                      </p:cBhvr>
                                      <p:tavLst>
                                        <p:tav tm="0">
                                          <p:val>
                                            <p:strVal val="#ppt_y"/>
                                          </p:val>
                                        </p:tav>
                                        <p:tav tm="100000">
                                          <p:val>
                                            <p:strVal val="#ppt_y"/>
                                          </p:val>
                                        </p:tav>
                                      </p:tavLst>
                                    </p:anim>
                                    <p:anim calcmode="lin" valueType="num">
                                      <p:cBhvr>
                                        <p:cTn id="28"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3"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325515D-A7BB-4C19-98A7-C1E8E22C811D}"/>
              </a:ext>
            </a:extLst>
          </p:cNvPr>
          <p:cNvSpPr>
            <a:spLocks noGrp="1"/>
          </p:cNvSpPr>
          <p:nvPr>
            <p:ph type="body" sz="half" idx="2"/>
          </p:nvPr>
        </p:nvSpPr>
        <p:spPr/>
        <p:txBody>
          <a:bodyPr/>
          <a:lstStyle/>
          <a:p>
            <a:r>
              <a:rPr lang="en-US" dirty="0"/>
              <a:t>F</a:t>
            </a:r>
            <a:r>
              <a:rPr lang="bg-BG" dirty="0" err="1"/>
              <a:t>inancial</a:t>
            </a:r>
            <a:r>
              <a:rPr lang="bg-BG" dirty="0"/>
              <a:t> stress </a:t>
            </a:r>
            <a:r>
              <a:rPr lang="en-US" dirty="0"/>
              <a:t>is not a result of God not keeping His promise</a:t>
            </a:r>
            <a:r>
              <a:rPr lang="bg-BG" dirty="0"/>
              <a:t>…</a:t>
            </a:r>
            <a:endParaRPr lang="pt-BR" dirty="0"/>
          </a:p>
        </p:txBody>
      </p:sp>
      <p:pic>
        <p:nvPicPr>
          <p:cNvPr id="5" name="Espaço Reservado para Imagem 4" descr="Uma imagem contendo pessoa, vestuário, interior&#10;&#10;Descrição gerada automaticamente">
            <a:extLst>
              <a:ext uri="{FF2B5EF4-FFF2-40B4-BE49-F238E27FC236}">
                <a16:creationId xmlns:a16="http://schemas.microsoft.com/office/drawing/2014/main" id="{1E5C5144-1691-4CF4-A6C7-2D2265768F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087" r="15087"/>
          <a:stretch>
            <a:fillRect/>
          </a:stretch>
        </p:blipFill>
        <p:spPr/>
      </p:pic>
    </p:spTree>
    <p:extLst>
      <p:ext uri="{BB962C8B-B14F-4D97-AF65-F5344CB8AC3E}">
        <p14:creationId xmlns:p14="http://schemas.microsoft.com/office/powerpoint/2010/main" val="35352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67B1BB4-740B-4D86-BD0C-CCAA1928EFA1}"/>
              </a:ext>
            </a:extLst>
          </p:cNvPr>
          <p:cNvSpPr>
            <a:spLocks noGrp="1"/>
          </p:cNvSpPr>
          <p:nvPr>
            <p:ph type="body" sz="half" idx="2"/>
          </p:nvPr>
        </p:nvSpPr>
        <p:spPr/>
        <p:txBody>
          <a:bodyPr/>
          <a:lstStyle/>
          <a:p>
            <a:r>
              <a:rPr lang="en-US" dirty="0"/>
              <a:t>but rather a lack of good financial behaviors that keep one from enjoying God’s blessings.</a:t>
            </a:r>
            <a:endParaRPr lang="pt-BR" dirty="0"/>
          </a:p>
        </p:txBody>
      </p:sp>
      <p:pic>
        <p:nvPicPr>
          <p:cNvPr id="5" name="Espaço Reservado para Imagem 4" descr="Uma imagem contendo pessoa, homem, tênis, ao ar livre&#10;&#10;Descrição gerada automaticamente">
            <a:extLst>
              <a:ext uri="{FF2B5EF4-FFF2-40B4-BE49-F238E27FC236}">
                <a16:creationId xmlns:a16="http://schemas.microsoft.com/office/drawing/2014/main" id="{6EAA814D-06CE-411F-86B3-929D66908B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249422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7982D06-D7A1-4D36-8873-129F84843AB6}"/>
              </a:ext>
            </a:extLst>
          </p:cNvPr>
          <p:cNvSpPr>
            <a:spLocks noGrp="1"/>
          </p:cNvSpPr>
          <p:nvPr>
            <p:ph type="title"/>
          </p:nvPr>
        </p:nvSpPr>
        <p:spPr/>
        <p:txBody>
          <a:bodyPr/>
          <a:lstStyle/>
          <a:p>
            <a:r>
              <a:rPr lang="en-US" b="1" dirty="0"/>
              <a:t>BUDGETING</a:t>
            </a:r>
            <a:endParaRPr lang="pt-BR" dirty="0"/>
          </a:p>
        </p:txBody>
      </p:sp>
    </p:spTree>
    <p:extLst>
      <p:ext uri="{BB962C8B-B14F-4D97-AF65-F5344CB8AC3E}">
        <p14:creationId xmlns:p14="http://schemas.microsoft.com/office/powerpoint/2010/main" val="102193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4E29F0D-0639-4FD8-9B44-EF1C1B197267}"/>
              </a:ext>
            </a:extLst>
          </p:cNvPr>
          <p:cNvSpPr>
            <a:spLocks noGrp="1"/>
          </p:cNvSpPr>
          <p:nvPr>
            <p:ph type="title"/>
          </p:nvPr>
        </p:nvSpPr>
        <p:spPr/>
        <p:txBody>
          <a:bodyPr/>
          <a:lstStyle/>
          <a:p>
            <a:r>
              <a:rPr lang="en-US" dirty="0"/>
              <a:t>One very common bad financial behavior is the LACK of budgeting.</a:t>
            </a:r>
            <a:endParaRPr lang="pt-BR" dirty="0"/>
          </a:p>
        </p:txBody>
      </p:sp>
      <p:pic>
        <p:nvPicPr>
          <p:cNvPr id="7" name="Espaço Reservado para Imagem 6" descr="Uma imagem contendo pessoa, parede, mulher, vermelho&#10;&#10;Descrição gerada automaticamente">
            <a:extLst>
              <a:ext uri="{FF2B5EF4-FFF2-40B4-BE49-F238E27FC236}">
                <a16:creationId xmlns:a16="http://schemas.microsoft.com/office/drawing/2014/main" id="{959F95E3-9205-4F1B-BA12-A98B020BA83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30" r="11830"/>
          <a:stretch>
            <a:fillRect/>
          </a:stretch>
        </p:blipFill>
        <p:spPr/>
      </p:pic>
    </p:spTree>
    <p:extLst>
      <p:ext uri="{BB962C8B-B14F-4D97-AF65-F5344CB8AC3E}">
        <p14:creationId xmlns:p14="http://schemas.microsoft.com/office/powerpoint/2010/main" val="404587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D59F0F2-94F4-4CD9-A439-1E16761E02A3}"/>
              </a:ext>
            </a:extLst>
          </p:cNvPr>
          <p:cNvSpPr>
            <a:spLocks noGrp="1"/>
          </p:cNvSpPr>
          <p:nvPr>
            <p:ph type="title"/>
          </p:nvPr>
        </p:nvSpPr>
        <p:spPr/>
        <p:txBody>
          <a:bodyPr/>
          <a:lstStyle/>
          <a:p>
            <a:r>
              <a:rPr lang="en-US" dirty="0"/>
              <a:t>If you want to make good financial decisions, the most basic and probably the most efficient tool is to create and follow a budget.</a:t>
            </a:r>
            <a:endParaRPr lang="pt-BR" dirty="0"/>
          </a:p>
        </p:txBody>
      </p:sp>
      <p:pic>
        <p:nvPicPr>
          <p:cNvPr id="7" name="Espaço Reservado para Imagem 6" descr="Uma imagem contendo mesa, interior, pessoa, comida&#10;&#10;Descrição gerada automaticamente">
            <a:extLst>
              <a:ext uri="{FF2B5EF4-FFF2-40B4-BE49-F238E27FC236}">
                <a16:creationId xmlns:a16="http://schemas.microsoft.com/office/drawing/2014/main" id="{AF8A2195-9939-43E2-A451-D03B44D0FA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415194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77844D-DC58-4517-9884-FBC105FA4F4F}"/>
              </a:ext>
            </a:extLst>
          </p:cNvPr>
          <p:cNvSpPr>
            <a:spLocks noGrp="1"/>
          </p:cNvSpPr>
          <p:nvPr>
            <p:ph type="title"/>
          </p:nvPr>
        </p:nvSpPr>
        <p:spPr/>
        <p:txBody>
          <a:bodyPr/>
          <a:lstStyle/>
          <a:p>
            <a:r>
              <a:rPr lang="en-US" dirty="0"/>
              <a:t>Such a practice will hold you accountable on where the money that you are earning is going. . .</a:t>
            </a:r>
            <a:endParaRPr lang="pt-BR" dirty="0"/>
          </a:p>
        </p:txBody>
      </p:sp>
      <p:pic>
        <p:nvPicPr>
          <p:cNvPr id="5" name="Espaço Reservado para Imagem 4" descr="Uma imagem contendo árvore, mesa&#10;&#10;Descrição gerada automaticamente">
            <a:extLst>
              <a:ext uri="{FF2B5EF4-FFF2-40B4-BE49-F238E27FC236}">
                <a16:creationId xmlns:a16="http://schemas.microsoft.com/office/drawing/2014/main" id="{A69D78DD-41CA-4424-BC20-C714096641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36896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CF5A569-2568-4EBF-9366-A9DAB190134B}"/>
              </a:ext>
            </a:extLst>
          </p:cNvPr>
          <p:cNvSpPr>
            <a:spLocks noGrp="1"/>
          </p:cNvSpPr>
          <p:nvPr>
            <p:ph type="title"/>
          </p:nvPr>
        </p:nvSpPr>
        <p:spPr/>
        <p:txBody>
          <a:bodyPr/>
          <a:lstStyle/>
          <a:p>
            <a:r>
              <a:rPr lang="en-US" dirty="0"/>
              <a:t>and to see that God truly and infallibly remains faithful to His promises.</a:t>
            </a:r>
            <a:endParaRPr lang="pt-BR" dirty="0"/>
          </a:p>
        </p:txBody>
      </p:sp>
      <p:pic>
        <p:nvPicPr>
          <p:cNvPr id="7" name="Espaço Reservado para Imagem 6" descr="Uma imagem contendo céu, pessoa, ao ar livre, vestuário&#10;&#10;Descrição gerada automaticamente">
            <a:extLst>
              <a:ext uri="{FF2B5EF4-FFF2-40B4-BE49-F238E27FC236}">
                <a16:creationId xmlns:a16="http://schemas.microsoft.com/office/drawing/2014/main" id="{4C1E5C81-A464-4962-A378-C8297448571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26" r="20326"/>
          <a:stretch>
            <a:fillRect/>
          </a:stretch>
        </p:blipFill>
        <p:spPr/>
      </p:pic>
    </p:spTree>
    <p:extLst>
      <p:ext uri="{BB962C8B-B14F-4D97-AF65-F5344CB8AC3E}">
        <p14:creationId xmlns:p14="http://schemas.microsoft.com/office/powerpoint/2010/main" val="341581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C9D813-E1C0-48C5-9456-392A9B5EF895}"/>
              </a:ext>
            </a:extLst>
          </p:cNvPr>
          <p:cNvSpPr>
            <a:spLocks noGrp="1"/>
          </p:cNvSpPr>
          <p:nvPr>
            <p:ph type="title"/>
          </p:nvPr>
        </p:nvSpPr>
        <p:spPr/>
        <p:txBody>
          <a:bodyPr/>
          <a:lstStyle/>
          <a:p>
            <a:r>
              <a:rPr lang="en-US" dirty="0"/>
              <a:t>Budgeting is thus a decision-making process that will enable you to choose the best possible alternative.</a:t>
            </a:r>
            <a:endParaRPr lang="pt-BR" dirty="0"/>
          </a:p>
        </p:txBody>
      </p:sp>
      <p:pic>
        <p:nvPicPr>
          <p:cNvPr id="7" name="Espaço Reservado para Imagem 6">
            <a:extLst>
              <a:ext uri="{FF2B5EF4-FFF2-40B4-BE49-F238E27FC236}">
                <a16:creationId xmlns:a16="http://schemas.microsoft.com/office/drawing/2014/main" id="{E2E4F1FC-1A35-4D37-8817-7BF56BF484C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73" r="11873"/>
          <a:stretch>
            <a:fillRect/>
          </a:stretch>
        </p:blipFill>
        <p:spPr/>
      </p:pic>
    </p:spTree>
    <p:extLst>
      <p:ext uri="{BB962C8B-B14F-4D97-AF65-F5344CB8AC3E}">
        <p14:creationId xmlns:p14="http://schemas.microsoft.com/office/powerpoint/2010/main" val="216580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88CCE2-D11D-432F-9E33-EA16BFA3E915}"/>
              </a:ext>
            </a:extLst>
          </p:cNvPr>
          <p:cNvSpPr>
            <a:spLocks noGrp="1"/>
          </p:cNvSpPr>
          <p:nvPr>
            <p:ph type="title"/>
          </p:nvPr>
        </p:nvSpPr>
        <p:spPr/>
        <p:txBody>
          <a:bodyPr/>
          <a:lstStyle/>
          <a:p>
            <a:r>
              <a:rPr lang="en-US" b="1" dirty="0"/>
              <a:t>STEP 1: GATHERING OF FACTS</a:t>
            </a:r>
            <a:endParaRPr lang="pt-BR" dirty="0"/>
          </a:p>
        </p:txBody>
      </p:sp>
    </p:spTree>
    <p:extLst>
      <p:ext uri="{BB962C8B-B14F-4D97-AF65-F5344CB8AC3E}">
        <p14:creationId xmlns:p14="http://schemas.microsoft.com/office/powerpoint/2010/main" val="344679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73B9169-FFEF-4848-AA6E-B9D145EA6A56}"/>
              </a:ext>
            </a:extLst>
          </p:cNvPr>
          <p:cNvSpPr>
            <a:spLocks noGrp="1"/>
          </p:cNvSpPr>
          <p:nvPr>
            <p:ph type="title"/>
          </p:nvPr>
        </p:nvSpPr>
        <p:spPr/>
        <p:txBody>
          <a:bodyPr/>
          <a:lstStyle/>
          <a:p>
            <a:r>
              <a:rPr lang="en-US" dirty="0"/>
              <a:t>The more information you are able to GATHER, the more effective this process will be. </a:t>
            </a:r>
            <a:endParaRPr lang="pt-BR" dirty="0"/>
          </a:p>
        </p:txBody>
      </p:sp>
      <p:pic>
        <p:nvPicPr>
          <p:cNvPr id="7" name="Espaço Reservado para Imagem 6">
            <a:extLst>
              <a:ext uri="{FF2B5EF4-FFF2-40B4-BE49-F238E27FC236}">
                <a16:creationId xmlns:a16="http://schemas.microsoft.com/office/drawing/2014/main" id="{0B7857F1-A11B-40BE-A989-513E7677533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56371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ço Reservado para Texto 25">
            <a:extLst>
              <a:ext uri="{FF2B5EF4-FFF2-40B4-BE49-F238E27FC236}">
                <a16:creationId xmlns:a16="http://schemas.microsoft.com/office/drawing/2014/main" id="{2776C82B-E1BA-4658-AD93-0189574FD8AA}"/>
              </a:ext>
            </a:extLst>
          </p:cNvPr>
          <p:cNvSpPr>
            <a:spLocks noGrp="1"/>
          </p:cNvSpPr>
          <p:nvPr>
            <p:ph type="body" sz="half" idx="2"/>
          </p:nvPr>
        </p:nvSpPr>
        <p:spPr/>
        <p:txBody>
          <a:bodyPr/>
          <a:lstStyle/>
          <a:p>
            <a:r>
              <a:rPr lang="en-US" dirty="0"/>
              <a:t>Do not worry about your life. </a:t>
            </a:r>
            <a:endParaRPr lang="pt-BR" dirty="0"/>
          </a:p>
        </p:txBody>
      </p:sp>
      <p:sp>
        <p:nvSpPr>
          <p:cNvPr id="27" name="Espaço Reservado para Texto 26">
            <a:extLst>
              <a:ext uri="{FF2B5EF4-FFF2-40B4-BE49-F238E27FC236}">
                <a16:creationId xmlns:a16="http://schemas.microsoft.com/office/drawing/2014/main" id="{2012CE02-D88B-4EA8-B6EF-706021371C2A}"/>
              </a:ext>
            </a:extLst>
          </p:cNvPr>
          <p:cNvSpPr>
            <a:spLocks noGrp="1"/>
          </p:cNvSpPr>
          <p:nvPr>
            <p:ph type="body" sz="quarter" idx="10"/>
          </p:nvPr>
        </p:nvSpPr>
        <p:spPr/>
        <p:txBody>
          <a:bodyPr/>
          <a:lstStyle/>
          <a:p>
            <a:r>
              <a:rPr lang="pt-BR" dirty="0" err="1"/>
              <a:t>MATt</a:t>
            </a:r>
            <a:r>
              <a:rPr lang="pt-BR" dirty="0"/>
              <a:t>. 6:25, NIV</a:t>
            </a:r>
          </a:p>
        </p:txBody>
      </p:sp>
    </p:spTree>
    <p:extLst>
      <p:ext uri="{BB962C8B-B14F-4D97-AF65-F5344CB8AC3E}">
        <p14:creationId xmlns:p14="http://schemas.microsoft.com/office/powerpoint/2010/main" val="29281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037E4CF-22F6-47CD-B693-5E9CF4AA99AF}"/>
              </a:ext>
            </a:extLst>
          </p:cNvPr>
          <p:cNvSpPr>
            <a:spLocks noGrp="1"/>
          </p:cNvSpPr>
          <p:nvPr>
            <p:ph type="title"/>
          </p:nvPr>
        </p:nvSpPr>
        <p:spPr/>
        <p:txBody>
          <a:bodyPr/>
          <a:lstStyle/>
          <a:p>
            <a:r>
              <a:rPr lang="en-US" dirty="0"/>
              <a:t>The facts, once available, should be listed under the two main segments of your budget, which are: your income and your expenses.</a:t>
            </a:r>
            <a:endParaRPr lang="pt-BR" dirty="0"/>
          </a:p>
        </p:txBody>
      </p:sp>
      <p:pic>
        <p:nvPicPr>
          <p:cNvPr id="7" name="Espaço Reservado para Imagem 6" descr="Uma imagem contendo pessoa, interior, sentado, mesa&#10;&#10;Descrição gerada automaticamente">
            <a:extLst>
              <a:ext uri="{FF2B5EF4-FFF2-40B4-BE49-F238E27FC236}">
                <a16:creationId xmlns:a16="http://schemas.microsoft.com/office/drawing/2014/main" id="{07EBD745-54A0-44FB-A74F-8F29CB62182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7531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Tabela 5">
            <a:extLst>
              <a:ext uri="{FF2B5EF4-FFF2-40B4-BE49-F238E27FC236}">
                <a16:creationId xmlns:a16="http://schemas.microsoft.com/office/drawing/2014/main" id="{F782C855-8164-40E7-B346-2D8A83FAD48C}"/>
              </a:ext>
            </a:extLst>
          </p:cNvPr>
          <p:cNvGraphicFramePr>
            <a:graphicFrameLocks noGrp="1"/>
          </p:cNvGraphicFramePr>
          <p:nvPr>
            <p:extLst>
              <p:ext uri="{D42A27DB-BD31-4B8C-83A1-F6EECF244321}">
                <p14:modId xmlns:p14="http://schemas.microsoft.com/office/powerpoint/2010/main" val="3490208518"/>
              </p:ext>
            </p:extLst>
          </p:nvPr>
        </p:nvGraphicFramePr>
        <p:xfrm>
          <a:off x="562466" y="1065229"/>
          <a:ext cx="10784264" cy="4531301"/>
        </p:xfrm>
        <a:graphic>
          <a:graphicData uri="http://schemas.openxmlformats.org/drawingml/2006/table">
            <a:tbl>
              <a:tblPr firstRow="1" firstCol="1" lastRow="1" lastCol="1" bandRow="1" bandCol="1">
                <a:tableStyleId>{073A0DAA-6AF3-43AB-8588-CEC1D06C72B9}</a:tableStyleId>
              </a:tblPr>
              <a:tblGrid>
                <a:gridCol w="3703982">
                  <a:extLst>
                    <a:ext uri="{9D8B030D-6E8A-4147-A177-3AD203B41FA5}">
                      <a16:colId xmlns:a16="http://schemas.microsoft.com/office/drawing/2014/main" val="4168448243"/>
                    </a:ext>
                  </a:extLst>
                </a:gridCol>
                <a:gridCol w="3703982">
                  <a:extLst>
                    <a:ext uri="{9D8B030D-6E8A-4147-A177-3AD203B41FA5}">
                      <a16:colId xmlns:a16="http://schemas.microsoft.com/office/drawing/2014/main" val="3461122090"/>
                    </a:ext>
                  </a:extLst>
                </a:gridCol>
                <a:gridCol w="3376300">
                  <a:extLst>
                    <a:ext uri="{9D8B030D-6E8A-4147-A177-3AD203B41FA5}">
                      <a16:colId xmlns:a16="http://schemas.microsoft.com/office/drawing/2014/main" val="3523755292"/>
                    </a:ext>
                  </a:extLst>
                </a:gridCol>
              </a:tblGrid>
              <a:tr h="840736">
                <a:tc rowSpan="2">
                  <a:txBody>
                    <a:bodyPr/>
                    <a:lstStyle/>
                    <a:p>
                      <a:pPr marL="47625" algn="ctr">
                        <a:spcBef>
                          <a:spcPts val="410"/>
                        </a:spcBef>
                        <a:spcAft>
                          <a:spcPts val="0"/>
                        </a:spcAft>
                      </a:pPr>
                      <a:r>
                        <a:rPr lang="bg-BG" sz="2400" dirty="0">
                          <a:effectLst/>
                        </a:rPr>
                        <a:t>Budget</a:t>
                      </a:r>
                      <a:endParaRPr lang="pt-BR" sz="2400" dirty="0">
                        <a:effectLst/>
                        <a:latin typeface="Gill Sans"/>
                        <a:ea typeface="Gill Sans"/>
                        <a:cs typeface="Times New Roman" panose="02020603050405020304" pitchFamily="18" charset="0"/>
                      </a:endParaRPr>
                    </a:p>
                  </a:txBody>
                  <a:tcPr marL="0" marR="0" marT="0" marB="0" anchor="ctr"/>
                </a:tc>
                <a:tc gridSpan="2">
                  <a:txBody>
                    <a:bodyPr/>
                    <a:lstStyle/>
                    <a:p>
                      <a:pPr marL="47625">
                        <a:spcBef>
                          <a:spcPts val="395"/>
                        </a:spcBef>
                        <a:spcAft>
                          <a:spcPts val="0"/>
                        </a:spcAft>
                      </a:pPr>
                      <a:r>
                        <a:rPr lang="bg-BG" sz="2400" dirty="0">
                          <a:effectLst/>
                          <a:latin typeface="+mn-lt"/>
                          <a:ea typeface="+mn-ea"/>
                          <a:cs typeface="+mn-cs"/>
                        </a:rPr>
                        <a:t>Expenses</a:t>
                      </a:r>
                      <a:endParaRPr lang="pt-BR" sz="2400" dirty="0">
                        <a:effectLst/>
                        <a:latin typeface="Gill Sans"/>
                        <a:ea typeface="Gill Sans"/>
                        <a:cs typeface="Times New Roman" panose="02020603050405020304" pitchFamily="18" charset="0"/>
                      </a:endParaRPr>
                    </a:p>
                  </a:txBody>
                  <a:tcPr marL="0" marR="0" marT="0" marB="0" anchor="ctr"/>
                </a:tc>
                <a:tc hMerge="1">
                  <a:txBody>
                    <a:bodyPr/>
                    <a:lstStyle/>
                    <a:p>
                      <a:endParaRPr lang="pt-BR"/>
                    </a:p>
                  </a:txBody>
                  <a:tcPr/>
                </a:tc>
                <a:extLst>
                  <a:ext uri="{0D108BD9-81ED-4DB2-BD59-A6C34878D82A}">
                    <a16:rowId xmlns:a16="http://schemas.microsoft.com/office/drawing/2014/main" val="4016381223"/>
                  </a:ext>
                </a:extLst>
              </a:tr>
              <a:tr h="28550">
                <a:tc vMerge="1">
                  <a:txBody>
                    <a:bodyPr/>
                    <a:lstStyle/>
                    <a:p>
                      <a:endParaRPr lang="pt-BR"/>
                    </a:p>
                  </a:txBody>
                  <a:tcPr/>
                </a:tc>
                <a:tc>
                  <a:txBody>
                    <a:bodyPr/>
                    <a:lstStyle/>
                    <a:p>
                      <a:pPr marL="47625" algn="ctr">
                        <a:spcBef>
                          <a:spcPts val="440"/>
                        </a:spcBef>
                        <a:spcAft>
                          <a:spcPts val="0"/>
                        </a:spcAft>
                      </a:pPr>
                      <a:r>
                        <a:rPr lang="bg-BG" sz="2400" b="1" dirty="0">
                          <a:solidFill>
                            <a:schemeClr val="tx1"/>
                          </a:solidFill>
                          <a:effectLst/>
                        </a:rPr>
                        <a:t>Needs </a:t>
                      </a:r>
                      <a:r>
                        <a:rPr lang="pt-BR" sz="2400" b="1" dirty="0">
                          <a:solidFill>
                            <a:schemeClr val="tx1"/>
                          </a:solidFill>
                          <a:effectLst/>
                        </a:rPr>
                        <a:t>(</a:t>
                      </a:r>
                      <a:r>
                        <a:rPr lang="bg-BG" sz="2400" b="1" dirty="0">
                          <a:solidFill>
                            <a:schemeClr val="tx1"/>
                          </a:solidFill>
                          <a:effectLst/>
                        </a:rPr>
                        <a:t>Compulsory</a:t>
                      </a:r>
                      <a:r>
                        <a:rPr lang="pt-BR" sz="2400" b="1" dirty="0">
                          <a:solidFill>
                            <a:schemeClr val="tx1"/>
                          </a:solidFill>
                          <a:effectLst/>
                        </a:rPr>
                        <a:t>)</a:t>
                      </a:r>
                      <a:endParaRPr lang="pt-BR" sz="2400" b="1"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tc>
                  <a:txBody>
                    <a:bodyPr/>
                    <a:lstStyle/>
                    <a:p>
                      <a:pPr marL="47625" algn="ctr">
                        <a:spcBef>
                          <a:spcPts val="440"/>
                        </a:spcBef>
                        <a:spcAft>
                          <a:spcPts val="0"/>
                        </a:spcAft>
                      </a:pPr>
                      <a:r>
                        <a:rPr lang="en-US" sz="2400" dirty="0">
                          <a:solidFill>
                            <a:schemeClr val="tx1"/>
                          </a:solidFill>
                          <a:effectLst/>
                        </a:rPr>
                        <a:t>W</a:t>
                      </a:r>
                      <a:r>
                        <a:rPr lang="bg-BG" sz="2400" dirty="0">
                          <a:solidFill>
                            <a:schemeClr val="tx1"/>
                          </a:solidFill>
                          <a:effectLst/>
                        </a:rPr>
                        <a:t>ants</a:t>
                      </a:r>
                      <a:r>
                        <a:rPr lang="pt-BR" sz="2400" dirty="0">
                          <a:solidFill>
                            <a:schemeClr val="tx1"/>
                          </a:solidFill>
                          <a:effectLst/>
                        </a:rPr>
                        <a:t> </a:t>
                      </a:r>
                      <a:r>
                        <a:rPr lang="bg-BG" sz="2400" dirty="0">
                          <a:solidFill>
                            <a:schemeClr val="tx1"/>
                          </a:solidFill>
                          <a:effectLst/>
                        </a:rPr>
                        <a:t>(optional</a:t>
                      </a:r>
                      <a:r>
                        <a:rPr lang="pt-BR" sz="2400" dirty="0">
                          <a:solidFill>
                            <a:schemeClr val="tx1"/>
                          </a:solidFill>
                          <a:effectLst/>
                        </a:rPr>
                        <a:t>)</a:t>
                      </a:r>
                      <a:endParaRPr lang="pt-BR" sz="240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456262499"/>
                  </a:ext>
                </a:extLst>
              </a:tr>
              <a:tr h="642915">
                <a:tc>
                  <a:txBody>
                    <a:bodyPr/>
                    <a:lstStyle/>
                    <a:p>
                      <a:pPr marL="47625" algn="ctr">
                        <a:spcBef>
                          <a:spcPts val="190"/>
                        </a:spcBef>
                        <a:spcAft>
                          <a:spcPts val="0"/>
                        </a:spcAft>
                      </a:pPr>
                      <a:r>
                        <a:rPr lang="bg-BG" sz="2400" dirty="0">
                          <a:effectLst/>
                        </a:rPr>
                        <a:t>Budget</a:t>
                      </a:r>
                      <a:r>
                        <a:rPr lang="pt-BR" sz="2400" dirty="0">
                          <a:effectLst/>
                        </a:rPr>
                        <a:t> 1</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w Cen MT"/>
                          <a:ea typeface="+mn-ea"/>
                          <a:cs typeface="+mn-cs"/>
                        </a:rPr>
                        <a:t>Known</a:t>
                      </a:r>
                      <a:r>
                        <a:rPr kumimoji="0" lang="bg-BG"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127166656"/>
                  </a:ext>
                </a:extLst>
              </a:tr>
              <a:tr h="642915">
                <a:tc>
                  <a:txBody>
                    <a:bodyPr/>
                    <a:lstStyle/>
                    <a:p>
                      <a:pPr marL="47625" algn="ctr">
                        <a:spcBef>
                          <a:spcPts val="190"/>
                        </a:spcBef>
                        <a:spcAft>
                          <a:spcPts val="0"/>
                        </a:spcAft>
                      </a:pPr>
                      <a:r>
                        <a:rPr lang="bg-BG" sz="2400" dirty="0">
                          <a:effectLst/>
                        </a:rPr>
                        <a:t>budget</a:t>
                      </a:r>
                      <a:r>
                        <a:rPr lang="pt-BR" sz="2400" dirty="0">
                          <a:effectLst/>
                        </a:rPr>
                        <a:t> 2</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w Cen MT"/>
                          <a:ea typeface="+mn-ea"/>
                          <a:cs typeface="+mn-cs"/>
                        </a:rPr>
                        <a:t>Known</a:t>
                      </a:r>
                      <a:r>
                        <a:rPr kumimoji="0" lang="bg-BG"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864911201"/>
                  </a:ext>
                </a:extLst>
              </a:tr>
              <a:tr h="692370">
                <a:tc>
                  <a:txBody>
                    <a:bodyPr/>
                    <a:lstStyle/>
                    <a:p>
                      <a:pPr marL="47625" algn="ctr">
                        <a:spcBef>
                          <a:spcPts val="190"/>
                        </a:spcBef>
                        <a:spcAft>
                          <a:spcPts val="0"/>
                        </a:spcAft>
                      </a:pPr>
                      <a:r>
                        <a:rPr lang="pt-BR" sz="2400" dirty="0">
                          <a:effectLst/>
                        </a:rPr>
                        <a:t> </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w Cen MT"/>
                          <a:ea typeface="+mn-ea"/>
                          <a:cs typeface="+mn-cs"/>
                        </a:rPr>
                        <a:t>Known</a:t>
                      </a:r>
                      <a:r>
                        <a:rPr kumimoji="0" lang="bg-BG"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199708901"/>
                  </a:ext>
                </a:extLst>
              </a:tr>
              <a:tr h="703690">
                <a:tc>
                  <a:txBody>
                    <a:bodyPr/>
                    <a:lstStyle/>
                    <a:p>
                      <a:pPr marL="47625" algn="ctr">
                        <a:spcBef>
                          <a:spcPts val="190"/>
                        </a:spcBef>
                        <a:spcAft>
                          <a:spcPts val="0"/>
                        </a:spcAft>
                      </a:pPr>
                      <a:r>
                        <a:rPr lang="pt-BR" sz="2400" dirty="0">
                          <a:effectLst/>
                        </a:rPr>
                        <a:t> </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Known</a:t>
                      </a:r>
                      <a:r>
                        <a:rPr kumimoji="0" lang="bg-BG"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bg-BG"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488449873"/>
                  </a:ext>
                </a:extLst>
              </a:tr>
              <a:tr h="642915">
                <a:tc>
                  <a:txBody>
                    <a:bodyPr/>
                    <a:lstStyle/>
                    <a:p>
                      <a:pPr marL="47625" algn="ctr">
                        <a:spcBef>
                          <a:spcPts val="190"/>
                        </a:spcBef>
                        <a:spcAft>
                          <a:spcPts val="0"/>
                        </a:spcAft>
                      </a:pPr>
                      <a:r>
                        <a:rPr lang="bg-BG" sz="2400" dirty="0">
                          <a:effectLst/>
                          <a:latin typeface="+mn-lt"/>
                          <a:ea typeface="+mn-ea"/>
                          <a:cs typeface="+mn-cs"/>
                        </a:rPr>
                        <a:t>Total</a:t>
                      </a:r>
                      <a:r>
                        <a:rPr lang="bg-BG" sz="2400" baseline="0" dirty="0">
                          <a:effectLst/>
                          <a:latin typeface="+mn-lt"/>
                          <a:ea typeface="+mn-ea"/>
                          <a:cs typeface="+mn-cs"/>
                        </a:rPr>
                        <a:t> budget</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47625" algn="ctr">
                        <a:spcBef>
                          <a:spcPts val="190"/>
                        </a:spcBef>
                        <a:spcAft>
                          <a:spcPts val="0"/>
                        </a:spcAft>
                      </a:pPr>
                      <a:r>
                        <a:rPr lang="en-US" sz="2400" dirty="0">
                          <a:solidFill>
                            <a:schemeClr val="tx1"/>
                          </a:solidFill>
                          <a:effectLst/>
                        </a:rPr>
                        <a:t>T</a:t>
                      </a:r>
                      <a:r>
                        <a:rPr lang="bg-BG" sz="2400" dirty="0">
                          <a:solidFill>
                            <a:schemeClr val="tx1"/>
                          </a:solidFill>
                          <a:effectLst/>
                        </a:rPr>
                        <a:t>otal Needs</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Total </a:t>
                      </a:r>
                      <a:r>
                        <a:rPr lang="bg-BG" sz="2400" dirty="0">
                          <a:solidFill>
                            <a:schemeClr val="tx1"/>
                          </a:solidFill>
                          <a:effectLst/>
                        </a:rPr>
                        <a:t>Wants</a:t>
                      </a:r>
                      <a:endParaRPr lang="pt-BR" sz="240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938297594"/>
                  </a:ext>
                </a:extLst>
              </a:tr>
            </a:tbl>
          </a:graphicData>
        </a:graphic>
      </p:graphicFrame>
    </p:spTree>
    <p:extLst>
      <p:ext uri="{BB962C8B-B14F-4D97-AF65-F5344CB8AC3E}">
        <p14:creationId xmlns:p14="http://schemas.microsoft.com/office/powerpoint/2010/main" val="377773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9DE6D68-8D57-496F-9BB8-C64BA26A03C4}"/>
              </a:ext>
            </a:extLst>
          </p:cNvPr>
          <p:cNvSpPr>
            <a:spLocks noGrp="1"/>
          </p:cNvSpPr>
          <p:nvPr>
            <p:ph type="title"/>
          </p:nvPr>
        </p:nvSpPr>
        <p:spPr/>
        <p:txBody>
          <a:bodyPr/>
          <a:lstStyle/>
          <a:p>
            <a:br>
              <a:rPr lang="en-US" dirty="0"/>
            </a:br>
            <a:r>
              <a:rPr lang="en-US" b="1" dirty="0"/>
              <a:t>STEP 2: NEEDS VERSUS WANTS</a:t>
            </a:r>
            <a:endParaRPr lang="pt-BR" dirty="0"/>
          </a:p>
        </p:txBody>
      </p:sp>
    </p:spTree>
    <p:extLst>
      <p:ext uri="{BB962C8B-B14F-4D97-AF65-F5344CB8AC3E}">
        <p14:creationId xmlns:p14="http://schemas.microsoft.com/office/powerpoint/2010/main" val="161582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FE5E4-34BE-4532-A081-1C4776E7FB4C}"/>
              </a:ext>
            </a:extLst>
          </p:cNvPr>
          <p:cNvSpPr>
            <a:spLocks noGrp="1"/>
          </p:cNvSpPr>
          <p:nvPr>
            <p:ph type="title"/>
          </p:nvPr>
        </p:nvSpPr>
        <p:spPr/>
        <p:txBody>
          <a:bodyPr/>
          <a:lstStyle/>
          <a:p>
            <a:r>
              <a:rPr lang="en-US" dirty="0"/>
              <a:t>Another very important step in budgeting is the ability to clearly distinguish between needs and wants.</a:t>
            </a:r>
            <a:endParaRPr lang="pt-BR" dirty="0"/>
          </a:p>
        </p:txBody>
      </p:sp>
      <p:pic>
        <p:nvPicPr>
          <p:cNvPr id="5" name="Espaço Reservado para Imagem 4" descr="Uma imagem contendo mesa&#10;&#10;Descrição gerada automaticamente">
            <a:extLst>
              <a:ext uri="{FF2B5EF4-FFF2-40B4-BE49-F238E27FC236}">
                <a16:creationId xmlns:a16="http://schemas.microsoft.com/office/drawing/2014/main" id="{45D7F611-A727-41DD-817E-4BBE42BC38B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9956" r="19956"/>
          <a:stretch>
            <a:fillRect/>
          </a:stretch>
        </p:blipFill>
        <p:spPr/>
      </p:pic>
    </p:spTree>
    <p:extLst>
      <p:ext uri="{BB962C8B-B14F-4D97-AF65-F5344CB8AC3E}">
        <p14:creationId xmlns:p14="http://schemas.microsoft.com/office/powerpoint/2010/main" val="106286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F1D7A-2ACC-44F7-9A8C-10DA09CFBF75}"/>
              </a:ext>
            </a:extLst>
          </p:cNvPr>
          <p:cNvSpPr>
            <a:spLocks noGrp="1"/>
          </p:cNvSpPr>
          <p:nvPr>
            <p:ph type="title"/>
          </p:nvPr>
        </p:nvSpPr>
        <p:spPr/>
        <p:txBody>
          <a:bodyPr/>
          <a:lstStyle/>
          <a:p>
            <a:r>
              <a:rPr lang="en-US" dirty="0"/>
              <a:t>A need is anything that is essential for a person to live, whereas a want is what a person desires but may or may not have it. </a:t>
            </a:r>
            <a:endParaRPr lang="pt-BR" dirty="0"/>
          </a:p>
        </p:txBody>
      </p:sp>
      <p:pic>
        <p:nvPicPr>
          <p:cNvPr id="5" name="Espaço Reservado para Imagem 4">
            <a:extLst>
              <a:ext uri="{FF2B5EF4-FFF2-40B4-BE49-F238E27FC236}">
                <a16:creationId xmlns:a16="http://schemas.microsoft.com/office/drawing/2014/main" id="{DD788CA5-1338-446B-8ACB-BF858060325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14491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8ED8CB6-993F-48BE-89F3-AC4E06B35D25}"/>
              </a:ext>
            </a:extLst>
          </p:cNvPr>
          <p:cNvSpPr>
            <a:spLocks noGrp="1"/>
          </p:cNvSpPr>
          <p:nvPr>
            <p:ph type="title"/>
          </p:nvPr>
        </p:nvSpPr>
        <p:spPr/>
        <p:txBody>
          <a:bodyPr>
            <a:normAutofit/>
          </a:bodyPr>
          <a:lstStyle/>
          <a:p>
            <a:r>
              <a:rPr lang="en-US" dirty="0"/>
              <a:t>Unfortunately, many make the mistake of considering their wants as equal to their needs. The following table gives us an idea of how to make the distinction between needs and wants:</a:t>
            </a:r>
            <a:endParaRPr lang="pt-BR" dirty="0"/>
          </a:p>
        </p:txBody>
      </p:sp>
      <p:pic>
        <p:nvPicPr>
          <p:cNvPr id="7" name="Espaço Reservado para Imagem 6">
            <a:extLst>
              <a:ext uri="{FF2B5EF4-FFF2-40B4-BE49-F238E27FC236}">
                <a16:creationId xmlns:a16="http://schemas.microsoft.com/office/drawing/2014/main" id="{D10B5CB3-C1D7-4E98-8D65-4916C9F6807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182040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80B721A5-0759-40B7-9868-70AAB36C359E}"/>
              </a:ext>
            </a:extLst>
          </p:cNvPr>
          <p:cNvGraphicFramePr>
            <a:graphicFrameLocks noGrp="1"/>
          </p:cNvGraphicFramePr>
          <p:nvPr>
            <p:extLst>
              <p:ext uri="{D42A27DB-BD31-4B8C-83A1-F6EECF244321}">
                <p14:modId xmlns:p14="http://schemas.microsoft.com/office/powerpoint/2010/main" val="4032412203"/>
              </p:ext>
            </p:extLst>
          </p:nvPr>
        </p:nvGraphicFramePr>
        <p:xfrm>
          <a:off x="744717" y="471303"/>
          <a:ext cx="10548595" cy="5915394"/>
        </p:xfrm>
        <a:graphic>
          <a:graphicData uri="http://schemas.openxmlformats.org/drawingml/2006/table">
            <a:tbl>
              <a:tblPr firstRow="1" firstCol="1" lastRow="1" lastCol="1" bandRow="1" bandCol="1">
                <a:tableStyleId>{073A0DAA-6AF3-43AB-8588-CEC1D06C72B9}</a:tableStyleId>
              </a:tblPr>
              <a:tblGrid>
                <a:gridCol w="5362996">
                  <a:extLst>
                    <a:ext uri="{9D8B030D-6E8A-4147-A177-3AD203B41FA5}">
                      <a16:colId xmlns:a16="http://schemas.microsoft.com/office/drawing/2014/main" val="452099394"/>
                    </a:ext>
                  </a:extLst>
                </a:gridCol>
                <a:gridCol w="2600371">
                  <a:extLst>
                    <a:ext uri="{9D8B030D-6E8A-4147-A177-3AD203B41FA5}">
                      <a16:colId xmlns:a16="http://schemas.microsoft.com/office/drawing/2014/main" val="156775984"/>
                    </a:ext>
                  </a:extLst>
                </a:gridCol>
                <a:gridCol w="2585228">
                  <a:extLst>
                    <a:ext uri="{9D8B030D-6E8A-4147-A177-3AD203B41FA5}">
                      <a16:colId xmlns:a16="http://schemas.microsoft.com/office/drawing/2014/main" val="3764866612"/>
                    </a:ext>
                  </a:extLst>
                </a:gridCol>
              </a:tblGrid>
              <a:tr h="612199">
                <a:tc>
                  <a:txBody>
                    <a:bodyPr/>
                    <a:lstStyle/>
                    <a:p>
                      <a:pPr marL="47625" algn="ctr">
                        <a:spcBef>
                          <a:spcPts val="215"/>
                        </a:spcBef>
                        <a:spcAft>
                          <a:spcPts val="0"/>
                        </a:spcAft>
                      </a:pPr>
                      <a:r>
                        <a:rPr lang="pt-BR" sz="2400" dirty="0">
                          <a:effectLst/>
                        </a:rPr>
                        <a:t>ITEM</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47625" algn="ctr">
                        <a:spcBef>
                          <a:spcPts val="440"/>
                        </a:spcBef>
                        <a:spcAft>
                          <a:spcPts val="0"/>
                        </a:spcAft>
                      </a:pPr>
                      <a:r>
                        <a:rPr lang="bg-BG" sz="2400" dirty="0">
                          <a:effectLst/>
                        </a:rPr>
                        <a:t>NEEDS</a:t>
                      </a:r>
                      <a:r>
                        <a:rPr lang="bg-BG" sz="2400" baseline="0" dirty="0">
                          <a:effectLst/>
                        </a:rPr>
                        <a:t> </a:t>
                      </a:r>
                      <a:r>
                        <a:rPr lang="pt-BR" sz="2400" dirty="0">
                          <a:effectLst/>
                        </a:rPr>
                        <a:t>(</a:t>
                      </a:r>
                      <a:r>
                        <a:rPr lang="bg-BG" sz="2400" dirty="0">
                          <a:effectLst/>
                        </a:rPr>
                        <a:t>COMPULSORY</a:t>
                      </a:r>
                      <a:r>
                        <a:rPr lang="pt-BR" sz="2400" dirty="0">
                          <a:effectLst/>
                        </a:rPr>
                        <a:t>)</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47625" algn="ctr">
                        <a:spcBef>
                          <a:spcPts val="440"/>
                        </a:spcBef>
                        <a:spcAft>
                          <a:spcPts val="0"/>
                        </a:spcAft>
                      </a:pPr>
                      <a:r>
                        <a:rPr lang="bg-BG" sz="2400" dirty="0">
                          <a:effectLst/>
                        </a:rPr>
                        <a:t>WANTS</a:t>
                      </a:r>
                      <a:r>
                        <a:rPr lang="pt-BR" sz="2400" dirty="0">
                          <a:effectLst/>
                        </a:rPr>
                        <a:t> (OP</a:t>
                      </a:r>
                      <a:r>
                        <a:rPr lang="bg-BG" sz="2400" dirty="0">
                          <a:effectLst/>
                        </a:rPr>
                        <a:t>TIONAL</a:t>
                      </a:r>
                      <a:r>
                        <a:rPr lang="pt-BR" sz="2400" dirty="0">
                          <a:effectLst/>
                        </a:rPr>
                        <a:t>)</a:t>
                      </a:r>
                      <a:endParaRPr lang="pt-BR" sz="2400" dirty="0">
                        <a:effectLst/>
                        <a:latin typeface="Gill Sans"/>
                        <a:ea typeface="Gill Sans"/>
                        <a:cs typeface="Times New Roman" panose="02020603050405020304" pitchFamily="18" charset="0"/>
                      </a:endParaRPr>
                    </a:p>
                  </a:txBody>
                  <a:tcPr marL="0" marR="0" marT="0" marB="0" anchor="ctr"/>
                </a:tc>
                <a:extLst>
                  <a:ext uri="{0D108BD9-81ED-4DB2-BD59-A6C34878D82A}">
                    <a16:rowId xmlns:a16="http://schemas.microsoft.com/office/drawing/2014/main" val="1805570011"/>
                  </a:ext>
                </a:extLst>
              </a:tr>
              <a:tr h="417408">
                <a:tc>
                  <a:txBody>
                    <a:bodyPr/>
                    <a:lstStyle/>
                    <a:p>
                      <a:pPr marL="47625">
                        <a:spcBef>
                          <a:spcPts val="190"/>
                        </a:spcBef>
                        <a:spcAft>
                          <a:spcPts val="0"/>
                        </a:spcAft>
                      </a:pPr>
                      <a:r>
                        <a:rPr lang="bg-BG" sz="2400" dirty="0">
                          <a:effectLst/>
                        </a:rPr>
                        <a:t>Tithe</a:t>
                      </a:r>
                      <a:r>
                        <a:rPr lang="pt-BR" sz="2400" dirty="0">
                          <a:effectLst/>
                          <a:latin typeface="Tw Cen MT" panose="020B0602020104020603" pitchFamily="34" charset="77"/>
                        </a:rPr>
                        <a:t> (10% </a:t>
                      </a:r>
                      <a:r>
                        <a:rPr lang="bg-BG" sz="2400" dirty="0">
                          <a:effectLst/>
                        </a:rPr>
                        <a:t>of your total budget</a:t>
                      </a:r>
                      <a:r>
                        <a:rPr lang="pt-BR" sz="2400" dirty="0">
                          <a:effectLst/>
                          <a:latin typeface="Tw Cen MT" panose="020B0602020104020603" pitchFamily="34" charset="77"/>
                        </a:rPr>
                        <a:t>)</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258530217"/>
                  </a:ext>
                </a:extLst>
              </a:tr>
              <a:tr h="473063">
                <a:tc>
                  <a:txBody>
                    <a:bodyPr/>
                    <a:lstStyle/>
                    <a:p>
                      <a:pPr marL="47625">
                        <a:spcBef>
                          <a:spcPts val="190"/>
                        </a:spcBef>
                        <a:spcAft>
                          <a:spcPts val="0"/>
                        </a:spcAft>
                      </a:pPr>
                      <a:r>
                        <a:rPr lang="en-US" sz="2400" dirty="0">
                          <a:effectLst/>
                          <a:latin typeface="Tw Cen MT" panose="020B0602020104020603" pitchFamily="34" charset="77"/>
                        </a:rPr>
                        <a:t>Offering </a:t>
                      </a:r>
                      <a:r>
                        <a:rPr lang="pt-BR" sz="2400" dirty="0">
                          <a:effectLst/>
                          <a:latin typeface="Tw Cen MT" panose="020B0602020104020603" pitchFamily="34" charset="77"/>
                        </a:rPr>
                        <a:t>( ……% </a:t>
                      </a:r>
                      <a:r>
                        <a:rPr lang="bg-BG" sz="2400" dirty="0">
                          <a:effectLst/>
                        </a:rPr>
                        <a:t>of your total budget</a:t>
                      </a:r>
                      <a:r>
                        <a:rPr lang="pt-BR" sz="2400" dirty="0">
                          <a:effectLst/>
                          <a:latin typeface="Tw Cen MT" panose="020B0602020104020603" pitchFamily="34" charset="77"/>
                        </a:rPr>
                        <a:t>)</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4009323303"/>
                  </a:ext>
                </a:extLst>
              </a:tr>
              <a:tr h="389581">
                <a:tc>
                  <a:txBody>
                    <a:bodyPr/>
                    <a:lstStyle/>
                    <a:p>
                      <a:pPr marL="47625">
                        <a:spcBef>
                          <a:spcPts val="190"/>
                        </a:spcBef>
                        <a:spcAft>
                          <a:spcPts val="0"/>
                        </a:spcAft>
                      </a:pPr>
                      <a:r>
                        <a:rPr lang="bg-BG" sz="2400" dirty="0">
                          <a:effectLst/>
                        </a:rPr>
                        <a:t>Grocery</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3441385919"/>
                  </a:ext>
                </a:extLst>
              </a:tr>
              <a:tr h="389581">
                <a:tc>
                  <a:txBody>
                    <a:bodyPr/>
                    <a:lstStyle/>
                    <a:p>
                      <a:pPr marL="47625">
                        <a:spcBef>
                          <a:spcPts val="190"/>
                        </a:spcBef>
                        <a:spcAft>
                          <a:spcPts val="0"/>
                        </a:spcAft>
                      </a:pPr>
                      <a:r>
                        <a:rPr lang="bg-BG" sz="2400" dirty="0">
                          <a:effectLst/>
                        </a:rPr>
                        <a:t>Mortgage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807819936"/>
                  </a:ext>
                </a:extLst>
              </a:tr>
              <a:tr h="389581">
                <a:tc>
                  <a:txBody>
                    <a:bodyPr/>
                    <a:lstStyle/>
                    <a:p>
                      <a:pPr marL="47625">
                        <a:spcBef>
                          <a:spcPts val="190"/>
                        </a:spcBef>
                        <a:spcAft>
                          <a:spcPts val="0"/>
                        </a:spcAft>
                      </a:pPr>
                      <a:r>
                        <a:rPr lang="en-US" sz="2400" dirty="0">
                          <a:effectLst/>
                          <a:latin typeface="Tw Cen MT" panose="020B0602020104020603" pitchFamily="34" charset="77"/>
                        </a:rPr>
                        <a:t>H</a:t>
                      </a:r>
                      <a:r>
                        <a:rPr lang="bg-BG" sz="2400" dirty="0">
                          <a:effectLst/>
                        </a:rPr>
                        <a:t>ealth Insurance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380454689"/>
                  </a:ext>
                </a:extLst>
              </a:tr>
              <a:tr h="389581">
                <a:tc>
                  <a:txBody>
                    <a:bodyPr/>
                    <a:lstStyle/>
                    <a:p>
                      <a:pPr marL="47625">
                        <a:spcBef>
                          <a:spcPts val="190"/>
                        </a:spcBef>
                        <a:spcAft>
                          <a:spcPts val="0"/>
                        </a:spcAft>
                      </a:pPr>
                      <a:r>
                        <a:rPr lang="en-US" sz="2400" dirty="0">
                          <a:effectLst/>
                          <a:latin typeface="Tw Cen MT" panose="020B0602020104020603" pitchFamily="34" charset="77"/>
                        </a:rPr>
                        <a:t>Retirement</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542050820"/>
                  </a:ext>
                </a:extLst>
              </a:tr>
              <a:tr h="361754">
                <a:tc>
                  <a:txBody>
                    <a:bodyPr/>
                    <a:lstStyle/>
                    <a:p>
                      <a:pPr marL="47625">
                        <a:spcBef>
                          <a:spcPts val="190"/>
                        </a:spcBef>
                        <a:spcAft>
                          <a:spcPts val="0"/>
                        </a:spcAft>
                      </a:pPr>
                      <a:r>
                        <a:rPr lang="en-US" sz="2400" b="1" dirty="0">
                          <a:effectLst/>
                          <a:latin typeface="Tw Cen MT" panose="020B0602020104020603" pitchFamily="34" charset="77"/>
                          <a:ea typeface="Gill Sans"/>
                          <a:cs typeface="Times New Roman" panose="02020603050405020304" pitchFamily="18" charset="0"/>
                        </a:rPr>
                        <a:t>Clothing</a:t>
                      </a:r>
                      <a:endParaRPr lang="pt-BR" sz="2400" b="1"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b="1" dirty="0">
                          <a:solidFill>
                            <a:schemeClr val="tx1"/>
                          </a:solidFill>
                          <a:effectLst/>
                        </a:rPr>
                        <a:t>?</a:t>
                      </a:r>
                      <a:endParaRPr lang="pt-BR" sz="2400" b="1"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615105229"/>
                  </a:ext>
                </a:extLst>
              </a:tr>
              <a:tr h="417408">
                <a:tc>
                  <a:txBody>
                    <a:bodyPr/>
                    <a:lstStyle/>
                    <a:p>
                      <a:pPr marL="47625">
                        <a:spcBef>
                          <a:spcPts val="190"/>
                        </a:spcBef>
                        <a:spcAft>
                          <a:spcPts val="0"/>
                        </a:spcAft>
                      </a:pPr>
                      <a:r>
                        <a:rPr lang="bg-BG" sz="2400" dirty="0">
                          <a:effectLst/>
                        </a:rPr>
                        <a:t>Tv</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 </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x</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52768998"/>
                  </a:ext>
                </a:extLst>
              </a:tr>
              <a:tr h="389581">
                <a:tc>
                  <a:txBody>
                    <a:bodyPr/>
                    <a:lstStyle/>
                    <a:p>
                      <a:pPr marL="47625">
                        <a:spcBef>
                          <a:spcPts val="190"/>
                        </a:spcBef>
                        <a:spcAft>
                          <a:spcPts val="0"/>
                        </a:spcAft>
                      </a:pPr>
                      <a:r>
                        <a:rPr lang="en-US" sz="2400" dirty="0">
                          <a:effectLst/>
                          <a:latin typeface="Tw Cen MT" panose="020B0602020104020603" pitchFamily="34" charset="77"/>
                        </a:rPr>
                        <a:t>W</a:t>
                      </a:r>
                      <a:r>
                        <a:rPr lang="bg-BG" sz="2400" dirty="0">
                          <a:effectLst/>
                        </a:rPr>
                        <a:t>ater, energy</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1973433673"/>
                  </a:ext>
                </a:extLst>
              </a:tr>
              <a:tr h="389581">
                <a:tc>
                  <a:txBody>
                    <a:bodyPr/>
                    <a:lstStyle/>
                    <a:p>
                      <a:pPr marL="47625">
                        <a:spcBef>
                          <a:spcPts val="190"/>
                        </a:spcBef>
                        <a:spcAft>
                          <a:spcPts val="0"/>
                        </a:spcAft>
                      </a:pPr>
                      <a:r>
                        <a:rPr lang="bg-BG" sz="2400" b="1" dirty="0">
                          <a:effectLst/>
                          <a:latin typeface="+mn-lt"/>
                          <a:ea typeface="+mn-ea"/>
                          <a:cs typeface="+mn-cs"/>
                        </a:rPr>
                        <a:t>Gas</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941536769"/>
                  </a:ext>
                </a:extLst>
              </a:tr>
              <a:tr h="361754">
                <a:tc>
                  <a:txBody>
                    <a:bodyPr/>
                    <a:lstStyle/>
                    <a:p>
                      <a:pPr marL="47625">
                        <a:spcBef>
                          <a:spcPts val="190"/>
                        </a:spcBef>
                        <a:spcAft>
                          <a:spcPts val="0"/>
                        </a:spcAft>
                      </a:pPr>
                      <a:r>
                        <a:rPr lang="bg-BG" sz="2400" dirty="0">
                          <a:effectLst/>
                        </a:rPr>
                        <a:t>Cellphone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b="1" dirty="0">
                          <a:solidFill>
                            <a:schemeClr val="tx1"/>
                          </a:solidFill>
                          <a:effectLst/>
                        </a:rPr>
                        <a:t>?</a:t>
                      </a:r>
                      <a:endParaRPr lang="pt-BR" sz="2400" b="1"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1178487054"/>
                  </a:ext>
                </a:extLst>
              </a:tr>
              <a:tr h="417408">
                <a:tc>
                  <a:txBody>
                    <a:bodyPr/>
                    <a:lstStyle/>
                    <a:p>
                      <a:pPr marL="47625">
                        <a:spcBef>
                          <a:spcPts val="190"/>
                        </a:spcBef>
                        <a:spcAft>
                          <a:spcPts val="0"/>
                        </a:spcAft>
                      </a:pPr>
                      <a:r>
                        <a:rPr lang="pt-BR" sz="2400" dirty="0">
                          <a:effectLst/>
                          <a:latin typeface="Tw Cen MT" panose="020B0602020104020603" pitchFamily="34" charset="77"/>
                        </a:rPr>
                        <a:t>L</a:t>
                      </a:r>
                      <a:r>
                        <a:rPr lang="bg-BG" sz="2400" dirty="0">
                          <a:effectLst/>
                        </a:rPr>
                        <a:t>eisure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 </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x</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004383789"/>
                  </a:ext>
                </a:extLst>
              </a:tr>
              <a:tr h="389581">
                <a:tc>
                  <a:txBody>
                    <a:bodyPr/>
                    <a:lstStyle/>
                    <a:p>
                      <a:pPr marL="47625">
                        <a:spcBef>
                          <a:spcPts val="190"/>
                        </a:spcBef>
                        <a:spcAft>
                          <a:spcPts val="0"/>
                        </a:spcAft>
                      </a:pPr>
                      <a:r>
                        <a:rPr lang="en-US" sz="2400" b="1" dirty="0">
                          <a:effectLst/>
                          <a:latin typeface="Tw Cen MT" panose="020B0602020104020603" pitchFamily="34" charset="77"/>
                          <a:ea typeface="+mn-ea"/>
                          <a:cs typeface="+mn-cs"/>
                        </a:rPr>
                        <a:t>Income </a:t>
                      </a:r>
                      <a:r>
                        <a:rPr lang="bg-BG" sz="2400" b="1" dirty="0" err="1">
                          <a:effectLst/>
                          <a:latin typeface="+mn-lt"/>
                          <a:ea typeface="+mn-ea"/>
                          <a:cs typeface="+mn-cs"/>
                        </a:rPr>
                        <a:t>Tax</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bg-BG" sz="2400" dirty="0">
                          <a:solidFill>
                            <a:schemeClr val="tx1"/>
                          </a:solidFill>
                          <a:effectLst/>
                        </a:rPr>
                        <a:t>x</a:t>
                      </a: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571677599"/>
                  </a:ext>
                </a:extLst>
              </a:tr>
            </a:tbl>
          </a:graphicData>
        </a:graphic>
      </p:graphicFrame>
    </p:spTree>
    <p:extLst>
      <p:ext uri="{BB962C8B-B14F-4D97-AF65-F5344CB8AC3E}">
        <p14:creationId xmlns:p14="http://schemas.microsoft.com/office/powerpoint/2010/main" val="419737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E790AD6-8977-4DC1-ABE1-9CB742D796F3}"/>
              </a:ext>
            </a:extLst>
          </p:cNvPr>
          <p:cNvSpPr>
            <a:spLocks noGrp="1"/>
          </p:cNvSpPr>
          <p:nvPr>
            <p:ph type="title"/>
          </p:nvPr>
        </p:nvSpPr>
        <p:spPr/>
        <p:txBody>
          <a:bodyPr>
            <a:normAutofit/>
          </a:bodyPr>
          <a:lstStyle/>
          <a:p>
            <a:r>
              <a:rPr lang="en-US" dirty="0"/>
              <a:t>The importance of this exercise is that it helps to identify the expenses that could be perceived as being compulsory, but which actually are not.</a:t>
            </a:r>
            <a:endParaRPr lang="pt-BR" dirty="0"/>
          </a:p>
        </p:txBody>
      </p:sp>
      <p:pic>
        <p:nvPicPr>
          <p:cNvPr id="7" name="Espaço Reservado para Imagem 6" descr="Uma imagem contendo equipamentos eletrônicos, calculadora&#10;&#10;Descrição gerada automaticamente">
            <a:extLst>
              <a:ext uri="{FF2B5EF4-FFF2-40B4-BE49-F238E27FC236}">
                <a16:creationId xmlns:a16="http://schemas.microsoft.com/office/drawing/2014/main" id="{D10215D9-98AC-4943-A967-7B5CEE81594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387" r="21387"/>
          <a:stretch>
            <a:fillRect/>
          </a:stretch>
        </p:blipFill>
        <p:spPr/>
      </p:pic>
    </p:spTree>
    <p:extLst>
      <p:ext uri="{BB962C8B-B14F-4D97-AF65-F5344CB8AC3E}">
        <p14:creationId xmlns:p14="http://schemas.microsoft.com/office/powerpoint/2010/main" val="230598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372B2040-77C3-4DB3-9E55-5CF8950FFA0A}"/>
              </a:ext>
            </a:extLst>
          </p:cNvPr>
          <p:cNvSpPr>
            <a:spLocks noGrp="1"/>
          </p:cNvSpPr>
          <p:nvPr>
            <p:ph sz="half" idx="2"/>
          </p:nvPr>
        </p:nvSpPr>
        <p:spPr/>
        <p:txBody>
          <a:bodyPr/>
          <a:lstStyle/>
          <a:p>
            <a:pPr marL="742950" lvl="0" indent="-742950">
              <a:buFont typeface="+mj-lt"/>
              <a:buAutoNum type="arabicPeriod"/>
            </a:pPr>
            <a:r>
              <a:rPr lang="en-US" dirty="0"/>
              <a:t>Do I really need designer clothes this time, or can I content myself with just regular clothes?</a:t>
            </a:r>
            <a:endParaRPr lang="pt-BR" dirty="0"/>
          </a:p>
          <a:p>
            <a:pPr marL="742950" lvl="0" indent="-742950">
              <a:buFont typeface="+mj-lt"/>
              <a:buAutoNum type="arabicPeriod"/>
            </a:pPr>
            <a:r>
              <a:rPr lang="en-US" dirty="0"/>
              <a:t>Do I really need unlimited data on my phone, or will 10GB per month be enough?</a:t>
            </a:r>
            <a:endParaRPr lang="pt-BR" dirty="0"/>
          </a:p>
        </p:txBody>
      </p:sp>
      <p:pic>
        <p:nvPicPr>
          <p:cNvPr id="9" name="Espaço Reservado para Imagem 8" descr="Uma imagem contendo pessoa, parede, homem, gravata&#10;&#10;Descrição gerada automaticamente">
            <a:extLst>
              <a:ext uri="{FF2B5EF4-FFF2-40B4-BE49-F238E27FC236}">
                <a16:creationId xmlns:a16="http://schemas.microsoft.com/office/drawing/2014/main" id="{518CA0AB-26E4-4BFF-AAC7-2A37FADE9D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411" r="25411"/>
          <a:stretch>
            <a:fillRect/>
          </a:stretch>
        </p:blipFill>
        <p:spPr/>
      </p:pic>
    </p:spTree>
    <p:extLst>
      <p:ext uri="{BB962C8B-B14F-4D97-AF65-F5344CB8AC3E}">
        <p14:creationId xmlns:p14="http://schemas.microsoft.com/office/powerpoint/2010/main" val="56937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14FD867-B911-4EB9-90FE-22741AE07BFA}"/>
              </a:ext>
            </a:extLst>
          </p:cNvPr>
          <p:cNvSpPr>
            <a:spLocks noGrp="1"/>
          </p:cNvSpPr>
          <p:nvPr>
            <p:ph type="title"/>
          </p:nvPr>
        </p:nvSpPr>
        <p:spPr/>
        <p:txBody>
          <a:bodyPr/>
          <a:lstStyle/>
          <a:p>
            <a:br>
              <a:rPr lang="en-US" dirty="0"/>
            </a:br>
            <a:r>
              <a:rPr lang="en-US" b="1" dirty="0"/>
              <a:t>STEP 3: KNOWING THE FIGURES</a:t>
            </a:r>
            <a:endParaRPr lang="en-US" dirty="0"/>
          </a:p>
        </p:txBody>
      </p:sp>
    </p:spTree>
    <p:extLst>
      <p:ext uri="{BB962C8B-B14F-4D97-AF65-F5344CB8AC3E}">
        <p14:creationId xmlns:p14="http://schemas.microsoft.com/office/powerpoint/2010/main" val="22586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AD635172-631D-4345-A742-927E982EC268}"/>
              </a:ext>
            </a:extLst>
          </p:cNvPr>
          <p:cNvSpPr>
            <a:spLocks noGrp="1"/>
          </p:cNvSpPr>
          <p:nvPr>
            <p:ph type="body" sz="half" idx="2"/>
          </p:nvPr>
        </p:nvSpPr>
        <p:spPr/>
        <p:txBody>
          <a:bodyPr/>
          <a:lstStyle/>
          <a:p>
            <a:r>
              <a:rPr lang="en-US" dirty="0"/>
              <a:t>This phrase pronounced by Jesus is an imperative, indicating that His followers are constrained to obey this command.</a:t>
            </a:r>
            <a:endParaRPr lang="pt-BR" dirty="0"/>
          </a:p>
        </p:txBody>
      </p:sp>
      <p:pic>
        <p:nvPicPr>
          <p:cNvPr id="7" name="Espaço Reservado para Imagem 6" descr="Uma imagem contendo ao ar livre, céu&#10;&#10;Descrição gerada automaticamente">
            <a:extLst>
              <a:ext uri="{FF2B5EF4-FFF2-40B4-BE49-F238E27FC236}">
                <a16:creationId xmlns:a16="http://schemas.microsoft.com/office/drawing/2014/main" id="{4D964116-CD7F-4224-80C4-FDD55C9DEA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spTree>
    <p:extLst>
      <p:ext uri="{BB962C8B-B14F-4D97-AF65-F5344CB8AC3E}">
        <p14:creationId xmlns:p14="http://schemas.microsoft.com/office/powerpoint/2010/main" val="51808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6781A1-E016-482A-9FE0-638D85F063D4}"/>
              </a:ext>
            </a:extLst>
          </p:cNvPr>
          <p:cNvSpPr>
            <a:spLocks noGrp="1"/>
          </p:cNvSpPr>
          <p:nvPr>
            <p:ph type="title"/>
          </p:nvPr>
        </p:nvSpPr>
        <p:spPr/>
        <p:txBody>
          <a:bodyPr/>
          <a:lstStyle/>
          <a:p>
            <a:r>
              <a:rPr lang="en-US" dirty="0"/>
              <a:t>The next step would be to include besides each item its corresponding amount. For this, you will need to examine all your previous expenses. </a:t>
            </a:r>
            <a:endParaRPr lang="pt-BR" dirty="0"/>
          </a:p>
        </p:txBody>
      </p:sp>
      <p:pic>
        <p:nvPicPr>
          <p:cNvPr id="7" name="Espaço Reservado para Imagem 6" descr="Uma imagem contendo equipamentos eletrônicos, teclado&#10;&#10;Descrição gerada automaticamente">
            <a:extLst>
              <a:ext uri="{FF2B5EF4-FFF2-40B4-BE49-F238E27FC236}">
                <a16:creationId xmlns:a16="http://schemas.microsoft.com/office/drawing/2014/main" id="{EFC46273-7083-496F-9464-8CC5EAB951E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387" r="21387"/>
          <a:stretch>
            <a:fillRect/>
          </a:stretch>
        </p:blipFill>
        <p:spPr/>
      </p:pic>
    </p:spTree>
    <p:extLst>
      <p:ext uri="{BB962C8B-B14F-4D97-AF65-F5344CB8AC3E}">
        <p14:creationId xmlns:p14="http://schemas.microsoft.com/office/powerpoint/2010/main" val="22064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5B427ED-D426-4497-8DE3-1D56DC2D3623}"/>
              </a:ext>
            </a:extLst>
          </p:cNvPr>
          <p:cNvSpPr>
            <a:spLocks noGrp="1"/>
          </p:cNvSpPr>
          <p:nvPr>
            <p:ph type="title"/>
          </p:nvPr>
        </p:nvSpPr>
        <p:spPr/>
        <p:txBody>
          <a:bodyPr/>
          <a:lstStyle/>
          <a:p>
            <a:r>
              <a:rPr lang="en-US" dirty="0"/>
              <a:t>This will help you to obtain a true picture of reality and to use figures that are as accurate as possible.</a:t>
            </a:r>
            <a:endParaRPr lang="pt-BR" dirty="0"/>
          </a:p>
        </p:txBody>
      </p:sp>
      <p:pic>
        <p:nvPicPr>
          <p:cNvPr id="7" name="Espaço Reservado para Imagem 6" descr="Uma imagem contendo pessoa, interior, mesa, sentado&#10;&#10;Descrição gerada automaticamente">
            <a:extLst>
              <a:ext uri="{FF2B5EF4-FFF2-40B4-BE49-F238E27FC236}">
                <a16:creationId xmlns:a16="http://schemas.microsoft.com/office/drawing/2014/main" id="{2E2F44D4-6824-4E23-B126-EF8B6891FA9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387" r="21387"/>
          <a:stretch>
            <a:fillRect/>
          </a:stretch>
        </p:blipFill>
        <p:spPr/>
      </p:pic>
    </p:spTree>
    <p:extLst>
      <p:ext uri="{BB962C8B-B14F-4D97-AF65-F5344CB8AC3E}">
        <p14:creationId xmlns:p14="http://schemas.microsoft.com/office/powerpoint/2010/main" val="8377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D45CF-8341-4EA0-969E-55E8B965FF81}"/>
              </a:ext>
            </a:extLst>
          </p:cNvPr>
          <p:cNvSpPr>
            <a:spLocks noGrp="1"/>
          </p:cNvSpPr>
          <p:nvPr>
            <p:ph type="title"/>
          </p:nvPr>
        </p:nvSpPr>
        <p:spPr/>
        <p:txBody>
          <a:bodyPr>
            <a:normAutofit/>
          </a:bodyPr>
          <a:lstStyle/>
          <a:p>
            <a:r>
              <a:rPr lang="en-US" dirty="0"/>
              <a:t>For items that you would consider as being partly a need and partly a want, make sure that the corresponding amounts are clearly identified, as illustrated in the table below.</a:t>
            </a:r>
          </a:p>
        </p:txBody>
      </p:sp>
      <p:pic>
        <p:nvPicPr>
          <p:cNvPr id="5" name="Espaço Reservado para Imagem 4" descr="Uma imagem contendo mesa&#10;&#10;Descrição gerada automaticamente">
            <a:extLst>
              <a:ext uri="{FF2B5EF4-FFF2-40B4-BE49-F238E27FC236}">
                <a16:creationId xmlns:a16="http://schemas.microsoft.com/office/drawing/2014/main" id="{CAFCFE29-E9C2-4BE1-835A-CC021968770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15589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63CEADF2-47B6-42C5-A7A6-1CA34C20EE91}"/>
              </a:ext>
            </a:extLst>
          </p:cNvPr>
          <p:cNvGraphicFramePr>
            <a:graphicFrameLocks noGrp="1"/>
          </p:cNvGraphicFramePr>
          <p:nvPr>
            <p:extLst>
              <p:ext uri="{D42A27DB-BD31-4B8C-83A1-F6EECF244321}">
                <p14:modId xmlns:p14="http://schemas.microsoft.com/office/powerpoint/2010/main" val="3512934929"/>
              </p:ext>
            </p:extLst>
          </p:nvPr>
        </p:nvGraphicFramePr>
        <p:xfrm>
          <a:off x="433633" y="314316"/>
          <a:ext cx="10906813" cy="6229367"/>
        </p:xfrm>
        <a:graphic>
          <a:graphicData uri="http://schemas.openxmlformats.org/drawingml/2006/table">
            <a:tbl>
              <a:tblPr firstRow="1" firstCol="1" lastRow="1" lastCol="1" bandRow="1" bandCol="1">
                <a:tableStyleId>{073A0DAA-6AF3-43AB-8588-CEC1D06C72B9}</a:tableStyleId>
              </a:tblPr>
              <a:tblGrid>
                <a:gridCol w="5830121">
                  <a:extLst>
                    <a:ext uri="{9D8B030D-6E8A-4147-A177-3AD203B41FA5}">
                      <a16:colId xmlns:a16="http://schemas.microsoft.com/office/drawing/2014/main" val="3262229685"/>
                    </a:ext>
                  </a:extLst>
                </a:gridCol>
                <a:gridCol w="2462106">
                  <a:extLst>
                    <a:ext uri="{9D8B030D-6E8A-4147-A177-3AD203B41FA5}">
                      <a16:colId xmlns:a16="http://schemas.microsoft.com/office/drawing/2014/main" val="667660677"/>
                    </a:ext>
                  </a:extLst>
                </a:gridCol>
                <a:gridCol w="2614586">
                  <a:extLst>
                    <a:ext uri="{9D8B030D-6E8A-4147-A177-3AD203B41FA5}">
                      <a16:colId xmlns:a16="http://schemas.microsoft.com/office/drawing/2014/main" val="1956033782"/>
                    </a:ext>
                  </a:extLst>
                </a:gridCol>
              </a:tblGrid>
              <a:tr h="340535">
                <a:tc gridSpan="3">
                  <a:txBody>
                    <a:bodyPr/>
                    <a:lstStyle/>
                    <a:p>
                      <a:pPr marL="786765" algn="ctr">
                        <a:spcBef>
                          <a:spcPts val="185"/>
                        </a:spcBef>
                        <a:spcAft>
                          <a:spcPts val="0"/>
                        </a:spcAft>
                      </a:pPr>
                      <a:r>
                        <a:rPr lang="bg-BG" sz="2400" dirty="0" err="1">
                          <a:effectLst/>
                        </a:rPr>
                        <a:t>Mont</a:t>
                      </a:r>
                      <a:r>
                        <a:rPr lang="en-US" sz="2400" dirty="0">
                          <a:effectLst/>
                        </a:rPr>
                        <a:t>h</a:t>
                      </a:r>
                      <a:r>
                        <a:rPr lang="bg-BG" sz="2400" dirty="0" err="1">
                          <a:effectLst/>
                        </a:rPr>
                        <a:t>ly</a:t>
                      </a:r>
                      <a:r>
                        <a:rPr lang="bg-BG" sz="2400" dirty="0">
                          <a:effectLst/>
                        </a:rPr>
                        <a:t> Budget</a:t>
                      </a:r>
                      <a:r>
                        <a:rPr lang="pt-BR" sz="2400" dirty="0">
                          <a:effectLst/>
                        </a:rPr>
                        <a:t>: $ 3.500</a:t>
                      </a:r>
                      <a:endParaRPr lang="pt-BR" sz="2400" b="0" dirty="0">
                        <a:effectLst/>
                        <a:latin typeface="Gill Sans"/>
                        <a:ea typeface="Gill Sans"/>
                        <a:cs typeface="Times New Roman" panose="02020603050405020304" pitchFamily="18" charset="0"/>
                      </a:endParaRPr>
                    </a:p>
                  </a:txBody>
                  <a:tcPr marL="0" marR="0" marT="0" marB="0" anchor="ct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210379959"/>
                  </a:ext>
                </a:extLst>
              </a:tr>
              <a:tr h="340535">
                <a:tc>
                  <a:txBody>
                    <a:bodyPr/>
                    <a:lstStyle/>
                    <a:p>
                      <a:pPr marL="46990" algn="ctr">
                        <a:spcBef>
                          <a:spcPts val="200"/>
                        </a:spcBef>
                        <a:spcAft>
                          <a:spcPts val="0"/>
                        </a:spcAft>
                      </a:pPr>
                      <a:r>
                        <a:rPr lang="pt-BR" sz="2400" dirty="0">
                          <a:effectLst/>
                        </a:rPr>
                        <a:t>ITEM</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lgn="ctr">
                        <a:spcBef>
                          <a:spcPts val="200"/>
                        </a:spcBef>
                        <a:spcAft>
                          <a:spcPts val="0"/>
                        </a:spcAft>
                      </a:pPr>
                      <a:r>
                        <a:rPr lang="pt-BR" sz="2400" dirty="0">
                          <a:effectLst/>
                        </a:rPr>
                        <a:t>NEEDS</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lgn="ctr">
                        <a:spcBef>
                          <a:spcPts val="200"/>
                        </a:spcBef>
                        <a:spcAft>
                          <a:spcPts val="0"/>
                        </a:spcAft>
                      </a:pPr>
                      <a:r>
                        <a:rPr lang="pt-BR" sz="2400" b="0" dirty="0">
                          <a:solidFill>
                            <a:schemeClr val="tx1"/>
                          </a:solidFill>
                          <a:effectLst/>
                        </a:rPr>
                        <a:t>WANTS</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4158363535"/>
                  </a:ext>
                </a:extLst>
              </a:tr>
              <a:tr h="340535">
                <a:tc>
                  <a:txBody>
                    <a:bodyPr/>
                    <a:lstStyle/>
                    <a:p>
                      <a:pPr marL="47625">
                        <a:spcBef>
                          <a:spcPts val="190"/>
                        </a:spcBef>
                        <a:spcAft>
                          <a:spcPts val="0"/>
                        </a:spcAft>
                      </a:pPr>
                      <a:r>
                        <a:rPr lang="bg-BG" sz="2400" b="0" dirty="0">
                          <a:effectLst/>
                        </a:rPr>
                        <a:t>Tithe</a:t>
                      </a:r>
                      <a:r>
                        <a:rPr lang="pt-BR" sz="2400" b="0" dirty="0">
                          <a:effectLst/>
                        </a:rPr>
                        <a:t> (10% </a:t>
                      </a:r>
                      <a:r>
                        <a:rPr lang="bg-BG" sz="2400" b="0" dirty="0">
                          <a:effectLst/>
                        </a:rPr>
                        <a:t>of your total budget</a:t>
                      </a:r>
                      <a:r>
                        <a:rPr lang="pt-BR" sz="2400" b="0" dirty="0">
                          <a:effectLst/>
                        </a:rPr>
                        <a: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$350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33810580"/>
                  </a:ext>
                </a:extLst>
              </a:tr>
              <a:tr h="340535">
                <a:tc>
                  <a:txBody>
                    <a:bodyPr/>
                    <a:lstStyle/>
                    <a:p>
                      <a:pPr marL="47625">
                        <a:spcBef>
                          <a:spcPts val="190"/>
                        </a:spcBef>
                        <a:spcAft>
                          <a:spcPts val="0"/>
                        </a:spcAft>
                      </a:pPr>
                      <a:r>
                        <a:rPr lang="en-US" sz="2400" b="0" dirty="0">
                          <a:effectLst/>
                        </a:rPr>
                        <a:t>Offering </a:t>
                      </a:r>
                      <a:r>
                        <a:rPr lang="pt-BR" sz="2400" b="0" dirty="0">
                          <a:effectLst/>
                        </a:rPr>
                        <a:t>( ……% </a:t>
                      </a:r>
                      <a:r>
                        <a:rPr lang="bg-BG" sz="2400" b="0" dirty="0">
                          <a:effectLst/>
                        </a:rPr>
                        <a:t>of your total budget</a:t>
                      </a:r>
                      <a:r>
                        <a:rPr lang="pt-BR" sz="2400" b="0" dirty="0">
                          <a:effectLst/>
                        </a:rPr>
                        <a: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$350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78361884"/>
                  </a:ext>
                </a:extLst>
              </a:tr>
              <a:tr h="340535">
                <a:tc>
                  <a:txBody>
                    <a:bodyPr/>
                    <a:lstStyle/>
                    <a:p>
                      <a:pPr marL="47625">
                        <a:spcBef>
                          <a:spcPts val="190"/>
                        </a:spcBef>
                        <a:spcAft>
                          <a:spcPts val="0"/>
                        </a:spcAft>
                      </a:pPr>
                      <a:r>
                        <a:rPr lang="bg-BG" sz="2400" b="0" dirty="0">
                          <a:effectLst/>
                        </a:rPr>
                        <a:t>Grocery</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$300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a:solidFill>
                            <a:schemeClr val="tx1"/>
                          </a:solidFill>
                          <a:effectLst/>
                        </a:rPr>
                        <a:t> </a:t>
                      </a:r>
                      <a:endParaRPr lang="pt-BR" sz="2400" b="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869184146"/>
                  </a:ext>
                </a:extLst>
              </a:tr>
              <a:tr h="340535">
                <a:tc>
                  <a:txBody>
                    <a:bodyPr/>
                    <a:lstStyle/>
                    <a:p>
                      <a:pPr marL="47625">
                        <a:spcBef>
                          <a:spcPts val="190"/>
                        </a:spcBef>
                        <a:spcAft>
                          <a:spcPts val="0"/>
                        </a:spcAft>
                      </a:pPr>
                      <a:r>
                        <a:rPr lang="bg-BG" sz="2400" b="0" dirty="0">
                          <a:effectLst/>
                        </a:rPr>
                        <a:t>Mortgage</a:t>
                      </a:r>
                      <a:r>
                        <a:rPr lang="pt-BR" sz="2400" b="0" dirty="0">
                          <a:effectLst/>
                        </a:rPr>
                        <a:t>/</a:t>
                      </a:r>
                      <a:r>
                        <a:rPr lang="bg-BG" sz="2400" b="0" dirty="0">
                          <a:effectLst/>
                        </a:rPr>
                        <a:t>rent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$1.000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594691114"/>
                  </a:ext>
                </a:extLst>
              </a:tr>
              <a:tr h="340535">
                <a:tc>
                  <a:txBody>
                    <a:bodyPr/>
                    <a:lstStyle/>
                    <a:p>
                      <a:pPr marL="47625">
                        <a:spcBef>
                          <a:spcPts val="190"/>
                        </a:spcBef>
                        <a:spcAft>
                          <a:spcPts val="0"/>
                        </a:spcAft>
                      </a:pPr>
                      <a:r>
                        <a:rPr lang="bg-BG" sz="2400" b="0" dirty="0">
                          <a:effectLst/>
                        </a:rPr>
                        <a:t>Health Insurance</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$50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560358107"/>
                  </a:ext>
                </a:extLst>
              </a:tr>
              <a:tr h="340535">
                <a:tc>
                  <a:txBody>
                    <a:bodyPr/>
                    <a:lstStyle/>
                    <a:p>
                      <a:pPr marL="47625">
                        <a:spcBef>
                          <a:spcPts val="190"/>
                        </a:spcBef>
                        <a:spcAft>
                          <a:spcPts val="0"/>
                        </a:spcAft>
                      </a:pPr>
                      <a:r>
                        <a:rPr lang="en-US" sz="2400" b="0" dirty="0">
                          <a:effectLst/>
                        </a:rPr>
                        <a:t>Retirement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a:effectLst/>
                        </a:rPr>
                        <a:t>$50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554986315"/>
                  </a:ext>
                </a:extLst>
              </a:tr>
              <a:tr h="340535">
                <a:tc>
                  <a:txBody>
                    <a:bodyPr/>
                    <a:lstStyle/>
                    <a:p>
                      <a:pPr marL="47625">
                        <a:spcBef>
                          <a:spcPts val="190"/>
                        </a:spcBef>
                        <a:spcAft>
                          <a:spcPts val="0"/>
                        </a:spcAft>
                      </a:pPr>
                      <a:r>
                        <a:rPr lang="bg-BG" sz="2400" b="0" dirty="0">
                          <a:effectLst/>
                        </a:rPr>
                        <a:t>Clothing</a:t>
                      </a:r>
                      <a:r>
                        <a:rPr lang="pt-BR" sz="2400" b="0" dirty="0">
                          <a:effectLst/>
                        </a:rPr>
                        <a:t> (</a:t>
                      </a:r>
                      <a:r>
                        <a:rPr lang="bg-BG" sz="2400" b="0" dirty="0">
                          <a:effectLst/>
                        </a:rPr>
                        <a:t>montly avarage</a:t>
                      </a:r>
                      <a:r>
                        <a:rPr lang="pt-BR" sz="2400" b="0" dirty="0">
                          <a:effectLst/>
                        </a:rPr>
                        <a: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a:effectLst/>
                        </a:rPr>
                        <a:t>$75</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b="0" dirty="0">
                          <a:solidFill>
                            <a:schemeClr val="tx1"/>
                          </a:solidFill>
                          <a:effectLst/>
                        </a:rPr>
                        <a:t>$250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901875795"/>
                  </a:ext>
                </a:extLst>
              </a:tr>
              <a:tr h="340535">
                <a:tc>
                  <a:txBody>
                    <a:bodyPr/>
                    <a:lstStyle/>
                    <a:p>
                      <a:pPr marL="47625">
                        <a:spcBef>
                          <a:spcPts val="190"/>
                        </a:spcBef>
                        <a:spcAft>
                          <a:spcPts val="0"/>
                        </a:spcAft>
                      </a:pPr>
                      <a:r>
                        <a:rPr lang="pt-BR" sz="2400" b="0" dirty="0">
                          <a:effectLst/>
                        </a:rPr>
                        <a:t>TV</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a:effectLst/>
                        </a:rPr>
                        <a:t> </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b="0" dirty="0">
                          <a:solidFill>
                            <a:schemeClr val="tx1"/>
                          </a:solidFill>
                          <a:effectLst/>
                        </a:rPr>
                        <a:t>$100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339218822"/>
                  </a:ext>
                </a:extLst>
              </a:tr>
              <a:tr h="340535">
                <a:tc>
                  <a:txBody>
                    <a:bodyPr/>
                    <a:lstStyle/>
                    <a:p>
                      <a:pPr marL="47625">
                        <a:spcBef>
                          <a:spcPts val="190"/>
                        </a:spcBef>
                        <a:spcAft>
                          <a:spcPts val="0"/>
                        </a:spcAft>
                      </a:pPr>
                      <a:r>
                        <a:rPr lang="bg-BG" sz="2400" b="0" dirty="0">
                          <a:effectLst/>
                        </a:rPr>
                        <a:t>Water, energy</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a:effectLst/>
                        </a:rPr>
                        <a:t>$75</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565869571"/>
                  </a:ext>
                </a:extLst>
              </a:tr>
              <a:tr h="340535">
                <a:tc>
                  <a:txBody>
                    <a:bodyPr/>
                    <a:lstStyle/>
                    <a:p>
                      <a:pPr marL="47625">
                        <a:spcBef>
                          <a:spcPts val="190"/>
                        </a:spcBef>
                        <a:spcAft>
                          <a:spcPts val="0"/>
                        </a:spcAft>
                      </a:pPr>
                      <a:r>
                        <a:rPr lang="bg-BG" sz="2400" b="0" dirty="0">
                          <a:effectLst/>
                        </a:rPr>
                        <a:t>Gas</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$120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564139787"/>
                  </a:ext>
                </a:extLst>
              </a:tr>
              <a:tr h="340535">
                <a:tc>
                  <a:txBody>
                    <a:bodyPr/>
                    <a:lstStyle/>
                    <a:p>
                      <a:pPr marL="47625">
                        <a:spcBef>
                          <a:spcPts val="190"/>
                        </a:spcBef>
                        <a:spcAft>
                          <a:spcPts val="0"/>
                        </a:spcAft>
                      </a:pPr>
                      <a:r>
                        <a:rPr lang="bg-BG" sz="2400" b="0" dirty="0">
                          <a:effectLst/>
                        </a:rPr>
                        <a:t>Celphone</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$30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b="0" dirty="0">
                          <a:solidFill>
                            <a:schemeClr val="tx1"/>
                          </a:solidFill>
                          <a:effectLst/>
                        </a:rPr>
                        <a:t>$30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479470180"/>
                  </a:ext>
                </a:extLst>
              </a:tr>
              <a:tr h="340535">
                <a:tc>
                  <a:txBody>
                    <a:bodyPr/>
                    <a:lstStyle/>
                    <a:p>
                      <a:pPr marL="47625">
                        <a:spcBef>
                          <a:spcPts val="190"/>
                        </a:spcBef>
                        <a:spcAft>
                          <a:spcPts val="0"/>
                        </a:spcAft>
                      </a:pPr>
                      <a:r>
                        <a:rPr lang="bg-BG" sz="2400" b="0" dirty="0">
                          <a:effectLst/>
                        </a:rPr>
                        <a:t>Leisure</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a:effectLst/>
                        </a:rPr>
                        <a:t> </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b="0" dirty="0">
                          <a:solidFill>
                            <a:schemeClr val="tx1"/>
                          </a:solidFill>
                          <a:effectLst/>
                        </a:rPr>
                        <a:t>$250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071624556"/>
                  </a:ext>
                </a:extLst>
              </a:tr>
              <a:tr h="340535">
                <a:tc>
                  <a:txBody>
                    <a:bodyPr/>
                    <a:lstStyle/>
                    <a:p>
                      <a:pPr marL="47625">
                        <a:spcBef>
                          <a:spcPts val="190"/>
                        </a:spcBef>
                        <a:spcAft>
                          <a:spcPts val="0"/>
                        </a:spcAft>
                      </a:pPr>
                      <a:r>
                        <a:rPr lang="bg-BG" sz="2400" b="0" dirty="0">
                          <a:effectLst/>
                        </a:rPr>
                        <a:t>tax</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$500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520527962"/>
                  </a:ext>
                </a:extLst>
              </a:tr>
              <a:tr h="340535">
                <a:tc>
                  <a:txBody>
                    <a:bodyPr/>
                    <a:lstStyle/>
                    <a:p>
                      <a:pPr marL="47625">
                        <a:spcBef>
                          <a:spcPts val="190"/>
                        </a:spcBef>
                        <a:spcAft>
                          <a:spcPts val="0"/>
                        </a:spcAft>
                      </a:pPr>
                      <a:r>
                        <a:rPr lang="bg-BG" sz="2400" b="0" dirty="0">
                          <a:effectLst/>
                        </a:rPr>
                        <a:t>Tithe</a:t>
                      </a:r>
                      <a:r>
                        <a:rPr lang="pt-BR" sz="2400" b="0" dirty="0">
                          <a:effectLst/>
                        </a:rPr>
                        <a:t> (10% </a:t>
                      </a:r>
                      <a:r>
                        <a:rPr lang="bg-BG" sz="2400" b="0" dirty="0">
                          <a:effectLst/>
                        </a:rPr>
                        <a:t>of your total budget</a:t>
                      </a:r>
                      <a:r>
                        <a:rPr lang="pt-BR" sz="2400" b="0" dirty="0">
                          <a:effectLst/>
                        </a:rPr>
                        <a:t>)</a:t>
                      </a:r>
                      <a:r>
                        <a:rPr lang="bg-BG" sz="2400" b="0" dirty="0">
                          <a:solidFill>
                            <a:srgbClr val="FF0000"/>
                          </a:solidFill>
                          <a:effectLst/>
                        </a:rPr>
                        <a:t>?</a:t>
                      </a:r>
                      <a:endParaRPr lang="pt-BR" sz="2400" b="0" dirty="0">
                        <a:solidFill>
                          <a:srgbClr val="FF0000"/>
                        </a:solidFill>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$2,900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b="0" dirty="0">
                          <a:solidFill>
                            <a:schemeClr val="tx1"/>
                          </a:solidFill>
                          <a:effectLst/>
                        </a:rPr>
                        <a:t>$630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904715331"/>
                  </a:ext>
                </a:extLst>
              </a:tr>
              <a:tr h="377207">
                <a:tc gridSpan="3">
                  <a:txBody>
                    <a:bodyPr/>
                    <a:lstStyle/>
                    <a:p>
                      <a:pPr marL="249555" marR="0" lvl="0" indent="0" algn="l" defTabSz="914400" rtl="0" eaLnBrk="1" fontAlgn="auto" latinLnBrk="0" hangingPunct="1">
                        <a:lnSpc>
                          <a:spcPct val="100000"/>
                        </a:lnSpc>
                        <a:spcBef>
                          <a:spcPts val="235"/>
                        </a:spcBef>
                        <a:spcAft>
                          <a:spcPts val="0"/>
                        </a:spcAft>
                        <a:buClrTx/>
                        <a:buSzTx/>
                        <a:buFontTx/>
                        <a:buNone/>
                        <a:tabLst/>
                        <a:defRPr/>
                      </a:pPr>
                      <a:r>
                        <a:rPr lang="pt-BR" sz="2000" b="0" dirty="0">
                          <a:effectLst/>
                        </a:rPr>
                        <a:t>*</a:t>
                      </a:r>
                      <a:r>
                        <a:rPr lang="en-US" sz="1800" b="1" kern="1200" dirty="0">
                          <a:solidFill>
                            <a:schemeClr val="lt1"/>
                          </a:solidFill>
                          <a:effectLst/>
                          <a:latin typeface="+mn-lt"/>
                          <a:ea typeface="+mn-ea"/>
                          <a:cs typeface="+mn-cs"/>
                        </a:rPr>
                        <a:t> In this example, the percentage of total income for offerings is assumed to be 10%</a:t>
                      </a:r>
                    </a:p>
                  </a:txBody>
                  <a:tcPr marL="0" marR="0" marT="0" marB="0" anchor="ct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390905748"/>
                  </a:ext>
                </a:extLst>
              </a:tr>
            </a:tbl>
          </a:graphicData>
        </a:graphic>
      </p:graphicFrame>
    </p:spTree>
    <p:extLst>
      <p:ext uri="{BB962C8B-B14F-4D97-AF65-F5344CB8AC3E}">
        <p14:creationId xmlns:p14="http://schemas.microsoft.com/office/powerpoint/2010/main" val="193875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A34A4-43C4-4F3B-8B6D-5E7C20E30238}"/>
              </a:ext>
            </a:extLst>
          </p:cNvPr>
          <p:cNvSpPr>
            <a:spLocks noGrp="1"/>
          </p:cNvSpPr>
          <p:nvPr>
            <p:ph type="title"/>
          </p:nvPr>
        </p:nvSpPr>
        <p:spPr/>
        <p:txBody>
          <a:bodyPr>
            <a:normAutofit fontScale="90000"/>
          </a:bodyPr>
          <a:lstStyle/>
          <a:p>
            <a:br>
              <a:rPr lang="en-US" dirty="0"/>
            </a:br>
            <a:r>
              <a:rPr lang="en-US" b="1" dirty="0"/>
              <a:t>STEP 4: KNOWNS VERSUS UNKNOWNS</a:t>
            </a:r>
            <a:endParaRPr lang="pt-BR" dirty="0"/>
          </a:p>
        </p:txBody>
      </p:sp>
    </p:spTree>
    <p:extLst>
      <p:ext uri="{BB962C8B-B14F-4D97-AF65-F5344CB8AC3E}">
        <p14:creationId xmlns:p14="http://schemas.microsoft.com/office/powerpoint/2010/main" val="102565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49B2E6E-3725-43AE-9E5C-A927717C5102}"/>
              </a:ext>
            </a:extLst>
          </p:cNvPr>
          <p:cNvSpPr>
            <a:spLocks noGrp="1"/>
          </p:cNvSpPr>
          <p:nvPr>
            <p:ph type="title"/>
          </p:nvPr>
        </p:nvSpPr>
        <p:spPr/>
        <p:txBody>
          <a:bodyPr/>
          <a:lstStyle/>
          <a:p>
            <a:r>
              <a:rPr lang="en-US" dirty="0"/>
              <a:t>A good budget should include a line for unknowns.</a:t>
            </a:r>
            <a:endParaRPr lang="pt-BR" dirty="0"/>
          </a:p>
        </p:txBody>
      </p:sp>
      <p:pic>
        <p:nvPicPr>
          <p:cNvPr id="6" name="Espaço Reservado para Imagem 5" descr="Uma imagem contendo pessoa, interior, mantendo, sentado&#10;&#10;Descrição gerada automaticamente">
            <a:extLst>
              <a:ext uri="{FF2B5EF4-FFF2-40B4-BE49-F238E27FC236}">
                <a16:creationId xmlns:a16="http://schemas.microsoft.com/office/drawing/2014/main" id="{D2DD01E4-3191-41E6-9E38-786F82355A8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30" r="11830"/>
          <a:stretch>
            <a:fillRect/>
          </a:stretch>
        </p:blipFill>
        <p:spPr/>
      </p:pic>
    </p:spTree>
    <p:extLst>
      <p:ext uri="{BB962C8B-B14F-4D97-AF65-F5344CB8AC3E}">
        <p14:creationId xmlns:p14="http://schemas.microsoft.com/office/powerpoint/2010/main" val="380106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BC668-78EC-4E96-944C-90E3E7309177}"/>
              </a:ext>
            </a:extLst>
          </p:cNvPr>
          <p:cNvSpPr>
            <a:spLocks noGrp="1"/>
          </p:cNvSpPr>
          <p:nvPr>
            <p:ph type="title"/>
          </p:nvPr>
        </p:nvSpPr>
        <p:spPr/>
        <p:txBody>
          <a:bodyPr/>
          <a:lstStyle/>
          <a:p>
            <a:r>
              <a:rPr lang="en-US" dirty="0"/>
              <a:t>Most experts would recommend </a:t>
            </a:r>
            <a:br>
              <a:rPr lang="en-US" dirty="0"/>
            </a:br>
            <a:r>
              <a:rPr lang="en-US" dirty="0"/>
              <a:t>that in your savings/emergency fund, there should be at least three months worth of living expense.</a:t>
            </a:r>
            <a:endParaRPr lang="pt-BR" dirty="0"/>
          </a:p>
        </p:txBody>
      </p:sp>
      <p:pic>
        <p:nvPicPr>
          <p:cNvPr id="5" name="Espaço Reservado para Imagem 4" descr="Uma imagem contendo árvore, grama&#10;&#10;Descrição gerada automaticamente">
            <a:extLst>
              <a:ext uri="{FF2B5EF4-FFF2-40B4-BE49-F238E27FC236}">
                <a16:creationId xmlns:a16="http://schemas.microsoft.com/office/drawing/2014/main" id="{093382F9-F438-4979-AD8E-FA103E172C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91848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74A692-FC6E-4B74-9556-621DEC372B08}"/>
              </a:ext>
            </a:extLst>
          </p:cNvPr>
          <p:cNvSpPr>
            <a:spLocks noGrp="1"/>
          </p:cNvSpPr>
          <p:nvPr>
            <p:ph type="title"/>
          </p:nvPr>
        </p:nvSpPr>
        <p:spPr/>
        <p:txBody>
          <a:bodyPr/>
          <a:lstStyle/>
          <a:p>
            <a:r>
              <a:rPr lang="en-US" dirty="0"/>
              <a:t>Living expenses are defined here as the items you would have to continue to pay for even if, for example, you lose your job.</a:t>
            </a:r>
            <a:br>
              <a:rPr lang="en-US" dirty="0"/>
            </a:br>
            <a:r>
              <a:rPr lang="sk-SK" dirty="0"/>
              <a:t> </a:t>
            </a:r>
          </a:p>
        </p:txBody>
      </p:sp>
      <p:pic>
        <p:nvPicPr>
          <p:cNvPr id="5" name="Espaço Reservado para Imagem 4" descr="Uma imagem contendo metalúrgico, parafuso&#10;&#10;Descrição gerada automaticamente">
            <a:extLst>
              <a:ext uri="{FF2B5EF4-FFF2-40B4-BE49-F238E27FC236}">
                <a16:creationId xmlns:a16="http://schemas.microsoft.com/office/drawing/2014/main" id="{46C524DB-1716-482F-9757-97957020D2B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18225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8E857FE9-1A7B-473D-8C82-291AEB88028E}"/>
              </a:ext>
            </a:extLst>
          </p:cNvPr>
          <p:cNvGraphicFramePr>
            <a:graphicFrameLocks noGrp="1"/>
          </p:cNvGraphicFramePr>
          <p:nvPr>
            <p:extLst>
              <p:ext uri="{D42A27DB-BD31-4B8C-83A1-F6EECF244321}">
                <p14:modId xmlns:p14="http://schemas.microsoft.com/office/powerpoint/2010/main" val="3060069786"/>
              </p:ext>
            </p:extLst>
          </p:nvPr>
        </p:nvGraphicFramePr>
        <p:xfrm>
          <a:off x="1156354" y="731520"/>
          <a:ext cx="9879292" cy="5616567"/>
        </p:xfrm>
        <a:graphic>
          <a:graphicData uri="http://schemas.openxmlformats.org/drawingml/2006/table">
            <a:tbl>
              <a:tblPr firstRow="1" firstCol="1" lastRow="1" lastCol="1" bandRow="1" bandCol="1">
                <a:tableStyleId>{073A0DAA-6AF3-43AB-8588-CEC1D06C72B9}</a:tableStyleId>
              </a:tblPr>
              <a:tblGrid>
                <a:gridCol w="4939646">
                  <a:extLst>
                    <a:ext uri="{9D8B030D-6E8A-4147-A177-3AD203B41FA5}">
                      <a16:colId xmlns:a16="http://schemas.microsoft.com/office/drawing/2014/main" val="2938942064"/>
                    </a:ext>
                  </a:extLst>
                </a:gridCol>
                <a:gridCol w="4939646">
                  <a:extLst>
                    <a:ext uri="{9D8B030D-6E8A-4147-A177-3AD203B41FA5}">
                      <a16:colId xmlns:a16="http://schemas.microsoft.com/office/drawing/2014/main" val="2183979331"/>
                    </a:ext>
                  </a:extLst>
                </a:gridCol>
              </a:tblGrid>
              <a:tr h="625331">
                <a:tc rowSpan="2">
                  <a:txBody>
                    <a:bodyPr/>
                    <a:lstStyle/>
                    <a:p>
                      <a:pPr marL="47625">
                        <a:spcBef>
                          <a:spcPts val="320"/>
                        </a:spcBef>
                        <a:spcAft>
                          <a:spcPts val="0"/>
                        </a:spcAft>
                      </a:pPr>
                      <a:r>
                        <a:rPr lang="pt-BR" sz="3200" b="0">
                          <a:effectLst/>
                        </a:rPr>
                        <a:t>ITEM</a:t>
                      </a:r>
                      <a:endParaRPr lang="pt-BR" sz="3200" b="0">
                        <a:effectLst/>
                        <a:latin typeface="Gill Sans"/>
                        <a:ea typeface="Gill Sans"/>
                        <a:cs typeface="Times New Roman" panose="02020603050405020304" pitchFamily="18" charset="0"/>
                      </a:endParaRPr>
                    </a:p>
                  </a:txBody>
                  <a:tcPr marL="0" marR="0" marT="0" marB="0"/>
                </a:tc>
                <a:tc>
                  <a:txBody>
                    <a:bodyPr/>
                    <a:lstStyle/>
                    <a:p>
                      <a:pPr marL="46990">
                        <a:spcBef>
                          <a:spcPts val="300"/>
                        </a:spcBef>
                        <a:spcAft>
                          <a:spcPts val="0"/>
                        </a:spcAft>
                      </a:pPr>
                      <a:r>
                        <a:rPr lang="pt-BR" sz="3200" b="0" dirty="0" err="1">
                          <a:effectLst/>
                        </a:rPr>
                        <a:t>Budgeted</a:t>
                      </a:r>
                      <a:r>
                        <a:rPr lang="pt-BR" sz="3200" b="0" dirty="0">
                          <a:effectLst/>
                        </a:rPr>
                        <a:t> </a:t>
                      </a:r>
                      <a:r>
                        <a:rPr lang="pt-BR" sz="3200" b="0" dirty="0" err="1">
                          <a:effectLst/>
                        </a:rPr>
                        <a:t>amount</a:t>
                      </a:r>
                      <a:r>
                        <a:rPr lang="bg-BG" sz="3200" b="0" dirty="0">
                          <a:effectLst/>
                        </a:rPr>
                        <a:t> </a:t>
                      </a:r>
                      <a:r>
                        <a:rPr lang="pt-BR" sz="3200" b="0" dirty="0">
                          <a:effectLst/>
                        </a:rPr>
                        <a:t>(</a:t>
                      </a:r>
                      <a:r>
                        <a:rPr lang="bg-BG" sz="3200" b="0" dirty="0">
                          <a:effectLst/>
                        </a:rPr>
                        <a:t>by Month</a:t>
                      </a:r>
                      <a:r>
                        <a:rPr lang="pt-BR" sz="3200" b="0" dirty="0">
                          <a:effectLst/>
                        </a:rPr>
                        <a:t>)</a:t>
                      </a:r>
                      <a:endParaRPr lang="pt-BR" sz="3200" b="0" dirty="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877611354"/>
                  </a:ext>
                </a:extLst>
              </a:tr>
              <a:tr h="568410">
                <a:tc vMerge="1">
                  <a:txBody>
                    <a:bodyPr/>
                    <a:lstStyle/>
                    <a:p>
                      <a:endParaRPr lang="pt-BR"/>
                    </a:p>
                  </a:txBody>
                  <a:tcPr/>
                </a:tc>
                <a:tc>
                  <a:txBody>
                    <a:bodyPr/>
                    <a:lstStyle/>
                    <a:p>
                      <a:pPr marL="46990">
                        <a:spcBef>
                          <a:spcPts val="190"/>
                        </a:spcBef>
                        <a:spcAft>
                          <a:spcPts val="0"/>
                        </a:spcAft>
                      </a:pPr>
                      <a:r>
                        <a:rPr lang="pt-BR" sz="3200" b="0" dirty="0">
                          <a:effectLst/>
                        </a:rPr>
                        <a:t>N</a:t>
                      </a:r>
                      <a:r>
                        <a:rPr lang="bg-BG" sz="3200" b="0" dirty="0">
                          <a:effectLst/>
                        </a:rPr>
                        <a:t>eeds</a:t>
                      </a:r>
                      <a:r>
                        <a:rPr lang="pt-BR" sz="3200" b="0" dirty="0">
                          <a:effectLst/>
                        </a:rPr>
                        <a:t> / Essen</a:t>
                      </a:r>
                      <a:r>
                        <a:rPr lang="en-US" sz="3200" b="0" dirty="0" err="1">
                          <a:effectLst/>
                        </a:rPr>
                        <a:t>tial</a:t>
                      </a:r>
                      <a:endParaRPr lang="pt-BR" sz="3200" b="0" dirty="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793168238"/>
                  </a:ext>
                </a:extLst>
              </a:tr>
              <a:tr h="568410">
                <a:tc>
                  <a:txBody>
                    <a:bodyPr/>
                    <a:lstStyle/>
                    <a:p>
                      <a:pPr marL="47625">
                        <a:spcBef>
                          <a:spcPts val="190"/>
                        </a:spcBef>
                        <a:spcAft>
                          <a:spcPts val="0"/>
                        </a:spcAft>
                      </a:pPr>
                      <a:r>
                        <a:rPr lang="bg-BG" sz="3200" b="0" dirty="0">
                          <a:effectLst/>
                        </a:rPr>
                        <a:t>Grocery</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$300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3652020374"/>
                  </a:ext>
                </a:extLst>
              </a:tr>
              <a:tr h="568410">
                <a:tc>
                  <a:txBody>
                    <a:bodyPr/>
                    <a:lstStyle/>
                    <a:p>
                      <a:pPr marL="47625">
                        <a:spcBef>
                          <a:spcPts val="190"/>
                        </a:spcBef>
                        <a:spcAft>
                          <a:spcPts val="0"/>
                        </a:spcAft>
                      </a:pPr>
                      <a:r>
                        <a:rPr lang="bg-BG" sz="3200" b="0" dirty="0">
                          <a:effectLst/>
                        </a:rPr>
                        <a:t>Mortgage</a:t>
                      </a:r>
                      <a:r>
                        <a:rPr lang="pt-BR" sz="3200" b="0" dirty="0">
                          <a:effectLst/>
                        </a:rPr>
                        <a:t>/</a:t>
                      </a:r>
                      <a:r>
                        <a:rPr lang="bg-BG" sz="3200" b="0" dirty="0">
                          <a:effectLst/>
                        </a:rPr>
                        <a:t>rent</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$1.000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3448067527"/>
                  </a:ext>
                </a:extLst>
              </a:tr>
              <a:tr h="568410">
                <a:tc>
                  <a:txBody>
                    <a:bodyPr/>
                    <a:lstStyle/>
                    <a:p>
                      <a:pPr marL="47625">
                        <a:spcBef>
                          <a:spcPts val="190"/>
                        </a:spcBef>
                        <a:spcAft>
                          <a:spcPts val="0"/>
                        </a:spcAft>
                      </a:pPr>
                      <a:r>
                        <a:rPr lang="en-US" sz="3200" b="0" dirty="0">
                          <a:effectLst/>
                        </a:rPr>
                        <a:t>H</a:t>
                      </a:r>
                      <a:r>
                        <a:rPr lang="bg-BG" sz="3200" b="0" dirty="0">
                          <a:effectLst/>
                        </a:rPr>
                        <a:t>ealth Insurance</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$50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4252024852"/>
                  </a:ext>
                </a:extLst>
              </a:tr>
              <a:tr h="485173">
                <a:tc>
                  <a:txBody>
                    <a:bodyPr/>
                    <a:lstStyle/>
                    <a:p>
                      <a:pPr marL="47625">
                        <a:spcBef>
                          <a:spcPts val="35"/>
                        </a:spcBef>
                        <a:spcAft>
                          <a:spcPts val="0"/>
                        </a:spcAft>
                      </a:pPr>
                      <a:r>
                        <a:rPr lang="bg-BG" sz="3200" b="0" dirty="0">
                          <a:effectLst/>
                        </a:rPr>
                        <a:t>Clothing</a:t>
                      </a:r>
                      <a:r>
                        <a:rPr lang="pt-BR" sz="3200" b="0" dirty="0">
                          <a:effectLst/>
                        </a:rPr>
                        <a:t> (</a:t>
                      </a:r>
                      <a:r>
                        <a:rPr lang="pt-BR" sz="3200" b="0" dirty="0" err="1">
                          <a:effectLst/>
                        </a:rPr>
                        <a:t>monthly</a:t>
                      </a:r>
                      <a:r>
                        <a:rPr lang="pt-BR" sz="3200" b="0" dirty="0">
                          <a:effectLst/>
                        </a:rPr>
                        <a:t> </a:t>
                      </a:r>
                      <a:r>
                        <a:rPr lang="pt-BR" sz="3200" b="0" dirty="0" err="1">
                          <a:effectLst/>
                        </a:rPr>
                        <a:t>average</a:t>
                      </a:r>
                      <a:r>
                        <a:rPr lang="pt-BR" sz="3200" b="0" dirty="0">
                          <a:effectLst/>
                        </a:rPr>
                        <a:t>)</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$75</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1169127565"/>
                  </a:ext>
                </a:extLst>
              </a:tr>
              <a:tr h="568410">
                <a:tc>
                  <a:txBody>
                    <a:bodyPr/>
                    <a:lstStyle/>
                    <a:p>
                      <a:pPr marL="47625">
                        <a:spcBef>
                          <a:spcPts val="190"/>
                        </a:spcBef>
                        <a:spcAft>
                          <a:spcPts val="0"/>
                        </a:spcAft>
                      </a:pPr>
                      <a:r>
                        <a:rPr lang="bg-BG" sz="3200" b="0" dirty="0">
                          <a:effectLst/>
                        </a:rPr>
                        <a:t>Water/Energy</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$75</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3102336432"/>
                  </a:ext>
                </a:extLst>
              </a:tr>
              <a:tr h="568410">
                <a:tc>
                  <a:txBody>
                    <a:bodyPr/>
                    <a:lstStyle/>
                    <a:p>
                      <a:pPr marL="47625">
                        <a:spcBef>
                          <a:spcPts val="190"/>
                        </a:spcBef>
                        <a:spcAft>
                          <a:spcPts val="0"/>
                        </a:spcAft>
                      </a:pPr>
                      <a:r>
                        <a:rPr lang="bg-BG" sz="3200" b="0" dirty="0">
                          <a:effectLst/>
                        </a:rPr>
                        <a:t>Gas</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$120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2596149557"/>
                  </a:ext>
                </a:extLst>
              </a:tr>
              <a:tr h="568410">
                <a:tc>
                  <a:txBody>
                    <a:bodyPr/>
                    <a:lstStyle/>
                    <a:p>
                      <a:pPr marL="47625">
                        <a:spcBef>
                          <a:spcPts val="190"/>
                        </a:spcBef>
                        <a:spcAft>
                          <a:spcPts val="0"/>
                        </a:spcAft>
                      </a:pPr>
                      <a:r>
                        <a:rPr lang="bg-BG" sz="3200" b="0" dirty="0">
                          <a:effectLst/>
                        </a:rPr>
                        <a:t>Celphone</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$30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577621531"/>
                  </a:ext>
                </a:extLst>
              </a:tr>
              <a:tr h="524686">
                <a:tc>
                  <a:txBody>
                    <a:bodyPr/>
                    <a:lstStyle/>
                    <a:p>
                      <a:pPr marL="47625">
                        <a:spcBef>
                          <a:spcPts val="185"/>
                        </a:spcBef>
                        <a:spcAft>
                          <a:spcPts val="0"/>
                        </a:spcAft>
                      </a:pPr>
                      <a:r>
                        <a:rPr lang="pt-BR" sz="3200" b="0" dirty="0">
                          <a:effectLst/>
                        </a:rPr>
                        <a:t>Total</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85"/>
                        </a:spcBef>
                        <a:spcAft>
                          <a:spcPts val="0"/>
                        </a:spcAft>
                      </a:pPr>
                      <a:r>
                        <a:rPr lang="pt-BR" sz="3200" b="0" dirty="0">
                          <a:effectLst/>
                        </a:rPr>
                        <a:t>$1.650</a:t>
                      </a:r>
                      <a:endParaRPr lang="pt-BR" sz="3200" b="0" dirty="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1976458141"/>
                  </a:ext>
                </a:extLst>
              </a:tr>
            </a:tbl>
          </a:graphicData>
        </a:graphic>
      </p:graphicFrame>
    </p:spTree>
    <p:extLst>
      <p:ext uri="{BB962C8B-B14F-4D97-AF65-F5344CB8AC3E}">
        <p14:creationId xmlns:p14="http://schemas.microsoft.com/office/powerpoint/2010/main" val="8436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7FE5A-2FC1-484B-ABDC-57358AF2DB1B}"/>
              </a:ext>
            </a:extLst>
          </p:cNvPr>
          <p:cNvSpPr>
            <a:spLocks noGrp="1"/>
          </p:cNvSpPr>
          <p:nvPr>
            <p:ph type="title"/>
          </p:nvPr>
        </p:nvSpPr>
        <p:spPr/>
        <p:txBody>
          <a:bodyPr/>
          <a:lstStyle/>
          <a:p>
            <a:r>
              <a:rPr lang="en-US" dirty="0"/>
              <a:t>it is primordial </a:t>
            </a:r>
            <a:br>
              <a:rPr lang="en-US" dirty="0"/>
            </a:br>
            <a:r>
              <a:rPr lang="en-US" dirty="0"/>
              <a:t>that you always </a:t>
            </a:r>
            <a:br>
              <a:rPr lang="en-US" dirty="0"/>
            </a:br>
            <a:r>
              <a:rPr lang="en-US" dirty="0"/>
              <a:t>include the savings/emergency fund (unknown) as a budget line. </a:t>
            </a:r>
            <a:endParaRPr lang="pt-BR" dirty="0"/>
          </a:p>
        </p:txBody>
      </p:sp>
      <p:pic>
        <p:nvPicPr>
          <p:cNvPr id="5" name="Espaço Reservado para Imagem 4" descr="Uma imagem contendo equipamentos eletrônicos&#10;&#10;Descrição gerada automaticamente">
            <a:extLst>
              <a:ext uri="{FF2B5EF4-FFF2-40B4-BE49-F238E27FC236}">
                <a16:creationId xmlns:a16="http://schemas.microsoft.com/office/drawing/2014/main" id="{8EAEEEA4-6B66-4FDE-AD2B-BD5F37CF42F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2667" r="22667"/>
          <a:stretch>
            <a:fillRect/>
          </a:stretch>
        </p:blipFill>
        <p:spPr/>
      </p:pic>
    </p:spTree>
    <p:extLst>
      <p:ext uri="{BB962C8B-B14F-4D97-AF65-F5344CB8AC3E}">
        <p14:creationId xmlns:p14="http://schemas.microsoft.com/office/powerpoint/2010/main" val="353159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DEDD1ED-DB17-47BC-89F0-180DF7542460}"/>
              </a:ext>
            </a:extLst>
          </p:cNvPr>
          <p:cNvSpPr>
            <a:spLocks noGrp="1"/>
          </p:cNvSpPr>
          <p:nvPr>
            <p:ph type="body" sz="half" idx="2"/>
          </p:nvPr>
        </p:nvSpPr>
        <p:spPr/>
        <p:txBody>
          <a:bodyPr/>
          <a:lstStyle/>
          <a:p>
            <a:r>
              <a:rPr lang="en-US" dirty="0"/>
              <a:t>It is an obligation.</a:t>
            </a:r>
            <a:endParaRPr lang="pt-BR" dirty="0"/>
          </a:p>
        </p:txBody>
      </p:sp>
      <p:pic>
        <p:nvPicPr>
          <p:cNvPr id="5" name="Espaço Reservado para Imagem 4" descr="Uma imagem contendo pessoa, edifício, ao ar livre, sentado&#10;&#10;Descrição gerada automaticamente">
            <a:extLst>
              <a:ext uri="{FF2B5EF4-FFF2-40B4-BE49-F238E27FC236}">
                <a16:creationId xmlns:a16="http://schemas.microsoft.com/office/drawing/2014/main" id="{0602DCC9-C5F6-4E04-9C05-669D12BC10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58" r="17958"/>
          <a:stretch>
            <a:fillRect/>
          </a:stretch>
        </p:blipFill>
        <p:spPr/>
      </p:pic>
    </p:spTree>
    <p:extLst>
      <p:ext uri="{BB962C8B-B14F-4D97-AF65-F5344CB8AC3E}">
        <p14:creationId xmlns:p14="http://schemas.microsoft.com/office/powerpoint/2010/main" val="285512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39B05-8BAB-4A49-9BD7-F03ED0F1DF4C}"/>
              </a:ext>
            </a:extLst>
          </p:cNvPr>
          <p:cNvSpPr>
            <a:spLocks noGrp="1"/>
          </p:cNvSpPr>
          <p:nvPr>
            <p:ph type="title"/>
          </p:nvPr>
        </p:nvSpPr>
        <p:spPr/>
        <p:txBody>
          <a:bodyPr>
            <a:noAutofit/>
          </a:bodyPr>
          <a:lstStyle/>
          <a:p>
            <a:r>
              <a:rPr lang="en-US" sz="2800" dirty="0"/>
              <a:t>However, once your savings/emergency fund has reached the minimum required amount, it is strongly recommended that you continue to increase it, but this time you will have more flexibility </a:t>
            </a:r>
            <a:br>
              <a:rPr lang="en-US" sz="2800" dirty="0"/>
            </a:br>
            <a:r>
              <a:rPr lang="en-US" sz="2800" dirty="0"/>
              <a:t>to use part of your surplus toward</a:t>
            </a:r>
            <a:br>
              <a:rPr lang="en-US" sz="2800" dirty="0"/>
            </a:br>
            <a:r>
              <a:rPr lang="en-US" sz="2800" dirty="0"/>
              <a:t> your wants.</a:t>
            </a:r>
            <a:endParaRPr lang="pt-BR" sz="2800" dirty="0"/>
          </a:p>
        </p:txBody>
      </p:sp>
      <p:pic>
        <p:nvPicPr>
          <p:cNvPr id="5" name="Espaço Reservado para Imagem 4">
            <a:extLst>
              <a:ext uri="{FF2B5EF4-FFF2-40B4-BE49-F238E27FC236}">
                <a16:creationId xmlns:a16="http://schemas.microsoft.com/office/drawing/2014/main" id="{F39E576B-6272-4CBF-9C96-DF747C02298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12" r="12712"/>
          <a:stretch>
            <a:fillRect/>
          </a:stretch>
        </p:blipFill>
        <p:spPr/>
      </p:pic>
    </p:spTree>
    <p:extLst>
      <p:ext uri="{BB962C8B-B14F-4D97-AF65-F5344CB8AC3E}">
        <p14:creationId xmlns:p14="http://schemas.microsoft.com/office/powerpoint/2010/main" val="31222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E23A806-170B-4D68-8A67-0CB9D27D1C85}"/>
              </a:ext>
            </a:extLst>
          </p:cNvPr>
          <p:cNvSpPr>
            <a:spLocks noGrp="1"/>
          </p:cNvSpPr>
          <p:nvPr>
            <p:ph type="title"/>
          </p:nvPr>
        </p:nvSpPr>
        <p:spPr/>
        <p:txBody>
          <a:bodyPr/>
          <a:lstStyle/>
          <a:p>
            <a:r>
              <a:rPr lang="en-US" b="1" dirty="0"/>
              <a:t>WORST-CASE SCENARIO</a:t>
            </a:r>
            <a:endParaRPr lang="pt-BR" dirty="0"/>
          </a:p>
        </p:txBody>
      </p:sp>
    </p:spTree>
    <p:extLst>
      <p:ext uri="{BB962C8B-B14F-4D97-AF65-F5344CB8AC3E}">
        <p14:creationId xmlns:p14="http://schemas.microsoft.com/office/powerpoint/2010/main" val="154767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7B5CDC-D47C-426A-AF83-D0B9D412C49D}"/>
              </a:ext>
            </a:extLst>
          </p:cNvPr>
          <p:cNvSpPr>
            <a:spLocks noGrp="1"/>
          </p:cNvSpPr>
          <p:nvPr>
            <p:ph type="title"/>
          </p:nvPr>
        </p:nvSpPr>
        <p:spPr/>
        <p:txBody>
          <a:bodyPr/>
          <a:lstStyle/>
          <a:p>
            <a:r>
              <a:rPr lang="en-US" dirty="0"/>
              <a:t>What if your needs exceed your income? The first thing to do would be to go back to Step 3.</a:t>
            </a:r>
            <a:endParaRPr lang="pt-BR" dirty="0"/>
          </a:p>
        </p:txBody>
      </p:sp>
      <p:pic>
        <p:nvPicPr>
          <p:cNvPr id="5" name="Espaço Reservado para Imagem 4" descr="Uma imagem contendo pessoa, interior, mantendo, sentado&#10;&#10;Descrição gerada automaticamente">
            <a:extLst>
              <a:ext uri="{FF2B5EF4-FFF2-40B4-BE49-F238E27FC236}">
                <a16:creationId xmlns:a16="http://schemas.microsoft.com/office/drawing/2014/main" id="{F207894C-482B-4C8B-B1EF-235847DCAA3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30" r="11830"/>
          <a:stretch>
            <a:fillRect/>
          </a:stretch>
        </p:blipFill>
        <p:spPr/>
      </p:pic>
    </p:spTree>
    <p:extLst>
      <p:ext uri="{BB962C8B-B14F-4D97-AF65-F5344CB8AC3E}">
        <p14:creationId xmlns:p14="http://schemas.microsoft.com/office/powerpoint/2010/main" val="12649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381FA-7E46-4DB8-A033-777FF7210DAA}"/>
              </a:ext>
            </a:extLst>
          </p:cNvPr>
          <p:cNvSpPr>
            <a:spLocks noGrp="1"/>
          </p:cNvSpPr>
          <p:nvPr>
            <p:ph type="title"/>
          </p:nvPr>
        </p:nvSpPr>
        <p:spPr/>
        <p:txBody>
          <a:bodyPr/>
          <a:lstStyle/>
          <a:p>
            <a:r>
              <a:rPr lang="en-US" dirty="0"/>
              <a:t>Another </a:t>
            </a:r>
            <a:br>
              <a:rPr lang="en-US" dirty="0"/>
            </a:br>
            <a:r>
              <a:rPr lang="en-US" dirty="0"/>
              <a:t>alternative would </a:t>
            </a:r>
            <a:br>
              <a:rPr lang="en-US" dirty="0"/>
            </a:br>
            <a:r>
              <a:rPr lang="en-US" dirty="0"/>
              <a:t>be to increase </a:t>
            </a:r>
            <a:br>
              <a:rPr lang="en-US" dirty="0"/>
            </a:br>
            <a:r>
              <a:rPr lang="en-US" dirty="0"/>
              <a:t>your income by </a:t>
            </a:r>
            <a:br>
              <a:rPr lang="en-US" dirty="0"/>
            </a:br>
            <a:r>
              <a:rPr lang="en-US" dirty="0"/>
              <a:t>probably finding </a:t>
            </a:r>
            <a:br>
              <a:rPr lang="en-US" dirty="0"/>
            </a:br>
            <a:r>
              <a:rPr lang="en-US" dirty="0"/>
              <a:t>a different job.</a:t>
            </a:r>
            <a:endParaRPr lang="pt-BR" dirty="0"/>
          </a:p>
        </p:txBody>
      </p:sp>
      <p:pic>
        <p:nvPicPr>
          <p:cNvPr id="9" name="Espaço Reservado para Imagem 8" descr="Uma imagem contendo pessoa, sentado, mesa, ao ar livre&#10;&#10;Descrição gerada automaticamente">
            <a:extLst>
              <a:ext uri="{FF2B5EF4-FFF2-40B4-BE49-F238E27FC236}">
                <a16:creationId xmlns:a16="http://schemas.microsoft.com/office/drawing/2014/main" id="{1D4C4EB4-BC0F-4A18-8610-FB1B281ACE9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703" r="9703"/>
          <a:stretch>
            <a:fillRect/>
          </a:stretch>
        </p:blipFill>
        <p:spPr/>
      </p:pic>
    </p:spTree>
    <p:extLst>
      <p:ext uri="{BB962C8B-B14F-4D97-AF65-F5344CB8AC3E}">
        <p14:creationId xmlns:p14="http://schemas.microsoft.com/office/powerpoint/2010/main" val="321261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05262A-22CB-4847-A079-019809C7272E}"/>
              </a:ext>
            </a:extLst>
          </p:cNvPr>
          <p:cNvSpPr>
            <a:spLocks noGrp="1"/>
          </p:cNvSpPr>
          <p:nvPr>
            <p:ph type="title"/>
          </p:nvPr>
        </p:nvSpPr>
        <p:spPr/>
        <p:txBody>
          <a:bodyPr/>
          <a:lstStyle/>
          <a:p>
            <a:r>
              <a:rPr lang="en-US" dirty="0"/>
              <a:t>If your mortgage/loan repayments are pretty high, you should think of talking to your banker for a refinancing. </a:t>
            </a:r>
          </a:p>
        </p:txBody>
      </p:sp>
      <p:pic>
        <p:nvPicPr>
          <p:cNvPr id="5" name="Espaço Reservado para Imagem 4" descr="Uma imagem contendo texto&#10;&#10;Descrição gerada automaticamente">
            <a:extLst>
              <a:ext uri="{FF2B5EF4-FFF2-40B4-BE49-F238E27FC236}">
                <a16:creationId xmlns:a16="http://schemas.microsoft.com/office/drawing/2014/main" id="{34418E5D-BC03-4740-BBFF-D570B252313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47433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64D0B-891F-4C2B-AA05-A805DB891B86}"/>
              </a:ext>
            </a:extLst>
          </p:cNvPr>
          <p:cNvSpPr>
            <a:spLocks noGrp="1"/>
          </p:cNvSpPr>
          <p:nvPr>
            <p:ph type="title"/>
          </p:nvPr>
        </p:nvSpPr>
        <p:spPr/>
        <p:txBody>
          <a:bodyPr/>
          <a:lstStyle/>
          <a:p>
            <a:r>
              <a:rPr lang="en-US" dirty="0"/>
              <a:t>Learning how to make and follow a budget it is by far the most important ELEMENT OF </a:t>
            </a:r>
            <a:br>
              <a:rPr lang="en-US" dirty="0"/>
            </a:br>
            <a:r>
              <a:rPr lang="en-US" dirty="0"/>
              <a:t>FINANCIAL LITERACY.</a:t>
            </a:r>
            <a:endParaRPr lang="pt-BR" dirty="0"/>
          </a:p>
        </p:txBody>
      </p:sp>
      <p:pic>
        <p:nvPicPr>
          <p:cNvPr id="5" name="Espaço Reservado para Imagem 4" descr="Uma imagem contendo vestuário&#10;&#10;Descrição gerada automaticamente">
            <a:extLst>
              <a:ext uri="{FF2B5EF4-FFF2-40B4-BE49-F238E27FC236}">
                <a16:creationId xmlns:a16="http://schemas.microsoft.com/office/drawing/2014/main" id="{247015E8-9CBA-4DCB-A003-0ED620B6109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8679" r="28679"/>
          <a:stretch>
            <a:fillRect/>
          </a:stretch>
        </p:blipFill>
        <p:spPr/>
      </p:pic>
    </p:spTree>
    <p:extLst>
      <p:ext uri="{BB962C8B-B14F-4D97-AF65-F5344CB8AC3E}">
        <p14:creationId xmlns:p14="http://schemas.microsoft.com/office/powerpoint/2010/main" val="302832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AE6F0D-B446-49EA-911C-43A7280ABB41}"/>
              </a:ext>
            </a:extLst>
          </p:cNvPr>
          <p:cNvSpPr>
            <a:spLocks noGrp="1"/>
          </p:cNvSpPr>
          <p:nvPr>
            <p:ph type="title"/>
          </p:nvPr>
        </p:nvSpPr>
        <p:spPr/>
        <p:txBody>
          <a:bodyPr/>
          <a:lstStyle/>
          <a:p>
            <a:r>
              <a:rPr lang="en-US" dirty="0"/>
              <a:t>It is essential that each and every person not only takes this process seriously, but </a:t>
            </a:r>
            <a:br>
              <a:rPr lang="en-US" dirty="0"/>
            </a:br>
            <a:r>
              <a:rPr lang="en-US" dirty="0"/>
              <a:t>that they do it prayerfully, asking for God’s guidance and wisdom.</a:t>
            </a:r>
            <a:endParaRPr lang="pt-BR" dirty="0"/>
          </a:p>
        </p:txBody>
      </p:sp>
      <p:pic>
        <p:nvPicPr>
          <p:cNvPr id="5" name="Espaço Reservado para Imagem 4" descr="Uma imagem contendo pessoa, parede, homem&#10;&#10;Descrição gerada automaticamente">
            <a:extLst>
              <a:ext uri="{FF2B5EF4-FFF2-40B4-BE49-F238E27FC236}">
                <a16:creationId xmlns:a16="http://schemas.microsoft.com/office/drawing/2014/main" id="{81EFEE70-E1A6-4E85-8E4D-4E8F4C459F2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5752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6FB3D5-B08C-4514-AE3B-7CDE52F1916F}"/>
              </a:ext>
            </a:extLst>
          </p:cNvPr>
          <p:cNvSpPr>
            <a:spLocks noGrp="1"/>
          </p:cNvSpPr>
          <p:nvPr>
            <p:ph type="title"/>
          </p:nvPr>
        </p:nvSpPr>
        <p:spPr/>
        <p:txBody>
          <a:bodyPr>
            <a:normAutofit/>
          </a:bodyPr>
          <a:lstStyle/>
          <a:p>
            <a:r>
              <a:rPr lang="en-US" dirty="0"/>
              <a:t>Budgeting will not only keep us from being financially stressed, but it will also help us to remain faithful to God and to support His mission with the resources that He has blessed us with.</a:t>
            </a:r>
          </a:p>
        </p:txBody>
      </p:sp>
      <p:pic>
        <p:nvPicPr>
          <p:cNvPr id="5" name="Espaço Reservado para Imagem 4" descr="Uma imagem contendo pessoa, sentado, janela, mulher&#10;&#10;Descrição gerada automaticamente">
            <a:extLst>
              <a:ext uri="{FF2B5EF4-FFF2-40B4-BE49-F238E27FC236}">
                <a16:creationId xmlns:a16="http://schemas.microsoft.com/office/drawing/2014/main" id="{007B27D8-D5C8-4CD4-A7A2-B3F5CB6279D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304" t="-1042" r="21394" b="1042"/>
          <a:stretch/>
        </p:blipFill>
        <p:spPr>
          <a:xfrm>
            <a:off x="5307648" y="671512"/>
            <a:ext cx="6172200" cy="5393055"/>
          </a:xfrm>
        </p:spPr>
      </p:pic>
    </p:spTree>
    <p:extLst>
      <p:ext uri="{BB962C8B-B14F-4D97-AF65-F5344CB8AC3E}">
        <p14:creationId xmlns:p14="http://schemas.microsoft.com/office/powerpoint/2010/main" val="39079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Espaço Reservado para Imagem 35" descr="Uma imagem contendo pessoa&#10;&#10;Descrição gerada automaticamente">
            <a:extLst>
              <a:ext uri="{FF2B5EF4-FFF2-40B4-BE49-F238E27FC236}">
                <a16:creationId xmlns:a16="http://schemas.microsoft.com/office/drawing/2014/main" id="{30BFF24C-5EAF-4D9E-9C9F-A67CCED2D64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845" b="7845"/>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3519502" y="3182258"/>
            <a:ext cx="7486982"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709378" y="4027968"/>
            <a:ext cx="6573625" cy="1655762"/>
          </a:xfrm>
        </p:spPr>
        <p:txBody>
          <a:bodyPr>
            <a:noAutofit/>
          </a:bodyPr>
          <a:lstStyle/>
          <a:p>
            <a:pPr algn="l"/>
            <a:r>
              <a:rPr lang="bg-BG" sz="19900" dirty="0">
                <a:solidFill>
                  <a:schemeClr val="bg1"/>
                </a:solidFill>
              </a:rPr>
              <a:t>ANT?</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3519500" y="3182258"/>
            <a:ext cx="7486983"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2530407" y="3692529"/>
            <a:ext cx="2033500" cy="2387600"/>
          </a:xfrm>
          <a:solidFill>
            <a:srgbClr val="0070C0">
              <a:alpha val="80000"/>
            </a:srgbClr>
          </a:solidFill>
        </p:spPr>
        <p:txBody>
          <a:bodyPr/>
          <a:lstStyle/>
          <a:p>
            <a:r>
              <a:rPr lang="bg-BG" dirty="0"/>
              <a:t>W</a:t>
            </a: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211265" y="6175305"/>
            <a:ext cx="3261675" cy="369332"/>
          </a:xfrm>
          <a:prstGeom prst="rect">
            <a:avLst/>
          </a:prstGeom>
          <a:noFill/>
        </p:spPr>
        <p:txBody>
          <a:bodyPr wrap="square" rtlCol="0">
            <a:spAutoFit/>
          </a:bodyPr>
          <a:lstStyle/>
          <a:p>
            <a:r>
              <a:rPr lang="pt-BR" b="1" dirty="0">
                <a:solidFill>
                  <a:schemeClr val="bg1"/>
                </a:solidFill>
                <a:effectLst>
                  <a:outerShdw blurRad="38100" dist="38100" dir="2700000" algn="tl">
                    <a:srgbClr val="000000">
                      <a:alpha val="43137"/>
                    </a:srgbClr>
                  </a:outerShdw>
                </a:effectLst>
              </a:rPr>
              <a:t>MURVIN CAMATCHEE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4119575" y="2727951"/>
            <a:ext cx="7088014" cy="584776"/>
          </a:xfrm>
          <a:prstGeom prst="rect">
            <a:avLst/>
          </a:prstGeom>
          <a:solidFill>
            <a:srgbClr val="0070C0"/>
          </a:solidFill>
        </p:spPr>
        <p:txBody>
          <a:bodyPr wrap="square" rtlCol="0">
            <a:spAutoFit/>
          </a:bodyPr>
          <a:lstStyle/>
          <a:p>
            <a:r>
              <a:rPr lang="bg-BG" sz="3200" b="1" dirty="0">
                <a:solidFill>
                  <a:schemeClr val="bg1"/>
                </a:solidFill>
              </a:rPr>
              <a:t>DO YOU REALLY NEED WHAT YOU</a:t>
            </a:r>
            <a:endParaRPr lang="pt-BR" sz="3200" b="1" dirty="0">
              <a:solidFill>
                <a:schemeClr val="bg1"/>
              </a:solidFill>
            </a:endParaRPr>
          </a:p>
        </p:txBody>
      </p:sp>
      <p:pic>
        <p:nvPicPr>
          <p:cNvPr id="37" name="image128.png">
            <a:extLst>
              <a:ext uri="{FF2B5EF4-FFF2-40B4-BE49-F238E27FC236}">
                <a16:creationId xmlns:a16="http://schemas.microsoft.com/office/drawing/2014/main" id="{C91DED04-BC0B-4EE6-B2B9-963CB195A197}"/>
              </a:ext>
            </a:extLst>
          </p:cNvPr>
          <p:cNvPicPr/>
          <p:nvPr/>
        </p:nvPicPr>
        <p:blipFill>
          <a:blip r:embed="rId4" cstate="print"/>
          <a:stretch>
            <a:fillRect/>
          </a:stretch>
        </p:blipFill>
        <p:spPr>
          <a:xfrm>
            <a:off x="331917" y="5748505"/>
            <a:ext cx="853599" cy="8535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57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ppt_x"/>
                                          </p:val>
                                        </p:tav>
                                        <p:tav tm="100000">
                                          <p:val>
                                            <p:strVal val="#ppt_x"/>
                                          </p:val>
                                        </p:tav>
                                      </p:tavLst>
                                    </p:anim>
                                    <p:anim calcmode="lin" valueType="num">
                                      <p:cBhvr additive="base">
                                        <p:cTn id="20" dur="250" fill="hold"/>
                                        <p:tgtEl>
                                          <p:spTgt spid="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750"/>
                                        <p:tgtEl>
                                          <p:spTgt spid="19"/>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13"/>
                                        </p:tgtEl>
                                        <p:attrNameLst>
                                          <p:attrName>ppt_y</p:attrName>
                                        </p:attrNameLst>
                                      </p:cBhvr>
                                      <p:tavLst>
                                        <p:tav tm="0">
                                          <p:val>
                                            <p:strVal val="#ppt_y"/>
                                          </p:val>
                                        </p:tav>
                                        <p:tav tm="100000">
                                          <p:val>
                                            <p:strVal val="#ppt_y"/>
                                          </p:val>
                                        </p:tav>
                                      </p:tavLst>
                                    </p:anim>
                                    <p:anim calcmode="lin" valueType="num">
                                      <p:cBhvr>
                                        <p:cTn id="28"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3"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4A3EA36-29AD-4CCE-A9AF-F46B7E10C710}"/>
              </a:ext>
            </a:extLst>
          </p:cNvPr>
          <p:cNvSpPr>
            <a:spLocks noGrp="1"/>
          </p:cNvSpPr>
          <p:nvPr>
            <p:ph type="body" sz="half" idx="2"/>
          </p:nvPr>
        </p:nvSpPr>
        <p:spPr/>
        <p:txBody>
          <a:bodyPr/>
          <a:lstStyle/>
          <a:p>
            <a:r>
              <a:rPr lang="en-US" dirty="0"/>
              <a:t>Jesus is saying: You should not be worried, because my Father will take care of your needs.</a:t>
            </a:r>
            <a:endParaRPr lang="pt-BR" dirty="0"/>
          </a:p>
        </p:txBody>
      </p:sp>
      <p:pic>
        <p:nvPicPr>
          <p:cNvPr id="5" name="Espaço Reservado para Imagem 4" descr="Uma imagem contendo grama, ao ar livre, água, céu&#10;&#10;Descrição gerada automaticamente">
            <a:extLst>
              <a:ext uri="{FF2B5EF4-FFF2-40B4-BE49-F238E27FC236}">
                <a16:creationId xmlns:a16="http://schemas.microsoft.com/office/drawing/2014/main" id="{D63D817A-2421-4CDC-977C-87791FD06A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74563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FA1F083-B35C-470C-9EE3-7B1BFD5DF8E5}"/>
              </a:ext>
            </a:extLst>
          </p:cNvPr>
          <p:cNvSpPr>
            <a:spLocks noGrp="1"/>
          </p:cNvSpPr>
          <p:nvPr>
            <p:ph type="body" sz="half" idx="2"/>
          </p:nvPr>
        </p:nvSpPr>
        <p:spPr/>
        <p:txBody>
          <a:bodyPr/>
          <a:lstStyle/>
          <a:p>
            <a:r>
              <a:rPr lang="en-US" dirty="0"/>
              <a:t>God, who is the same yesterday, today, and forever, will continue to provide for His children in miraculous ways.</a:t>
            </a:r>
            <a:endParaRPr lang="pt-BR" dirty="0"/>
          </a:p>
        </p:txBody>
      </p:sp>
      <p:pic>
        <p:nvPicPr>
          <p:cNvPr id="5" name="Espaço Reservado para Imagem 4" descr="Uma imagem contendo parede, vestuário, pessoa, homem&#10;&#10;Descrição gerada automaticamente">
            <a:extLst>
              <a:ext uri="{FF2B5EF4-FFF2-40B4-BE49-F238E27FC236}">
                <a16:creationId xmlns:a16="http://schemas.microsoft.com/office/drawing/2014/main" id="{CE0AF365-A995-456E-B479-ABEEE8D74C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403" r="18403"/>
          <a:stretch>
            <a:fillRect/>
          </a:stretch>
        </p:blipFill>
        <p:spPr/>
      </p:pic>
    </p:spTree>
    <p:extLst>
      <p:ext uri="{BB962C8B-B14F-4D97-AF65-F5344CB8AC3E}">
        <p14:creationId xmlns:p14="http://schemas.microsoft.com/office/powerpoint/2010/main" val="151575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41CFD64-E1F5-45DC-941C-3C0156692122}"/>
              </a:ext>
            </a:extLst>
          </p:cNvPr>
          <p:cNvSpPr>
            <a:spLocks noGrp="1"/>
          </p:cNvSpPr>
          <p:nvPr>
            <p:ph type="body" sz="half" idx="2"/>
          </p:nvPr>
        </p:nvSpPr>
        <p:spPr/>
        <p:txBody>
          <a:bodyPr/>
          <a:lstStyle/>
          <a:p>
            <a:r>
              <a:rPr lang="en-US" dirty="0"/>
              <a:t>To remain faithful to His promise, God provides us with financial resources. </a:t>
            </a:r>
            <a:endParaRPr lang="pt-BR" dirty="0"/>
          </a:p>
        </p:txBody>
      </p:sp>
      <p:pic>
        <p:nvPicPr>
          <p:cNvPr id="5" name="Espaço Reservado para Imagem 4" descr="Uma imagem contendo pessoa, chão&#10;&#10;Descrição gerada automaticamente">
            <a:extLst>
              <a:ext uri="{FF2B5EF4-FFF2-40B4-BE49-F238E27FC236}">
                <a16:creationId xmlns:a16="http://schemas.microsoft.com/office/drawing/2014/main" id="{ECA818A8-E3D7-456A-A098-8AAD52393F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146" r="18146"/>
          <a:stretch>
            <a:fillRect/>
          </a:stretch>
        </p:blipFill>
        <p:spPr/>
      </p:pic>
    </p:spTree>
    <p:extLst>
      <p:ext uri="{BB962C8B-B14F-4D97-AF65-F5344CB8AC3E}">
        <p14:creationId xmlns:p14="http://schemas.microsoft.com/office/powerpoint/2010/main" val="186261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A12C718-6997-4B7C-81B4-81A690E7F645}"/>
              </a:ext>
            </a:extLst>
          </p:cNvPr>
          <p:cNvSpPr>
            <a:spLocks noGrp="1"/>
          </p:cNvSpPr>
          <p:nvPr>
            <p:ph type="body" sz="half" idx="2"/>
          </p:nvPr>
        </p:nvSpPr>
        <p:spPr/>
        <p:txBody>
          <a:bodyPr/>
          <a:lstStyle/>
          <a:p>
            <a:r>
              <a:rPr lang="en-US" dirty="0"/>
              <a:t>But still, many who would say that they believe in God’s promises, cannot stop worrying and consequently suffer from financial stress.</a:t>
            </a:r>
          </a:p>
        </p:txBody>
      </p:sp>
      <p:pic>
        <p:nvPicPr>
          <p:cNvPr id="9" name="Espaço Reservado para Imagem 8" descr="Uma imagem contendo sentado, mesa, interior, pessoa&#10;&#10;Descrição gerada automaticamente">
            <a:extLst>
              <a:ext uri="{FF2B5EF4-FFF2-40B4-BE49-F238E27FC236}">
                <a16:creationId xmlns:a16="http://schemas.microsoft.com/office/drawing/2014/main" id="{5633070A-858F-4650-BC14-16E498F573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335" r="16335"/>
          <a:stretch>
            <a:fillRect/>
          </a:stretch>
        </p:blipFill>
        <p:spPr/>
      </p:pic>
    </p:spTree>
    <p:extLst>
      <p:ext uri="{BB962C8B-B14F-4D97-AF65-F5344CB8AC3E}">
        <p14:creationId xmlns:p14="http://schemas.microsoft.com/office/powerpoint/2010/main" val="52587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9">
            <a:extLst>
              <a:ext uri="{FF2B5EF4-FFF2-40B4-BE49-F238E27FC236}">
                <a16:creationId xmlns:a16="http://schemas.microsoft.com/office/drawing/2014/main" id="{714F2939-244B-461D-8F13-A3D187A0911F}"/>
              </a:ext>
            </a:extLst>
          </p:cNvPr>
          <p:cNvSpPr>
            <a:spLocks noGrp="1"/>
          </p:cNvSpPr>
          <p:nvPr>
            <p:ph type="title"/>
          </p:nvPr>
        </p:nvSpPr>
        <p:spPr/>
        <p:txBody>
          <a:bodyPr/>
          <a:lstStyle/>
          <a:p>
            <a:r>
              <a:rPr lang="en-US" dirty="0"/>
              <a:t>Financial stress is the negative feeling that one will not have sufficient funds to meet the needs and necessities of life.</a:t>
            </a:r>
            <a:endParaRPr lang="pt-BR" dirty="0"/>
          </a:p>
        </p:txBody>
      </p:sp>
      <p:pic>
        <p:nvPicPr>
          <p:cNvPr id="23" name="Espaço Reservado para Imagem 22" descr="Uma imagem contendo pessoa, homem, vestuário, vestindo&#10;&#10;Descrição gerada automaticamente">
            <a:extLst>
              <a:ext uri="{FF2B5EF4-FFF2-40B4-BE49-F238E27FC236}">
                <a16:creationId xmlns:a16="http://schemas.microsoft.com/office/drawing/2014/main" id="{D0BDDB33-B1DE-4276-94B2-BCAFCE8BC2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26940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4811</TotalTime>
  <Words>1144</Words>
  <Application>Microsoft Macintosh PowerPoint</Application>
  <PresentationFormat>Widescreen</PresentationFormat>
  <Paragraphs>179</Paragraphs>
  <Slides>48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Georgia</vt:lpstr>
      <vt:lpstr>Gill Sans</vt:lpstr>
      <vt:lpstr>GillSans-Light</vt:lpstr>
      <vt:lpstr>Times New Roman</vt:lpstr>
      <vt:lpstr>Tw Cen MT</vt:lpstr>
      <vt:lpstr>Wingdings</vt:lpstr>
      <vt:lpstr>Tema do Office</vt:lpstr>
      <vt:lpstr>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stress is the negative feeling that one will not have sufficient funds to meet the needs and necessities of life.</vt:lpstr>
      <vt:lpstr>PowerPoint Presentation</vt:lpstr>
      <vt:lpstr>PowerPoint Presentation</vt:lpstr>
      <vt:lpstr>BUDGETING</vt:lpstr>
      <vt:lpstr>One very common bad financial behavior is the LACK of budgeting.</vt:lpstr>
      <vt:lpstr>If you want to make good financial decisions, the most basic and probably the most efficient tool is to create and follow a budget.</vt:lpstr>
      <vt:lpstr>Such a practice will hold you accountable on where the money that you are earning is going. . .</vt:lpstr>
      <vt:lpstr>and to see that God truly and infallibly remains faithful to His promises.</vt:lpstr>
      <vt:lpstr>Budgeting is thus a decision-making process that will enable you to choose the best possible alternative.</vt:lpstr>
      <vt:lpstr>STEP 1: GATHERING OF FACTS</vt:lpstr>
      <vt:lpstr>The more information you are able to GATHER, the more effective this process will be. </vt:lpstr>
      <vt:lpstr>The facts, once available, should be listed under the two main segments of your budget, which are: your income and your expenses.</vt:lpstr>
      <vt:lpstr>PowerPoint Presentation</vt:lpstr>
      <vt:lpstr> STEP 2: NEEDS VERSUS WANTS</vt:lpstr>
      <vt:lpstr>Another very important step in budgeting is the ability to clearly distinguish between needs and wants.</vt:lpstr>
      <vt:lpstr>A need is anything that is essential for a person to live, whereas a want is what a person desires but may or may not have it. </vt:lpstr>
      <vt:lpstr>Unfortunately, many make the mistake of considering their wants as equal to their needs. The following table gives us an idea of how to make the distinction between needs and wants:</vt:lpstr>
      <vt:lpstr>PowerPoint Presentation</vt:lpstr>
      <vt:lpstr>The importance of this exercise is that it helps to identify the expenses that could be perceived as being compulsory, but which actually are not.</vt:lpstr>
      <vt:lpstr>PowerPoint Presentation</vt:lpstr>
      <vt:lpstr> STEP 3: KNOWING THE FIGURES</vt:lpstr>
      <vt:lpstr>The next step would be to include besides each item its corresponding amount. For this, you will need to examine all your previous expenses. </vt:lpstr>
      <vt:lpstr>This will help you to obtain a true picture of reality and to use figures that are as accurate as possible.</vt:lpstr>
      <vt:lpstr>For items that you would consider as being partly a need and partly a want, make sure that the corresponding amounts are clearly identified, as illustrated in the table below.</vt:lpstr>
      <vt:lpstr>PowerPoint Presentation</vt:lpstr>
      <vt:lpstr> STEP 4: KNOWNS VERSUS UNKNOWNS</vt:lpstr>
      <vt:lpstr>A good budget should include a line for unknowns.</vt:lpstr>
      <vt:lpstr>Most experts would recommend  that in your savings/emergency fund, there should be at least three months worth of living expense.</vt:lpstr>
      <vt:lpstr>Living expenses are defined here as the items you would have to continue to pay for even if, for example, you lose your job.  </vt:lpstr>
      <vt:lpstr>PowerPoint Presentation</vt:lpstr>
      <vt:lpstr>it is primordial  that you always  include the savings/emergency fund (unknown) as a budget line. </vt:lpstr>
      <vt:lpstr>However, once your savings/emergency fund has reached the minimum required amount, it is strongly recommended that you continue to increase it, but this time you will have more flexibility  to use part of your surplus toward  your wants.</vt:lpstr>
      <vt:lpstr>WORST-CASE SCENARIO</vt:lpstr>
      <vt:lpstr>What if your needs exceed your income? The first thing to do would be to go back to Step 3.</vt:lpstr>
      <vt:lpstr>Another  alternative would  be to increase  your income by  probably finding  a different job.</vt:lpstr>
      <vt:lpstr>If your mortgage/loan repayments are pretty high, you should think of talking to your banker for a refinancing. </vt:lpstr>
      <vt:lpstr>Learning how to make and follow a budget it is by far the most important ELEMENT OF  FINANCIAL LITERACY.</vt:lpstr>
      <vt:lpstr>It is essential that each and every person not only takes this process seriously, but  that they do it prayerfully, asking for God’s guidance and wisdom.</vt:lpstr>
      <vt:lpstr>Budgeting will not only keep us from being financially stressed, but it will also help us to remain faithful to God and to support His mission with the resources that He has blessed us with.</vt:lpstr>
      <vt:lpstr>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Flomo, Johnetta B.</cp:lastModifiedBy>
  <cp:revision>19</cp:revision>
  <dcterms:created xsi:type="dcterms:W3CDTF">2019-03-06T22:34:21Z</dcterms:created>
  <dcterms:modified xsi:type="dcterms:W3CDTF">2020-08-04T10:39:44Z</dcterms:modified>
</cp:coreProperties>
</file>