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332" r:id="rId4"/>
    <p:sldId id="330" r:id="rId5"/>
    <p:sldId id="333" r:id="rId6"/>
    <p:sldId id="335" r:id="rId7"/>
    <p:sldId id="336" r:id="rId8"/>
    <p:sldId id="337" r:id="rId9"/>
    <p:sldId id="338" r:id="rId10"/>
    <p:sldId id="340" r:id="rId11"/>
    <p:sldId id="341" r:id="rId12"/>
    <p:sldId id="342" r:id="rId13"/>
    <p:sldId id="343" r:id="rId14"/>
    <p:sldId id="344" r:id="rId15"/>
    <p:sldId id="346" r:id="rId16"/>
    <p:sldId id="347" r:id="rId17"/>
    <p:sldId id="348" r:id="rId18"/>
    <p:sldId id="350" r:id="rId19"/>
    <p:sldId id="353" r:id="rId20"/>
    <p:sldId id="354" r:id="rId21"/>
    <p:sldId id="356" r:id="rId22"/>
    <p:sldId id="358" r:id="rId23"/>
    <p:sldId id="383" r:id="rId24"/>
    <p:sldId id="361" r:id="rId25"/>
    <p:sldId id="384" r:id="rId26"/>
    <p:sldId id="362" r:id="rId27"/>
    <p:sldId id="385" r:id="rId28"/>
    <p:sldId id="364" r:id="rId29"/>
    <p:sldId id="386" r:id="rId30"/>
    <p:sldId id="387" r:id="rId31"/>
    <p:sldId id="388" r:id="rId32"/>
    <p:sldId id="389" r:id="rId33"/>
    <p:sldId id="390" r:id="rId34"/>
    <p:sldId id="366" r:id="rId35"/>
    <p:sldId id="367" r:id="rId36"/>
    <p:sldId id="370" r:id="rId37"/>
    <p:sldId id="372" r:id="rId38"/>
    <p:sldId id="391" r:id="rId39"/>
    <p:sldId id="3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72F"/>
    <a:srgbClr val="C64CFF"/>
    <a:srgbClr val="CDA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94"/>
  </p:normalViewPr>
  <p:slideViewPr>
    <p:cSldViewPr snapToGrid="0" snapToObjects="1">
      <p:cViewPr varScale="1">
        <p:scale>
          <a:sx n="121" d="100"/>
          <a:sy n="121"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CEAC9-98DE-AE47-BA94-EC35034CEA49}" type="datetimeFigureOut">
              <a:rPr lang="en-US" smtClean="0"/>
              <a:t>10/7/21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591DF-24E6-EF43-947E-46ACFA6CD0E6}" type="slidenum">
              <a:rPr lang="en-US" smtClean="0"/>
              <a:t>‹#›</a:t>
            </a:fld>
            <a:endParaRPr lang="en-US"/>
          </a:p>
        </p:txBody>
      </p:sp>
    </p:spTree>
    <p:extLst>
      <p:ext uri="{BB962C8B-B14F-4D97-AF65-F5344CB8AC3E}">
        <p14:creationId xmlns:p14="http://schemas.microsoft.com/office/powerpoint/2010/main" val="280887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a:t>
            </a:fld>
            <a:endParaRPr lang="en-US"/>
          </a:p>
        </p:txBody>
      </p:sp>
    </p:spTree>
    <p:extLst>
      <p:ext uri="{BB962C8B-B14F-4D97-AF65-F5344CB8AC3E}">
        <p14:creationId xmlns:p14="http://schemas.microsoft.com/office/powerpoint/2010/main" val="424524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12</a:t>
            </a:fld>
            <a:endParaRPr lang="en-US"/>
          </a:p>
        </p:txBody>
      </p:sp>
    </p:spTree>
    <p:extLst>
      <p:ext uri="{BB962C8B-B14F-4D97-AF65-F5344CB8AC3E}">
        <p14:creationId xmlns:p14="http://schemas.microsoft.com/office/powerpoint/2010/main" val="105596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13</a:t>
            </a:fld>
            <a:endParaRPr lang="en-US"/>
          </a:p>
        </p:txBody>
      </p:sp>
    </p:spTree>
    <p:extLst>
      <p:ext uri="{BB962C8B-B14F-4D97-AF65-F5344CB8AC3E}">
        <p14:creationId xmlns:p14="http://schemas.microsoft.com/office/powerpoint/2010/main" val="428929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14</a:t>
            </a:fld>
            <a:endParaRPr lang="en-US"/>
          </a:p>
        </p:txBody>
      </p:sp>
    </p:spTree>
    <p:extLst>
      <p:ext uri="{BB962C8B-B14F-4D97-AF65-F5344CB8AC3E}">
        <p14:creationId xmlns:p14="http://schemas.microsoft.com/office/powerpoint/2010/main" val="121788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15</a:t>
            </a:fld>
            <a:endParaRPr lang="en-US"/>
          </a:p>
        </p:txBody>
      </p:sp>
    </p:spTree>
    <p:extLst>
      <p:ext uri="{BB962C8B-B14F-4D97-AF65-F5344CB8AC3E}">
        <p14:creationId xmlns:p14="http://schemas.microsoft.com/office/powerpoint/2010/main" val="418636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16</a:t>
            </a:fld>
            <a:endParaRPr lang="en-US"/>
          </a:p>
        </p:txBody>
      </p:sp>
    </p:spTree>
    <p:extLst>
      <p:ext uri="{BB962C8B-B14F-4D97-AF65-F5344CB8AC3E}">
        <p14:creationId xmlns:p14="http://schemas.microsoft.com/office/powerpoint/2010/main" val="426948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17</a:t>
            </a:fld>
            <a:endParaRPr lang="en-US"/>
          </a:p>
        </p:txBody>
      </p:sp>
    </p:spTree>
    <p:extLst>
      <p:ext uri="{BB962C8B-B14F-4D97-AF65-F5344CB8AC3E}">
        <p14:creationId xmlns:p14="http://schemas.microsoft.com/office/powerpoint/2010/main" val="7659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18</a:t>
            </a:fld>
            <a:endParaRPr lang="en-US"/>
          </a:p>
        </p:txBody>
      </p:sp>
    </p:spTree>
    <p:extLst>
      <p:ext uri="{BB962C8B-B14F-4D97-AF65-F5344CB8AC3E}">
        <p14:creationId xmlns:p14="http://schemas.microsoft.com/office/powerpoint/2010/main" val="1078804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19</a:t>
            </a:fld>
            <a:endParaRPr lang="en-US"/>
          </a:p>
        </p:txBody>
      </p:sp>
    </p:spTree>
    <p:extLst>
      <p:ext uri="{BB962C8B-B14F-4D97-AF65-F5344CB8AC3E}">
        <p14:creationId xmlns:p14="http://schemas.microsoft.com/office/powerpoint/2010/main" val="314315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20</a:t>
            </a:fld>
            <a:endParaRPr lang="en-US"/>
          </a:p>
        </p:txBody>
      </p:sp>
    </p:spTree>
    <p:extLst>
      <p:ext uri="{BB962C8B-B14F-4D97-AF65-F5344CB8AC3E}">
        <p14:creationId xmlns:p14="http://schemas.microsoft.com/office/powerpoint/2010/main" val="57265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21</a:t>
            </a:fld>
            <a:endParaRPr lang="en-US"/>
          </a:p>
        </p:txBody>
      </p:sp>
    </p:spTree>
    <p:extLst>
      <p:ext uri="{BB962C8B-B14F-4D97-AF65-F5344CB8AC3E}">
        <p14:creationId xmlns:p14="http://schemas.microsoft.com/office/powerpoint/2010/main" val="30949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a:t>
            </a:fld>
            <a:endParaRPr lang="en-US"/>
          </a:p>
        </p:txBody>
      </p:sp>
    </p:spTree>
    <p:extLst>
      <p:ext uri="{BB962C8B-B14F-4D97-AF65-F5344CB8AC3E}">
        <p14:creationId xmlns:p14="http://schemas.microsoft.com/office/powerpoint/2010/main" val="168518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22</a:t>
            </a:fld>
            <a:endParaRPr lang="en-US"/>
          </a:p>
        </p:txBody>
      </p:sp>
    </p:spTree>
    <p:extLst>
      <p:ext uri="{BB962C8B-B14F-4D97-AF65-F5344CB8AC3E}">
        <p14:creationId xmlns:p14="http://schemas.microsoft.com/office/powerpoint/2010/main" val="417596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23</a:t>
            </a:fld>
            <a:endParaRPr lang="en-US"/>
          </a:p>
        </p:txBody>
      </p:sp>
    </p:spTree>
    <p:extLst>
      <p:ext uri="{BB962C8B-B14F-4D97-AF65-F5344CB8AC3E}">
        <p14:creationId xmlns:p14="http://schemas.microsoft.com/office/powerpoint/2010/main" val="248356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24</a:t>
            </a:fld>
            <a:endParaRPr lang="en-US"/>
          </a:p>
        </p:txBody>
      </p:sp>
    </p:spTree>
    <p:extLst>
      <p:ext uri="{BB962C8B-B14F-4D97-AF65-F5344CB8AC3E}">
        <p14:creationId xmlns:p14="http://schemas.microsoft.com/office/powerpoint/2010/main" val="472258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25</a:t>
            </a:fld>
            <a:endParaRPr lang="en-US"/>
          </a:p>
        </p:txBody>
      </p:sp>
    </p:spTree>
    <p:extLst>
      <p:ext uri="{BB962C8B-B14F-4D97-AF65-F5344CB8AC3E}">
        <p14:creationId xmlns:p14="http://schemas.microsoft.com/office/powerpoint/2010/main" val="2764657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26</a:t>
            </a:fld>
            <a:endParaRPr lang="en-US"/>
          </a:p>
        </p:txBody>
      </p:sp>
    </p:spTree>
    <p:extLst>
      <p:ext uri="{BB962C8B-B14F-4D97-AF65-F5344CB8AC3E}">
        <p14:creationId xmlns:p14="http://schemas.microsoft.com/office/powerpoint/2010/main" val="2629811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27</a:t>
            </a:fld>
            <a:endParaRPr lang="en-US"/>
          </a:p>
        </p:txBody>
      </p:sp>
    </p:spTree>
    <p:extLst>
      <p:ext uri="{BB962C8B-B14F-4D97-AF65-F5344CB8AC3E}">
        <p14:creationId xmlns:p14="http://schemas.microsoft.com/office/powerpoint/2010/main" val="2915625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28</a:t>
            </a:fld>
            <a:endParaRPr lang="en-US"/>
          </a:p>
        </p:txBody>
      </p:sp>
    </p:spTree>
    <p:extLst>
      <p:ext uri="{BB962C8B-B14F-4D97-AF65-F5344CB8AC3E}">
        <p14:creationId xmlns:p14="http://schemas.microsoft.com/office/powerpoint/2010/main" val="2714865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29</a:t>
            </a:fld>
            <a:endParaRPr lang="en-US"/>
          </a:p>
        </p:txBody>
      </p:sp>
    </p:spTree>
    <p:extLst>
      <p:ext uri="{BB962C8B-B14F-4D97-AF65-F5344CB8AC3E}">
        <p14:creationId xmlns:p14="http://schemas.microsoft.com/office/powerpoint/2010/main" val="340294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30</a:t>
            </a:fld>
            <a:endParaRPr lang="en-US"/>
          </a:p>
        </p:txBody>
      </p:sp>
    </p:spTree>
    <p:extLst>
      <p:ext uri="{BB962C8B-B14F-4D97-AF65-F5344CB8AC3E}">
        <p14:creationId xmlns:p14="http://schemas.microsoft.com/office/powerpoint/2010/main" val="4021989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31</a:t>
            </a:fld>
            <a:endParaRPr lang="en-US"/>
          </a:p>
        </p:txBody>
      </p:sp>
    </p:spTree>
    <p:extLst>
      <p:ext uri="{BB962C8B-B14F-4D97-AF65-F5344CB8AC3E}">
        <p14:creationId xmlns:p14="http://schemas.microsoft.com/office/powerpoint/2010/main" val="253544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a:t>
            </a:fld>
            <a:endParaRPr lang="en-US"/>
          </a:p>
        </p:txBody>
      </p:sp>
    </p:spTree>
    <p:extLst>
      <p:ext uri="{BB962C8B-B14F-4D97-AF65-F5344CB8AC3E}">
        <p14:creationId xmlns:p14="http://schemas.microsoft.com/office/powerpoint/2010/main" val="1933200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32</a:t>
            </a:fld>
            <a:endParaRPr lang="en-US"/>
          </a:p>
        </p:txBody>
      </p:sp>
    </p:spTree>
    <p:extLst>
      <p:ext uri="{BB962C8B-B14F-4D97-AF65-F5344CB8AC3E}">
        <p14:creationId xmlns:p14="http://schemas.microsoft.com/office/powerpoint/2010/main" val="2558289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33</a:t>
            </a:fld>
            <a:endParaRPr lang="en-US"/>
          </a:p>
        </p:txBody>
      </p:sp>
    </p:spTree>
    <p:extLst>
      <p:ext uri="{BB962C8B-B14F-4D97-AF65-F5344CB8AC3E}">
        <p14:creationId xmlns:p14="http://schemas.microsoft.com/office/powerpoint/2010/main" val="4167150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34</a:t>
            </a:fld>
            <a:endParaRPr lang="en-US"/>
          </a:p>
        </p:txBody>
      </p:sp>
    </p:spTree>
    <p:extLst>
      <p:ext uri="{BB962C8B-B14F-4D97-AF65-F5344CB8AC3E}">
        <p14:creationId xmlns:p14="http://schemas.microsoft.com/office/powerpoint/2010/main" val="2273817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35</a:t>
            </a:fld>
            <a:endParaRPr lang="en-US"/>
          </a:p>
        </p:txBody>
      </p:sp>
    </p:spTree>
    <p:extLst>
      <p:ext uri="{BB962C8B-B14F-4D97-AF65-F5344CB8AC3E}">
        <p14:creationId xmlns:p14="http://schemas.microsoft.com/office/powerpoint/2010/main" val="1478646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36</a:t>
            </a:fld>
            <a:endParaRPr lang="en-US"/>
          </a:p>
        </p:txBody>
      </p:sp>
    </p:spTree>
    <p:extLst>
      <p:ext uri="{BB962C8B-B14F-4D97-AF65-F5344CB8AC3E}">
        <p14:creationId xmlns:p14="http://schemas.microsoft.com/office/powerpoint/2010/main" val="163122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37</a:t>
            </a:fld>
            <a:endParaRPr lang="en-US"/>
          </a:p>
        </p:txBody>
      </p:sp>
    </p:spTree>
    <p:extLst>
      <p:ext uri="{BB962C8B-B14F-4D97-AF65-F5344CB8AC3E}">
        <p14:creationId xmlns:p14="http://schemas.microsoft.com/office/powerpoint/2010/main" val="152580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38</a:t>
            </a:fld>
            <a:endParaRPr lang="en-US"/>
          </a:p>
        </p:txBody>
      </p:sp>
    </p:spTree>
    <p:extLst>
      <p:ext uri="{BB962C8B-B14F-4D97-AF65-F5344CB8AC3E}">
        <p14:creationId xmlns:p14="http://schemas.microsoft.com/office/powerpoint/2010/main" val="43862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a:t>
            </a:fld>
            <a:endParaRPr lang="en-US"/>
          </a:p>
        </p:txBody>
      </p:sp>
    </p:spTree>
    <p:extLst>
      <p:ext uri="{BB962C8B-B14F-4D97-AF65-F5344CB8AC3E}">
        <p14:creationId xmlns:p14="http://schemas.microsoft.com/office/powerpoint/2010/main" val="30085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6</a:t>
            </a:fld>
            <a:endParaRPr lang="en-US"/>
          </a:p>
        </p:txBody>
      </p:sp>
    </p:spTree>
    <p:extLst>
      <p:ext uri="{BB962C8B-B14F-4D97-AF65-F5344CB8AC3E}">
        <p14:creationId xmlns:p14="http://schemas.microsoft.com/office/powerpoint/2010/main" val="295463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7</a:t>
            </a:fld>
            <a:endParaRPr lang="en-US"/>
          </a:p>
        </p:txBody>
      </p:sp>
    </p:spTree>
    <p:extLst>
      <p:ext uri="{BB962C8B-B14F-4D97-AF65-F5344CB8AC3E}">
        <p14:creationId xmlns:p14="http://schemas.microsoft.com/office/powerpoint/2010/main" val="397632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8</a:t>
            </a:fld>
            <a:endParaRPr lang="en-US"/>
          </a:p>
        </p:txBody>
      </p:sp>
    </p:spTree>
    <p:extLst>
      <p:ext uri="{BB962C8B-B14F-4D97-AF65-F5344CB8AC3E}">
        <p14:creationId xmlns:p14="http://schemas.microsoft.com/office/powerpoint/2010/main" val="146746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9</a:t>
            </a:fld>
            <a:endParaRPr lang="en-US"/>
          </a:p>
        </p:txBody>
      </p:sp>
    </p:spTree>
    <p:extLst>
      <p:ext uri="{BB962C8B-B14F-4D97-AF65-F5344CB8AC3E}">
        <p14:creationId xmlns:p14="http://schemas.microsoft.com/office/powerpoint/2010/main" val="118925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11</a:t>
            </a:fld>
            <a:endParaRPr lang="en-US"/>
          </a:p>
        </p:txBody>
      </p:sp>
    </p:spTree>
    <p:extLst>
      <p:ext uri="{BB962C8B-B14F-4D97-AF65-F5344CB8AC3E}">
        <p14:creationId xmlns:p14="http://schemas.microsoft.com/office/powerpoint/2010/main" val="262241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27D7-D324-3D4A-9137-891D5FFFCC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A5704-B33B-B445-BBE8-F2F6F66DE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C64E8B-0A5C-D648-BA2D-1CC341875021}"/>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5" name="Footer Placeholder 4">
            <a:extLst>
              <a:ext uri="{FF2B5EF4-FFF2-40B4-BE49-F238E27FC236}">
                <a16:creationId xmlns:a16="http://schemas.microsoft.com/office/drawing/2014/main" id="{9EC1652C-8FC5-8843-A12F-78CEF80AB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A96C5-1C96-E945-B4EC-89C091D8F4E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25928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85E2-1564-9C40-BC78-77CA00488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770EDA-5696-7942-BE6F-6D1A808EB2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44D3B-C40F-6A40-A89E-C65E86BF0EF8}"/>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5" name="Footer Placeholder 4">
            <a:extLst>
              <a:ext uri="{FF2B5EF4-FFF2-40B4-BE49-F238E27FC236}">
                <a16:creationId xmlns:a16="http://schemas.microsoft.com/office/drawing/2014/main" id="{58FE373D-FFF6-2642-A331-562B9D213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A6407-A088-FB4A-A600-B1D3836B3898}"/>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3155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8A360-EACF-F947-BD3D-BF5CA69333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7EFB4-A30F-CD43-865C-D9C6CA4186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8C2A1-2B0C-AC45-961C-0D6344BD2AE9}"/>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5" name="Footer Placeholder 4">
            <a:extLst>
              <a:ext uri="{FF2B5EF4-FFF2-40B4-BE49-F238E27FC236}">
                <a16:creationId xmlns:a16="http://schemas.microsoft.com/office/drawing/2014/main" id="{7E6DC630-49D7-8947-83F2-A3BB3B3E4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575D-5DB2-A045-B321-4C10C6385819}"/>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1670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AF34-BF34-CF43-B704-A9E401AAC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7D161-9AA9-D945-8E5C-B055869C64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B49AF-114F-6445-98F0-8D158F9B1B48}"/>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5" name="Footer Placeholder 4">
            <a:extLst>
              <a:ext uri="{FF2B5EF4-FFF2-40B4-BE49-F238E27FC236}">
                <a16:creationId xmlns:a16="http://schemas.microsoft.com/office/drawing/2014/main" id="{9180947C-1083-3448-A126-B26C9E94B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B89D5-5C00-0045-97BA-B665DEE2AF46}"/>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5226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08A8-5D77-8748-B12D-B405B4D60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4C6429-769D-9942-865C-BBE878EDF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84FEDB-C3FA-1A49-AA39-98C525A34E91}"/>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5" name="Footer Placeholder 4">
            <a:extLst>
              <a:ext uri="{FF2B5EF4-FFF2-40B4-BE49-F238E27FC236}">
                <a16:creationId xmlns:a16="http://schemas.microsoft.com/office/drawing/2014/main" id="{66FEC582-9028-F145-817B-62D84D1D0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A1F42-569D-3C41-9A87-2D830124B8DA}"/>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370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30C1-54F6-1447-A728-AF36F4473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6E7B4-B3D6-1245-AF6B-7346AB680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BB6CD-BC59-9B43-BE65-F7B5A0B616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B8557-1866-7041-8072-354D82595B70}"/>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6" name="Footer Placeholder 5">
            <a:extLst>
              <a:ext uri="{FF2B5EF4-FFF2-40B4-BE49-F238E27FC236}">
                <a16:creationId xmlns:a16="http://schemas.microsoft.com/office/drawing/2014/main" id="{A27D7C71-B5FB-314F-9660-2EC0BC93F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4E530-32B7-F24E-A461-D15F06272783}"/>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688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D80B-AB8F-D54F-B965-5FD6F46AF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8765E-7CDB-8D4E-9F68-5F996E95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FB5481-2857-6542-9463-95D061CB00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7611D-1BBE-9A44-9CA8-0BB427CB8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C034BD-4090-4642-BFFB-3078EB0B7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1CB563-D6B9-E043-8E0B-C5391FF6DE71}"/>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8" name="Footer Placeholder 7">
            <a:extLst>
              <a:ext uri="{FF2B5EF4-FFF2-40B4-BE49-F238E27FC236}">
                <a16:creationId xmlns:a16="http://schemas.microsoft.com/office/drawing/2014/main" id="{CA3BA62A-9362-B949-9A9C-F1979E71A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F12238-4495-3E44-A75D-D05A1FBEE06B}"/>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4898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5200-1567-FC4A-ABA1-52CF71D3A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CD940-DDBB-2941-8B19-D3D3308811E0}"/>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4" name="Footer Placeholder 3">
            <a:extLst>
              <a:ext uri="{FF2B5EF4-FFF2-40B4-BE49-F238E27FC236}">
                <a16:creationId xmlns:a16="http://schemas.microsoft.com/office/drawing/2014/main" id="{A52F2833-A373-6842-B400-3CA36BAC9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B40769-74C1-FB4F-BB56-D2503EE7901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27123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55EEE-E1F3-0548-B072-67CF320139B4}"/>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3" name="Footer Placeholder 2">
            <a:extLst>
              <a:ext uri="{FF2B5EF4-FFF2-40B4-BE49-F238E27FC236}">
                <a16:creationId xmlns:a16="http://schemas.microsoft.com/office/drawing/2014/main" id="{3D7AE7EA-E057-034E-94E7-A3EB835DD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D1DCDC-40AE-E944-8971-7F611CD485D0}"/>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0897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289D-F3E2-3E4A-866A-777C86EEF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0B1B8-CCEF-E04C-AA7F-84E697F4D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91A0E-96F9-D84D-AE09-F5AD31CB8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1EA2C-AB35-644A-9758-4B5EDCBD35FF}"/>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6" name="Footer Placeholder 5">
            <a:extLst>
              <a:ext uri="{FF2B5EF4-FFF2-40B4-BE49-F238E27FC236}">
                <a16:creationId xmlns:a16="http://schemas.microsoft.com/office/drawing/2014/main" id="{33216270-6166-7F46-903D-13FE8F39D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40A6E-4EB5-BB42-AEAD-44DB0213BD7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34158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3B1B-1497-0C44-9A2B-4FE102C14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8D52E-FE8A-CF42-9C01-EFEC573A7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8BDA-0220-2D46-A007-DD6D3EA1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9FC4B-2724-304E-B9C6-DA301AB6CD06}"/>
              </a:ext>
            </a:extLst>
          </p:cNvPr>
          <p:cNvSpPr>
            <a:spLocks noGrp="1"/>
          </p:cNvSpPr>
          <p:nvPr>
            <p:ph type="dt" sz="half" idx="10"/>
          </p:nvPr>
        </p:nvSpPr>
        <p:spPr/>
        <p:txBody>
          <a:bodyPr/>
          <a:lstStyle/>
          <a:p>
            <a:fld id="{65E1E836-9BB3-2848-9528-1A85DCEA70B2}" type="datetimeFigureOut">
              <a:rPr lang="en-US" smtClean="0"/>
              <a:t>10/7/21</a:t>
            </a:fld>
            <a:endParaRPr lang="en-US"/>
          </a:p>
        </p:txBody>
      </p:sp>
      <p:sp>
        <p:nvSpPr>
          <p:cNvPr id="6" name="Footer Placeholder 5">
            <a:extLst>
              <a:ext uri="{FF2B5EF4-FFF2-40B4-BE49-F238E27FC236}">
                <a16:creationId xmlns:a16="http://schemas.microsoft.com/office/drawing/2014/main" id="{DD03D7D4-B759-BD4F-A26F-741EA8838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FA84C-13DE-C644-8B53-930134C10734}"/>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8842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E86BB-D856-114D-8D35-D54D2F474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B195D3-D810-444A-B366-353C23C99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45BF7-1665-4546-926E-6AE68E390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1E836-9BB3-2848-9528-1A85DCEA70B2}" type="datetimeFigureOut">
              <a:rPr lang="en-US" smtClean="0"/>
              <a:t>10/7/21</a:t>
            </a:fld>
            <a:endParaRPr lang="en-US"/>
          </a:p>
        </p:txBody>
      </p:sp>
      <p:sp>
        <p:nvSpPr>
          <p:cNvPr id="5" name="Footer Placeholder 4">
            <a:extLst>
              <a:ext uri="{FF2B5EF4-FFF2-40B4-BE49-F238E27FC236}">
                <a16:creationId xmlns:a16="http://schemas.microsoft.com/office/drawing/2014/main" id="{9D1EF8D3-3842-7643-8CB8-22D9CCB2B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645278-5045-D842-BE06-019551D2C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6EC27-63C5-7142-89D5-DC50DD4DFE55}" type="slidenum">
              <a:rPr lang="en-US" smtClean="0"/>
              <a:t>‹#›</a:t>
            </a:fld>
            <a:endParaRPr lang="en-US"/>
          </a:p>
        </p:txBody>
      </p:sp>
    </p:spTree>
    <p:extLst>
      <p:ext uri="{BB962C8B-B14F-4D97-AF65-F5344CB8AC3E}">
        <p14:creationId xmlns:p14="http://schemas.microsoft.com/office/powerpoint/2010/main" val="314331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jpe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jpe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jpe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jpeg"/><Relationship Id="rId7" Type="http://schemas.microsoft.com/office/2007/relationships/hdphoto" Target="../media/hdphoto2.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jpe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jpeg"/><Relationship Id="rId7" Type="http://schemas.microsoft.com/office/2007/relationships/hdphoto" Target="../media/hdphoto2.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jpeg"/><Relationship Id="rId7" Type="http://schemas.microsoft.com/office/2007/relationships/hdphoto" Target="../media/hdphoto2.wd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jpe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BA606-BFE7-FD41-80AA-6B3F8CC7F5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1449745"/>
            <a:ext cx="6066084" cy="2123658"/>
          </a:xfrm>
          <a:prstGeom prst="rect">
            <a:avLst/>
          </a:prstGeom>
          <a:noFill/>
        </p:spPr>
        <p:txBody>
          <a:bodyPr wrap="none" rtlCol="0">
            <a:spAutoFit/>
          </a:bodyPr>
          <a:lstStyle/>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FOR WHOM</a:t>
            </a:r>
          </a:p>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DO YOU TOIL </a:t>
            </a:r>
          </a:p>
        </p:txBody>
      </p:sp>
      <p:sp>
        <p:nvSpPr>
          <p:cNvPr id="9" name="TextBox 8">
            <a:extLst>
              <a:ext uri="{FF2B5EF4-FFF2-40B4-BE49-F238E27FC236}">
                <a16:creationId xmlns:a16="http://schemas.microsoft.com/office/drawing/2014/main" id="{42606EAD-FF7B-0A48-9CAC-75912B186DB4}"/>
              </a:ext>
            </a:extLst>
          </p:cNvPr>
          <p:cNvSpPr txBox="1"/>
          <p:nvPr/>
        </p:nvSpPr>
        <p:spPr>
          <a:xfrm>
            <a:off x="800734" y="4099818"/>
            <a:ext cx="3750946" cy="923330"/>
          </a:xfrm>
          <a:prstGeom prst="rect">
            <a:avLst/>
          </a:prstGeom>
          <a:noFill/>
        </p:spPr>
        <p:txBody>
          <a:bodyPr wrap="square" rtlCol="0">
            <a:spAutoFit/>
          </a:bodyPr>
          <a:lstStyle/>
          <a:p>
            <a:r>
              <a:rPr lang="en-US" dirty="0">
                <a:solidFill>
                  <a:schemeClr val="bg1"/>
                </a:solidFill>
                <a:latin typeface="Gotham-Book" panose="02000504050000020004" pitchFamily="2" charset="0"/>
              </a:rPr>
              <a:t>By Howard Dayton, Co-founder and CEO of Crown Financial Ministries, Gainesville, Georgia.</a:t>
            </a:r>
          </a:p>
        </p:txBody>
      </p:sp>
    </p:spTree>
    <p:extLst>
      <p:ext uri="{BB962C8B-B14F-4D97-AF65-F5344CB8AC3E}">
        <p14:creationId xmlns:p14="http://schemas.microsoft.com/office/powerpoint/2010/main" val="51689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85582-A585-5148-A371-BBC452537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9" name="Group 8">
            <a:extLst>
              <a:ext uri="{FF2B5EF4-FFF2-40B4-BE49-F238E27FC236}">
                <a16:creationId xmlns:a16="http://schemas.microsoft.com/office/drawing/2014/main" id="{E8056809-02E6-544D-A936-08A2344C4C33}"/>
              </a:ext>
            </a:extLst>
          </p:cNvPr>
          <p:cNvGrpSpPr/>
          <p:nvPr/>
        </p:nvGrpSpPr>
        <p:grpSpPr>
          <a:xfrm>
            <a:off x="0" y="0"/>
            <a:ext cx="12191735" cy="6881151"/>
            <a:chOff x="0" y="-1"/>
            <a:chExt cx="12191735" cy="6881151"/>
          </a:xfrm>
        </p:grpSpPr>
        <p:sp>
          <p:nvSpPr>
            <p:cNvPr id="10" name="Rectangle 9">
              <a:extLst>
                <a:ext uri="{FF2B5EF4-FFF2-40B4-BE49-F238E27FC236}">
                  <a16:creationId xmlns:a16="http://schemas.microsoft.com/office/drawing/2014/main" id="{AAC94CEC-FD68-8144-A245-E6CFE9558BFA}"/>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EF89C3DB-F746-7E4B-B536-1B42C460CB41}"/>
                </a:ext>
              </a:extLst>
            </p:cNvPr>
            <p:cNvPicPr>
              <a:picLocks noChangeAspect="1"/>
            </p:cNvPicPr>
            <p:nvPr/>
          </p:nvPicPr>
          <p:blipFill>
            <a:blip r:embed="rId3"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3" name="Picture 12">
              <a:extLst>
                <a:ext uri="{FF2B5EF4-FFF2-40B4-BE49-F238E27FC236}">
                  <a16:creationId xmlns:a16="http://schemas.microsoft.com/office/drawing/2014/main" id="{65FD178E-B3B1-5A47-B493-880FBDE1126F}"/>
                </a:ext>
              </a:extLst>
            </p:cNvPr>
            <p:cNvPicPr>
              <a:picLocks noChangeAspect="1"/>
            </p:cNvPicPr>
            <p:nvPr/>
          </p:nvPicPr>
          <p:blipFill>
            <a:blip r:embed="rId5"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4" name="Rectangle 13">
              <a:extLst>
                <a:ext uri="{FF2B5EF4-FFF2-40B4-BE49-F238E27FC236}">
                  <a16:creationId xmlns:a16="http://schemas.microsoft.com/office/drawing/2014/main" id="{AAB7689F-1CAC-0A45-989B-231B1ABA1AA8}"/>
                </a:ext>
              </a:extLst>
            </p:cNvPr>
            <p:cNvSpPr/>
            <p:nvPr/>
          </p:nvSpPr>
          <p:spPr>
            <a:xfrm>
              <a:off x="0" y="6466081"/>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1395306"/>
            <a:ext cx="5864227" cy="3139321"/>
          </a:xfrm>
          <a:prstGeom prst="rect">
            <a:avLst/>
          </a:prstGeom>
          <a:noFill/>
        </p:spPr>
        <p:txBody>
          <a:bodyPr wrap="square" rtlCol="0">
            <a:spAutoFit/>
          </a:bodyPr>
          <a:lstStyle/>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A house builds a carpenter</a:t>
            </a:r>
          </a:p>
        </p:txBody>
      </p:sp>
    </p:spTree>
    <p:extLst>
      <p:ext uri="{BB962C8B-B14F-4D97-AF65-F5344CB8AC3E}">
        <p14:creationId xmlns:p14="http://schemas.microsoft.com/office/powerpoint/2010/main" val="19612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4275BD-1705-CA45-836A-D794C76D5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10" name="Group 9">
            <a:extLst>
              <a:ext uri="{FF2B5EF4-FFF2-40B4-BE49-F238E27FC236}">
                <a16:creationId xmlns:a16="http://schemas.microsoft.com/office/drawing/2014/main" id="{8E444644-A4E9-FC4C-8AB2-816794538544}"/>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6DDCC892-8033-E740-BFBB-AE206A45EC9F}"/>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202A3716-E18B-3443-A7C0-4F37268DC725}"/>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5C8036C3-2019-6844-8396-BFE143AC38E4}"/>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38E2CA7D-5CAE-AB42-A72D-6547C7390FCA}"/>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446316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A primary purpose of work is to develop character. For example, while the carpenter is building a house, the house is also building the carpenter. Skill, diligence, manual dexterity, and judgment are refined. </a:t>
            </a:r>
          </a:p>
        </p:txBody>
      </p:sp>
    </p:spTree>
    <p:extLst>
      <p:ext uri="{BB962C8B-B14F-4D97-AF65-F5344CB8AC3E}">
        <p14:creationId xmlns:p14="http://schemas.microsoft.com/office/powerpoint/2010/main" val="23455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780164-5B0A-1C48-AC79-21D20C2980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7925" y="0"/>
            <a:ext cx="10283810" cy="6858000"/>
          </a:xfrm>
          <a:prstGeom prst="rect">
            <a:avLst/>
          </a:prstGeom>
        </p:spPr>
      </p:pic>
      <p:grpSp>
        <p:nvGrpSpPr>
          <p:cNvPr id="10" name="Group 9">
            <a:extLst>
              <a:ext uri="{FF2B5EF4-FFF2-40B4-BE49-F238E27FC236}">
                <a16:creationId xmlns:a16="http://schemas.microsoft.com/office/drawing/2014/main" id="{DFBDD95E-336F-CA44-AB35-4CD43622F4A3}"/>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94D72F8F-4EA1-A84C-B4A2-AD863D1FBA47}"/>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FB80639A-6360-2B48-BDB4-976007415546}"/>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2B6FC98E-D16F-904B-B006-57996CAE59DA}"/>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C7892CC6-7F96-A345-B74B-673C9D5B1764}"/>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494068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A job is not merely a task designed to earn money; it is also intended to produce godly character in the life of the worker. Scripture reveals we are actually serving the Lord in our work. </a:t>
            </a:r>
          </a:p>
        </p:txBody>
      </p:sp>
    </p:spTree>
    <p:extLst>
      <p:ext uri="{BB962C8B-B14F-4D97-AF65-F5344CB8AC3E}">
        <p14:creationId xmlns:p14="http://schemas.microsoft.com/office/powerpoint/2010/main" val="31891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386D4-E40F-A840-956E-2EEA4F026A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10" name="Group 9">
            <a:extLst>
              <a:ext uri="{FF2B5EF4-FFF2-40B4-BE49-F238E27FC236}">
                <a16:creationId xmlns:a16="http://schemas.microsoft.com/office/drawing/2014/main" id="{33CE26D8-C10A-B84A-97AF-734174ECD6C4}"/>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4D432C56-690C-0149-AE0C-E709CAC72A16}"/>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928C405E-973E-BC4B-BCE3-58277E1C9867}"/>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565A8BDC-7292-2849-827B-1F15005AEDEC}"/>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10615C2D-8FEC-1849-8675-A83075E7B96F}"/>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90910"/>
            <a:ext cx="464604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Colossians 3:23 says, “Whatever you do, do your work heartily, as for the Lord rather than for men? It is the Lord Christ whom you serve.” This perspective has profound implications. </a:t>
            </a:r>
          </a:p>
        </p:txBody>
      </p:sp>
    </p:spTree>
    <p:extLst>
      <p:ext uri="{BB962C8B-B14F-4D97-AF65-F5344CB8AC3E}">
        <p14:creationId xmlns:p14="http://schemas.microsoft.com/office/powerpoint/2010/main" val="2364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33F601-9550-F44F-A621-C3FA569005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5400" y="0"/>
            <a:ext cx="8806335" cy="6858000"/>
          </a:xfrm>
          <a:prstGeom prst="rect">
            <a:avLst/>
          </a:prstGeom>
        </p:spPr>
      </p:pic>
      <p:grpSp>
        <p:nvGrpSpPr>
          <p:cNvPr id="10" name="Group 9">
            <a:extLst>
              <a:ext uri="{FF2B5EF4-FFF2-40B4-BE49-F238E27FC236}">
                <a16:creationId xmlns:a16="http://schemas.microsoft.com/office/drawing/2014/main" id="{751421B5-A8BB-0C4E-9FD2-C70EE9EF4DDE}"/>
              </a:ext>
            </a:extLst>
          </p:cNvPr>
          <p:cNvGrpSpPr/>
          <p:nvPr/>
        </p:nvGrpSpPr>
        <p:grpSpPr>
          <a:xfrm>
            <a:off x="0" y="0"/>
            <a:ext cx="12191735" cy="6868161"/>
            <a:chOff x="0" y="-1"/>
            <a:chExt cx="12191735" cy="6868161"/>
          </a:xfrm>
        </p:grpSpPr>
        <p:sp>
          <p:nvSpPr>
            <p:cNvPr id="13" name="Rectangle 12">
              <a:extLst>
                <a:ext uri="{FF2B5EF4-FFF2-40B4-BE49-F238E27FC236}">
                  <a16:creationId xmlns:a16="http://schemas.microsoft.com/office/drawing/2014/main" id="{EE29E9A8-17F7-E044-B8F8-716FEFBA1DB4}"/>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F01207B5-E700-8946-8F1A-E1F84F856538}"/>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1CF1E1B7-E43C-6C48-9739-7421CDE35357}"/>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B9365D3C-3B16-DE44-A2F3-BEF13A271736}"/>
                </a:ext>
              </a:extLst>
            </p:cNvPr>
            <p:cNvSpPr/>
            <p:nvPr/>
          </p:nvSpPr>
          <p:spPr>
            <a:xfrm>
              <a:off x="0" y="6442931"/>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06244"/>
            <a:ext cx="4646041" cy="3416320"/>
          </a:xfrm>
          <a:prstGeom prst="rect">
            <a:avLst/>
          </a:prstGeom>
          <a:noFill/>
        </p:spPr>
        <p:txBody>
          <a:bodyPr wrap="square" rtlCol="0">
            <a:spAutoFit/>
          </a:bodyPr>
          <a:lstStyle/>
          <a:p>
            <a:r>
              <a:rPr lang="en-US" sz="2400" dirty="0">
                <a:solidFill>
                  <a:schemeClr val="bg1"/>
                </a:solidFill>
                <a:latin typeface="Gotham-Book" panose="02000504050000020004" pitchFamily="2" charset="0"/>
              </a:rPr>
              <a:t>Consider your attitude toward work. If you could see Jesus Christ as your boss, would you try to be more faithful in your job? The most important question you need to answer every day is: “For whom do I work?” You work for Christ.</a:t>
            </a:r>
          </a:p>
        </p:txBody>
      </p:sp>
    </p:spTree>
    <p:extLst>
      <p:ext uri="{BB962C8B-B14F-4D97-AF65-F5344CB8AC3E}">
        <p14:creationId xmlns:p14="http://schemas.microsoft.com/office/powerpoint/2010/main" val="280355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978ED5-0DD3-1E4D-965E-90611973AB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grpSp>
        <p:nvGrpSpPr>
          <p:cNvPr id="10" name="Group 9">
            <a:extLst>
              <a:ext uri="{FF2B5EF4-FFF2-40B4-BE49-F238E27FC236}">
                <a16:creationId xmlns:a16="http://schemas.microsoft.com/office/drawing/2014/main" id="{CE7FDF45-4A27-3849-ACB4-12D10B963027}"/>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0DC51716-EDA8-0242-83DE-05A089D66409}"/>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ABE0C0E3-456C-BA41-BD06-CC0045EE3261}"/>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23FD7A46-C34D-FC4C-B4D8-2A083400307C}"/>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59DFA5D4-F461-7C48-A453-AEA89C0C43A9}"/>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60" y="2098724"/>
            <a:ext cx="3942418" cy="1938992"/>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Lord wants us to work hard. “Whatever your hand finds to do, do it with all your might” (Eccl. 9:10). </a:t>
            </a:r>
          </a:p>
        </p:txBody>
      </p:sp>
    </p:spTree>
    <p:extLst>
      <p:ext uri="{BB962C8B-B14F-4D97-AF65-F5344CB8AC3E}">
        <p14:creationId xmlns:p14="http://schemas.microsoft.com/office/powerpoint/2010/main" val="395167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F00743-C840-DB42-AE19-4165F13020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1012" y="0"/>
            <a:ext cx="10290723" cy="6858000"/>
          </a:xfrm>
          <a:prstGeom prst="rect">
            <a:avLst/>
          </a:prstGeom>
        </p:spPr>
      </p:pic>
      <p:grpSp>
        <p:nvGrpSpPr>
          <p:cNvPr id="10" name="Group 9">
            <a:extLst>
              <a:ext uri="{FF2B5EF4-FFF2-40B4-BE49-F238E27FC236}">
                <a16:creationId xmlns:a16="http://schemas.microsoft.com/office/drawing/2014/main" id="{D2EDE14D-E828-E14E-8910-D07355B0F4BC}"/>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06AF4A66-8445-414D-87AD-366C118A9777}"/>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A33868F0-7DD6-E348-918B-5BD33BACA655}"/>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12F5855B-D402-0940-94EF-278AF7F7669F}"/>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E26640AF-949B-2B43-B669-2A5E58AA831A}"/>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921797"/>
            <a:ext cx="3885741" cy="1815882"/>
          </a:xfrm>
          <a:prstGeom prst="rect">
            <a:avLst/>
          </a:prstGeom>
          <a:noFill/>
        </p:spPr>
        <p:txBody>
          <a:bodyPr wrap="square" rtlCol="0">
            <a:spAutoFit/>
          </a:bodyPr>
          <a:lstStyle/>
          <a:p>
            <a:r>
              <a:rPr lang="en-US" sz="2800" dirty="0">
                <a:solidFill>
                  <a:schemeClr val="bg1"/>
                </a:solidFill>
                <a:latin typeface="Gotham-Book" panose="02000504050000020004" pitchFamily="2" charset="0"/>
              </a:rPr>
              <a:t>Proverbs 12:27 says, “The precious possession of a man is diligence.” </a:t>
            </a:r>
          </a:p>
        </p:txBody>
      </p:sp>
    </p:spTree>
    <p:extLst>
      <p:ext uri="{BB962C8B-B14F-4D97-AF65-F5344CB8AC3E}">
        <p14:creationId xmlns:p14="http://schemas.microsoft.com/office/powerpoint/2010/main" val="407302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2C1995-ED79-0748-BC03-41121D6E01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2346852" y="-11576"/>
            <a:ext cx="9844883" cy="6858002"/>
          </a:xfrm>
          <a:prstGeom prst="rect">
            <a:avLst/>
          </a:prstGeom>
        </p:spPr>
      </p:pic>
      <p:grpSp>
        <p:nvGrpSpPr>
          <p:cNvPr id="10" name="Group 9">
            <a:extLst>
              <a:ext uri="{FF2B5EF4-FFF2-40B4-BE49-F238E27FC236}">
                <a16:creationId xmlns:a16="http://schemas.microsoft.com/office/drawing/2014/main" id="{0BE86487-5348-1F4E-A818-76D5C1BD62F9}"/>
              </a:ext>
            </a:extLst>
          </p:cNvPr>
          <p:cNvGrpSpPr/>
          <p:nvPr/>
        </p:nvGrpSpPr>
        <p:grpSpPr>
          <a:xfrm>
            <a:off x="0" y="-11575"/>
            <a:ext cx="12191735" cy="6868161"/>
            <a:chOff x="0" y="-1"/>
            <a:chExt cx="12191735" cy="6868161"/>
          </a:xfrm>
        </p:grpSpPr>
        <p:sp>
          <p:nvSpPr>
            <p:cNvPr id="13" name="Rectangle 12">
              <a:extLst>
                <a:ext uri="{FF2B5EF4-FFF2-40B4-BE49-F238E27FC236}">
                  <a16:creationId xmlns:a16="http://schemas.microsoft.com/office/drawing/2014/main" id="{4356E850-8910-DD46-B4D1-58A60115EDC6}"/>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76E703E3-D701-6F4C-B364-6A17944BFB21}"/>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11C18392-8BCC-7044-84E7-98FD12E4A46A}"/>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CD7E11FC-6A5F-A84B-B93E-7EE1E618B1E8}"/>
                </a:ext>
              </a:extLst>
            </p:cNvPr>
            <p:cNvSpPr/>
            <p:nvPr/>
          </p:nvSpPr>
          <p:spPr>
            <a:xfrm>
              <a:off x="0" y="6442931"/>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529764"/>
            <a:ext cx="369100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In Scripture, hard work and diligence are encouraged, while laziness is soundly condemned. “He who is slack in his work is brother to him who destroys” (Prov. 18:9).</a:t>
            </a:r>
          </a:p>
        </p:txBody>
      </p:sp>
    </p:spTree>
    <p:extLst>
      <p:ext uri="{BB962C8B-B14F-4D97-AF65-F5344CB8AC3E}">
        <p14:creationId xmlns:p14="http://schemas.microsoft.com/office/powerpoint/2010/main" val="4120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01B029-FEEB-4242-8069-604E31725C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61779" y="517"/>
            <a:ext cx="9129956" cy="6856966"/>
          </a:xfrm>
          <a:prstGeom prst="rect">
            <a:avLst/>
          </a:prstGeom>
        </p:spPr>
      </p:pic>
      <p:grpSp>
        <p:nvGrpSpPr>
          <p:cNvPr id="10" name="Group 9">
            <a:extLst>
              <a:ext uri="{FF2B5EF4-FFF2-40B4-BE49-F238E27FC236}">
                <a16:creationId xmlns:a16="http://schemas.microsoft.com/office/drawing/2014/main" id="{987B7A2B-4C70-474D-8035-6929397FF762}"/>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97421DCD-872D-2B4B-8342-959460B69F97}"/>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6F673D2D-6945-5E49-AB0C-75E3E1ED683E}"/>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19E0DA18-45E6-B54D-9BBA-926DE11C495E}"/>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52053A01-28F1-E74E-8811-498BB865DF6E}"/>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35124"/>
            <a:ext cx="464604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But don’t overwork! Working too hard has reached epidemic proportions. A frantic, breathless, over-commitment to work pervades our culture. Hard work must be balanced with the priorities of our relationship with the Lord and our family.</a:t>
            </a:r>
          </a:p>
        </p:txBody>
      </p:sp>
    </p:spTree>
    <p:extLst>
      <p:ext uri="{BB962C8B-B14F-4D97-AF65-F5344CB8AC3E}">
        <p14:creationId xmlns:p14="http://schemas.microsoft.com/office/powerpoint/2010/main" val="32231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780562-C306-C74F-9047-EF8E062CA8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797" y="0"/>
            <a:ext cx="10283203" cy="6858000"/>
          </a:xfrm>
          <a:prstGeom prst="rect">
            <a:avLst/>
          </a:prstGeom>
        </p:spPr>
      </p:pic>
      <p:grpSp>
        <p:nvGrpSpPr>
          <p:cNvPr id="10" name="Group 9">
            <a:extLst>
              <a:ext uri="{FF2B5EF4-FFF2-40B4-BE49-F238E27FC236}">
                <a16:creationId xmlns:a16="http://schemas.microsoft.com/office/drawing/2014/main" id="{CEC63DE0-D943-1F48-BA89-6B41CB1E1C71}"/>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6FF03812-CC7F-E84E-9F00-EE00786C74AD}"/>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6585C609-4B2A-8D42-A1B3-936E951A2E0B}"/>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20D2817B-FE82-8A44-B423-BB42E79625D9}"/>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F4F308DD-293A-1F44-BEBF-C1F329A32908}"/>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31924"/>
            <a:ext cx="391452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If your job demands so much of your time and energy that you neglect your relationship with Christ or your family, then you are working too hard; perhaps the job is too demanding or your work habits need changing.</a:t>
            </a:r>
          </a:p>
        </p:txBody>
      </p:sp>
    </p:spTree>
    <p:extLst>
      <p:ext uri="{BB962C8B-B14F-4D97-AF65-F5344CB8AC3E}">
        <p14:creationId xmlns:p14="http://schemas.microsoft.com/office/powerpoint/2010/main" val="15178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8B111B-6C15-BA44-9B0F-0F0145E2CB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7924" y="0"/>
            <a:ext cx="941381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1575"/>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13371"/>
            <a:ext cx="4239641" cy="3416320"/>
          </a:xfrm>
          <a:prstGeom prst="rect">
            <a:avLst/>
          </a:prstGeom>
          <a:noFill/>
        </p:spPr>
        <p:txBody>
          <a:bodyPr wrap="square" rtlCol="0">
            <a:spAutoFit/>
          </a:bodyPr>
          <a:lstStyle/>
          <a:p>
            <a:r>
              <a:rPr lang="en-US" sz="2400" b="1" dirty="0">
                <a:solidFill>
                  <a:schemeClr val="bg1"/>
                </a:solidFill>
                <a:latin typeface="Gotham-BookItalic" panose="02000504050000020004" pitchFamily="2" charset="0"/>
              </a:rPr>
              <a:t>Summary: </a:t>
            </a:r>
            <a:r>
              <a:rPr lang="en-US" sz="2400" dirty="0">
                <a:solidFill>
                  <a:schemeClr val="bg1"/>
                </a:solidFill>
                <a:latin typeface="Gotham-Book" panose="02000504050000020004" pitchFamily="2" charset="0"/>
              </a:rPr>
              <a:t>When we recognize that we are employed by Christ and not man, we will become more faithful to our tasks. Read to discover the five responsibilities that make our work for Christ more meaningful.</a:t>
            </a:r>
          </a:p>
        </p:txBody>
      </p:sp>
    </p:spTree>
    <p:extLst>
      <p:ext uri="{BB962C8B-B14F-4D97-AF65-F5344CB8AC3E}">
        <p14:creationId xmlns:p14="http://schemas.microsoft.com/office/powerpoint/2010/main" val="34429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B6947-3F4B-8645-88CC-D46BDE445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10557" y="-4128"/>
            <a:ext cx="10281178" cy="6862128"/>
          </a:xfrm>
          <a:prstGeom prst="rect">
            <a:avLst/>
          </a:prstGeom>
        </p:spPr>
      </p:pic>
      <p:grpSp>
        <p:nvGrpSpPr>
          <p:cNvPr id="10" name="Group 9">
            <a:extLst>
              <a:ext uri="{FF2B5EF4-FFF2-40B4-BE49-F238E27FC236}">
                <a16:creationId xmlns:a16="http://schemas.microsoft.com/office/drawing/2014/main" id="{922A886F-2878-534B-B049-7ADAD284FA77}"/>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D5DF1267-90F7-844E-863C-2D8808D3B902}"/>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DF3D176A-AB2A-A24C-A8E0-E03445FE592A}"/>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EB4FCBA0-54EE-7F49-9B4C-C92B8A27E86D}"/>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9CFC63BF-6C7A-E940-9750-4647279BDADD}"/>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60" y="1413853"/>
            <a:ext cx="3367274"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Exodus 34:21 reads, “You shall work six days, but on the seventh day you shall rest; even during plowing time and harvest you shall rest.” </a:t>
            </a:r>
          </a:p>
        </p:txBody>
      </p:sp>
    </p:spTree>
    <p:extLst>
      <p:ext uri="{BB962C8B-B14F-4D97-AF65-F5344CB8AC3E}">
        <p14:creationId xmlns:p14="http://schemas.microsoft.com/office/powerpoint/2010/main" val="305354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CE4728-E49D-EF4E-87BC-BF23D78814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10" name="Group 9">
            <a:extLst>
              <a:ext uri="{FF2B5EF4-FFF2-40B4-BE49-F238E27FC236}">
                <a16:creationId xmlns:a16="http://schemas.microsoft.com/office/drawing/2014/main" id="{FC49BA82-824D-854A-BBC6-E90617C053FD}"/>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B40392FA-F872-CC41-8BC9-09E532DEF7FD}"/>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7EDD123D-7C4C-CA4A-BB4A-BF300C859059}"/>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A25E382C-E8C4-D44D-90F3-7E469FC0F2A3}"/>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35F4E470-0921-764E-BCF8-38B2ADBE571A}"/>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534566"/>
            <a:ext cx="436156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Rest can become an issue of faith. Is the Lord able to make our six days of work more productive than seven days? Yes! The Lord instituted this weekly rest for our physical, mental, and spiritual health.</a:t>
            </a:r>
          </a:p>
        </p:txBody>
      </p:sp>
    </p:spTree>
    <p:extLst>
      <p:ext uri="{BB962C8B-B14F-4D97-AF65-F5344CB8AC3E}">
        <p14:creationId xmlns:p14="http://schemas.microsoft.com/office/powerpoint/2010/main" val="4891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9F0309-9505-044A-B6D8-C04BA59EB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9758" y="-1"/>
            <a:ext cx="11811978" cy="6858001"/>
          </a:xfrm>
          <a:prstGeom prst="rect">
            <a:avLst/>
          </a:prstGeom>
        </p:spPr>
      </p:pic>
      <p:grpSp>
        <p:nvGrpSpPr>
          <p:cNvPr id="10" name="Group 9">
            <a:extLst>
              <a:ext uri="{FF2B5EF4-FFF2-40B4-BE49-F238E27FC236}">
                <a16:creationId xmlns:a16="http://schemas.microsoft.com/office/drawing/2014/main" id="{2F1529D6-5D1E-E046-9988-313C02BD52C3}"/>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F42AF5E0-F1BD-DE48-95E2-5513E77E011D}"/>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ACD3AE0E-3628-B94C-A527-47E6009A211E}"/>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B9829B95-6283-DF42-A5F6-478258718FD5}"/>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2C2D176D-623B-7A43-ABF6-1A79BC0AF024}"/>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707286"/>
            <a:ext cx="3111881" cy="2246769"/>
          </a:xfrm>
          <a:prstGeom prst="rect">
            <a:avLst/>
          </a:prstGeom>
          <a:noFill/>
        </p:spPr>
        <p:txBody>
          <a:bodyPr wrap="square" rtlCol="0">
            <a:spAutoFit/>
          </a:bodyPr>
          <a:lstStyle/>
          <a:p>
            <a:r>
              <a:rPr lang="en-US" sz="2800" dirty="0">
                <a:solidFill>
                  <a:schemeClr val="bg1"/>
                </a:solidFill>
                <a:latin typeface="Gotham-Book" panose="02000504050000020004" pitchFamily="2" charset="0"/>
              </a:rPr>
              <a:t>Several work responsibilities that we have were modeled by Daniel. </a:t>
            </a:r>
          </a:p>
        </p:txBody>
      </p:sp>
    </p:spTree>
    <p:extLst>
      <p:ext uri="{BB962C8B-B14F-4D97-AF65-F5344CB8AC3E}">
        <p14:creationId xmlns:p14="http://schemas.microsoft.com/office/powerpoint/2010/main" val="38915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953"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1" y="1773604"/>
            <a:ext cx="12192000" cy="2600712"/>
          </a:xfrm>
          <a:prstGeom prst="rect">
            <a:avLst/>
          </a:prstGeom>
          <a:noFill/>
        </p:spPr>
        <p:txBody>
          <a:bodyPr wrap="square" rtlCol="0">
            <a:spAutoFit/>
          </a:bodyPr>
          <a:lstStyle/>
          <a:p>
            <a:pPr algn="ctr"/>
            <a:r>
              <a:rPr lang="en-US" sz="4400" dirty="0">
                <a:solidFill>
                  <a:schemeClr val="bg1"/>
                </a:solidFill>
                <a:latin typeface="Gotham-Book" panose="02000504050000020004" pitchFamily="2" charset="0"/>
              </a:rPr>
              <a:t>RESPONSIBILITY 1</a:t>
            </a:r>
          </a:p>
          <a:p>
            <a:pPr algn="ctr"/>
            <a:r>
              <a:rPr lang="en-US" sz="11500" dirty="0">
                <a:solidFill>
                  <a:schemeClr val="bg1"/>
                </a:solidFill>
                <a:latin typeface="Gotham Ultra" panose="02000504050000020004" pitchFamily="2" charset="0"/>
              </a:rPr>
              <a:t>HONESTY</a:t>
            </a:r>
            <a:endParaRPr lang="en-US" sz="8000" dirty="0">
              <a:solidFill>
                <a:schemeClr val="bg1"/>
              </a:solidFill>
              <a:latin typeface="Gotham Ultra" panose="02000504050000020004" pitchFamily="2" charset="0"/>
            </a:endParaRPr>
          </a:p>
        </p:txBody>
      </p:sp>
    </p:spTree>
    <p:extLst>
      <p:ext uri="{BB962C8B-B14F-4D97-AF65-F5344CB8AC3E}">
        <p14:creationId xmlns:p14="http://schemas.microsoft.com/office/powerpoint/2010/main" val="101155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1DDCDE-A612-3C44-8DA6-5AFCAF7D63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91188" y="0"/>
            <a:ext cx="8400547" cy="6858000"/>
          </a:xfrm>
          <a:prstGeom prst="rect">
            <a:avLst/>
          </a:prstGeom>
        </p:spPr>
      </p:pic>
      <p:grpSp>
        <p:nvGrpSpPr>
          <p:cNvPr id="10" name="Group 9">
            <a:extLst>
              <a:ext uri="{FF2B5EF4-FFF2-40B4-BE49-F238E27FC236}">
                <a16:creationId xmlns:a16="http://schemas.microsoft.com/office/drawing/2014/main" id="{5DCB37B9-7666-B042-A6BE-3672BD1749D9}"/>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14466053-4DE1-0942-AEF2-8F6F1D275581}"/>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5E5A5EF8-9732-1449-8284-9FF81185E140}"/>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DE033074-44B3-2C40-8AD1-4E4ADA43C8F0}"/>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EEA9451C-1DB6-F648-8DE4-26D12159AC3D}"/>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827776"/>
            <a:ext cx="4442841" cy="2308324"/>
          </a:xfrm>
          <a:prstGeom prst="rect">
            <a:avLst/>
          </a:prstGeom>
          <a:noFill/>
        </p:spPr>
        <p:txBody>
          <a:bodyPr wrap="square" rtlCol="0">
            <a:spAutoFit/>
          </a:bodyPr>
          <a:lstStyle/>
          <a:p>
            <a:r>
              <a:rPr lang="en-US" sz="2400" dirty="0">
                <a:solidFill>
                  <a:schemeClr val="bg1"/>
                </a:solidFill>
                <a:latin typeface="Gotham-Book" panose="02000504050000020004" pitchFamily="2" charset="0"/>
              </a:rPr>
              <a:t>Daniel 6:4 tells us that “No evidence of corruption” could be found in Daniel’s work. He was absolutely honest, and we must be as well.</a:t>
            </a:r>
          </a:p>
        </p:txBody>
      </p:sp>
    </p:spTree>
    <p:extLst>
      <p:ext uri="{BB962C8B-B14F-4D97-AF65-F5344CB8AC3E}">
        <p14:creationId xmlns:p14="http://schemas.microsoft.com/office/powerpoint/2010/main" val="25293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953"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1" y="1773604"/>
            <a:ext cx="12192000" cy="2539157"/>
          </a:xfrm>
          <a:prstGeom prst="rect">
            <a:avLst/>
          </a:prstGeom>
          <a:noFill/>
        </p:spPr>
        <p:txBody>
          <a:bodyPr wrap="square" rtlCol="0">
            <a:spAutoFit/>
          </a:bodyPr>
          <a:lstStyle/>
          <a:p>
            <a:pPr algn="ctr"/>
            <a:r>
              <a:rPr lang="en-US" sz="4400" dirty="0">
                <a:solidFill>
                  <a:schemeClr val="bg1"/>
                </a:solidFill>
                <a:latin typeface="Gotham-Book" panose="02000504050000020004" pitchFamily="2" charset="0"/>
              </a:rPr>
              <a:t>RESPONSIBILITY 2</a:t>
            </a:r>
          </a:p>
          <a:p>
            <a:pPr algn="ctr"/>
            <a:r>
              <a:rPr lang="en-US" sz="11500" dirty="0">
                <a:solidFill>
                  <a:schemeClr val="bg1"/>
                </a:solidFill>
                <a:latin typeface="Gotham Ultra" panose="02000504050000020004" pitchFamily="2" charset="0"/>
              </a:rPr>
              <a:t>FAITHFULNESS </a:t>
            </a:r>
            <a:endParaRPr lang="en-US" sz="8000" dirty="0">
              <a:solidFill>
                <a:schemeClr val="bg1"/>
              </a:solidFill>
              <a:latin typeface="Gotham Ultra" panose="02000504050000020004" pitchFamily="2" charset="0"/>
            </a:endParaRPr>
          </a:p>
        </p:txBody>
      </p:sp>
    </p:spTree>
    <p:extLst>
      <p:ext uri="{BB962C8B-B14F-4D97-AF65-F5344CB8AC3E}">
        <p14:creationId xmlns:p14="http://schemas.microsoft.com/office/powerpoint/2010/main" val="340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E09B9-8A58-3146-A1C8-BFC995A9C9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4900" y="0"/>
            <a:ext cx="8956835" cy="6858000"/>
          </a:xfrm>
          <a:prstGeom prst="rect">
            <a:avLst/>
          </a:prstGeom>
        </p:spPr>
      </p:pic>
      <p:grpSp>
        <p:nvGrpSpPr>
          <p:cNvPr id="10" name="Group 9">
            <a:extLst>
              <a:ext uri="{FF2B5EF4-FFF2-40B4-BE49-F238E27FC236}">
                <a16:creationId xmlns:a16="http://schemas.microsoft.com/office/drawing/2014/main" id="{8E3D5E29-095A-8B4E-86AC-F5C8DEBCAEA3}"/>
              </a:ext>
            </a:extLst>
          </p:cNvPr>
          <p:cNvGrpSpPr/>
          <p:nvPr/>
        </p:nvGrpSpPr>
        <p:grpSpPr>
          <a:xfrm>
            <a:off x="0" y="10160"/>
            <a:ext cx="12191735" cy="6868161"/>
            <a:chOff x="0" y="-1"/>
            <a:chExt cx="12191735" cy="6868161"/>
          </a:xfrm>
        </p:grpSpPr>
        <p:sp>
          <p:nvSpPr>
            <p:cNvPr id="13" name="Rectangle 12">
              <a:extLst>
                <a:ext uri="{FF2B5EF4-FFF2-40B4-BE49-F238E27FC236}">
                  <a16:creationId xmlns:a16="http://schemas.microsoft.com/office/drawing/2014/main" id="{E743992D-1FD8-E449-9473-6458C6A8FB4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25BF21F0-7ED3-4A43-B766-4CA37383C907}"/>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252AD92E-BF6F-0C4D-AB87-685486559098}"/>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F2753376-EE2D-2E46-B34C-40859AD19B54}"/>
                </a:ext>
              </a:extLst>
            </p:cNvPr>
            <p:cNvSpPr/>
            <p:nvPr/>
          </p:nvSpPr>
          <p:spPr>
            <a:xfrm>
              <a:off x="0" y="6442931"/>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51831"/>
            <a:ext cx="4442841" cy="3539430"/>
          </a:xfrm>
          <a:prstGeom prst="rect">
            <a:avLst/>
          </a:prstGeom>
          <a:noFill/>
        </p:spPr>
        <p:txBody>
          <a:bodyPr wrap="square" rtlCol="0">
            <a:spAutoFit/>
          </a:bodyPr>
          <a:lstStyle/>
          <a:p>
            <a:r>
              <a:rPr lang="en-US" sz="2800" dirty="0">
                <a:solidFill>
                  <a:schemeClr val="bg1"/>
                </a:solidFill>
                <a:latin typeface="Gotham-Book" panose="02000504050000020004" pitchFamily="2" charset="0"/>
              </a:rPr>
              <a:t>In Daniel 6:4, Daniel is described as “faithful.” The godly worker needs to establish the goal of being faithful and excellent in work. Then he or she needs to work hard to attain that goal.</a:t>
            </a:r>
          </a:p>
        </p:txBody>
      </p:sp>
    </p:spTree>
    <p:extLst>
      <p:ext uri="{BB962C8B-B14F-4D97-AF65-F5344CB8AC3E}">
        <p14:creationId xmlns:p14="http://schemas.microsoft.com/office/powerpoint/2010/main" val="20785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953"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1" y="1773604"/>
            <a:ext cx="12192000" cy="2539157"/>
          </a:xfrm>
          <a:prstGeom prst="rect">
            <a:avLst/>
          </a:prstGeom>
          <a:noFill/>
        </p:spPr>
        <p:txBody>
          <a:bodyPr wrap="square" rtlCol="0">
            <a:spAutoFit/>
          </a:bodyPr>
          <a:lstStyle/>
          <a:p>
            <a:pPr algn="ctr"/>
            <a:r>
              <a:rPr lang="en-US" sz="4400" dirty="0">
                <a:solidFill>
                  <a:schemeClr val="bg1"/>
                </a:solidFill>
                <a:latin typeface="Gotham-Book" panose="02000504050000020004" pitchFamily="2" charset="0"/>
              </a:rPr>
              <a:t>RESPONSIBILITY 3</a:t>
            </a:r>
          </a:p>
          <a:p>
            <a:pPr algn="ctr"/>
            <a:r>
              <a:rPr lang="en-US" sz="11500" dirty="0">
                <a:solidFill>
                  <a:schemeClr val="bg1"/>
                </a:solidFill>
                <a:latin typeface="Gotham Ultra" panose="02000504050000020004" pitchFamily="2" charset="0"/>
              </a:rPr>
              <a:t>PRAYER  </a:t>
            </a:r>
            <a:endParaRPr lang="en-US" sz="8000" dirty="0">
              <a:solidFill>
                <a:schemeClr val="bg1"/>
              </a:solidFill>
              <a:latin typeface="Gotham Ultra" panose="02000504050000020004" pitchFamily="2" charset="0"/>
            </a:endParaRPr>
          </a:p>
        </p:txBody>
      </p:sp>
    </p:spTree>
    <p:extLst>
      <p:ext uri="{BB962C8B-B14F-4D97-AF65-F5344CB8AC3E}">
        <p14:creationId xmlns:p14="http://schemas.microsoft.com/office/powerpoint/2010/main" val="13839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038A9F-3BB8-7248-A5D8-499246D75B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3488" y="1904"/>
            <a:ext cx="10958247" cy="6451187"/>
          </a:xfrm>
          <a:prstGeom prst="rect">
            <a:avLst/>
          </a:prstGeom>
        </p:spPr>
      </p:pic>
      <p:grpSp>
        <p:nvGrpSpPr>
          <p:cNvPr id="10" name="Group 9">
            <a:extLst>
              <a:ext uri="{FF2B5EF4-FFF2-40B4-BE49-F238E27FC236}">
                <a16:creationId xmlns:a16="http://schemas.microsoft.com/office/drawing/2014/main" id="{7346632E-B7E7-B347-902A-B069704100F9}"/>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A27409BB-B1B8-694D-BF93-78982DA91008}"/>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68ED8AB8-AD4E-1F4E-B486-90B0AC147DB1}"/>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F4E58542-3F49-6D43-B34C-70B3A05A3F98}"/>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59E4022A-15C4-D84E-A0D2-4042A3ABC29F}"/>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75576"/>
            <a:ext cx="4442841" cy="2308324"/>
          </a:xfrm>
          <a:prstGeom prst="rect">
            <a:avLst/>
          </a:prstGeom>
          <a:noFill/>
        </p:spPr>
        <p:txBody>
          <a:bodyPr wrap="square" rtlCol="0">
            <a:spAutoFit/>
          </a:bodyPr>
          <a:lstStyle/>
          <a:p>
            <a:r>
              <a:rPr lang="en-US" sz="2400" dirty="0">
                <a:solidFill>
                  <a:schemeClr val="bg1"/>
                </a:solidFill>
                <a:latin typeface="Gotham-Book" panose="02000504050000020004" pitchFamily="2" charset="0"/>
              </a:rPr>
              <a:t>Daniel 6:10 reads, “Daniel continued kneeling on his knees three times a day, praying and giving thanks before his God, as he had been doing previously.”</a:t>
            </a:r>
          </a:p>
        </p:txBody>
      </p:sp>
    </p:spTree>
    <p:extLst>
      <p:ext uri="{BB962C8B-B14F-4D97-AF65-F5344CB8AC3E}">
        <p14:creationId xmlns:p14="http://schemas.microsoft.com/office/powerpoint/2010/main" val="12060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300C7-A569-1D4A-BD08-EE1AFC49FF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10" name="Group 9">
            <a:extLst>
              <a:ext uri="{FF2B5EF4-FFF2-40B4-BE49-F238E27FC236}">
                <a16:creationId xmlns:a16="http://schemas.microsoft.com/office/drawing/2014/main" id="{A1E6B7EB-F4E1-7748-A042-3667C8B059BB}"/>
              </a:ext>
            </a:extLst>
          </p:cNvPr>
          <p:cNvGrpSpPr/>
          <p:nvPr/>
        </p:nvGrpSpPr>
        <p:grpSpPr>
          <a:xfrm>
            <a:off x="0" y="10160"/>
            <a:ext cx="12191735" cy="6868161"/>
            <a:chOff x="0" y="-1"/>
            <a:chExt cx="12191735" cy="6868161"/>
          </a:xfrm>
        </p:grpSpPr>
        <p:sp>
          <p:nvSpPr>
            <p:cNvPr id="13" name="Rectangle 12">
              <a:extLst>
                <a:ext uri="{FF2B5EF4-FFF2-40B4-BE49-F238E27FC236}">
                  <a16:creationId xmlns:a16="http://schemas.microsoft.com/office/drawing/2014/main" id="{DD2E2A10-E1D2-C64E-AD3E-172541221E90}"/>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A8D83C02-9E9B-F84E-8E0D-7DA896A83862}"/>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8055007E-5775-2845-B61D-2C607EBDDFEF}"/>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5514BD7D-4E91-9349-A0E4-D578ECE995D4}"/>
                </a:ext>
              </a:extLst>
            </p:cNvPr>
            <p:cNvSpPr/>
            <p:nvPr/>
          </p:nvSpPr>
          <p:spPr>
            <a:xfrm>
              <a:off x="0" y="6442931"/>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752246"/>
            <a:ext cx="4442841"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Daniel governed the most powerful nation of his day. Few will ever be faced with the magnitude of his responsibilities and the time demands that must have been required. Yet Daniel knew the importance and priority of prayer. If you are not praying consistently, your work is suffering.</a:t>
            </a:r>
          </a:p>
        </p:txBody>
      </p:sp>
    </p:spTree>
    <p:extLst>
      <p:ext uri="{BB962C8B-B14F-4D97-AF65-F5344CB8AC3E}">
        <p14:creationId xmlns:p14="http://schemas.microsoft.com/office/powerpoint/2010/main" val="12342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953"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1" y="1773604"/>
            <a:ext cx="12192000" cy="2554545"/>
          </a:xfrm>
          <a:prstGeom prst="rect">
            <a:avLst/>
          </a:prstGeom>
          <a:noFill/>
        </p:spPr>
        <p:txBody>
          <a:bodyPr wrap="square" rtlCol="0">
            <a:spAutoFit/>
          </a:bodyPr>
          <a:lstStyle/>
          <a:p>
            <a:pPr algn="ctr"/>
            <a:r>
              <a:rPr lang="en-US" sz="8000" dirty="0">
                <a:solidFill>
                  <a:schemeClr val="bg1"/>
                </a:solidFill>
                <a:latin typeface="Gotham Ultra" panose="02000504050000020004" pitchFamily="2" charset="0"/>
              </a:rPr>
              <a:t>FIRST</a:t>
            </a:r>
          </a:p>
          <a:p>
            <a:pPr algn="ctr"/>
            <a:r>
              <a:rPr lang="en-US" sz="8000" dirty="0">
                <a:solidFill>
                  <a:schemeClr val="bg1"/>
                </a:solidFill>
                <a:latin typeface="Gotham Ultra" panose="02000504050000020004" pitchFamily="2" charset="0"/>
              </a:rPr>
              <a:t>ASSIGNMENT </a:t>
            </a:r>
          </a:p>
        </p:txBody>
      </p:sp>
    </p:spTree>
    <p:extLst>
      <p:ext uri="{BB962C8B-B14F-4D97-AF65-F5344CB8AC3E}">
        <p14:creationId xmlns:p14="http://schemas.microsoft.com/office/powerpoint/2010/main" val="31117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953"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1" y="1773604"/>
            <a:ext cx="12192000" cy="2539157"/>
          </a:xfrm>
          <a:prstGeom prst="rect">
            <a:avLst/>
          </a:prstGeom>
          <a:noFill/>
        </p:spPr>
        <p:txBody>
          <a:bodyPr wrap="square" rtlCol="0">
            <a:spAutoFit/>
          </a:bodyPr>
          <a:lstStyle/>
          <a:p>
            <a:pPr algn="ctr"/>
            <a:r>
              <a:rPr lang="en-US" sz="4400" dirty="0">
                <a:solidFill>
                  <a:schemeClr val="bg1"/>
                </a:solidFill>
                <a:latin typeface="Gotham-Book" panose="02000504050000020004" pitchFamily="2" charset="0"/>
              </a:rPr>
              <a:t>RESPONSIBILITY 4</a:t>
            </a:r>
          </a:p>
          <a:p>
            <a:pPr algn="ctr"/>
            <a:r>
              <a:rPr lang="en-US" sz="11500" dirty="0">
                <a:solidFill>
                  <a:schemeClr val="bg1"/>
                </a:solidFill>
                <a:latin typeface="Gotham Ultra" panose="02000504050000020004" pitchFamily="2" charset="0"/>
              </a:rPr>
              <a:t>HONOR  </a:t>
            </a:r>
            <a:endParaRPr lang="en-US" sz="8000" dirty="0">
              <a:solidFill>
                <a:schemeClr val="bg1"/>
              </a:solidFill>
              <a:latin typeface="Gotham Ultra" panose="02000504050000020004" pitchFamily="2" charset="0"/>
            </a:endParaRPr>
          </a:p>
        </p:txBody>
      </p:sp>
    </p:spTree>
    <p:extLst>
      <p:ext uri="{BB962C8B-B14F-4D97-AF65-F5344CB8AC3E}">
        <p14:creationId xmlns:p14="http://schemas.microsoft.com/office/powerpoint/2010/main" val="24483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B0766E-02AD-1D4D-A1FE-5D86DDEBF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4735" y="0"/>
            <a:ext cx="10287000" cy="6858000"/>
          </a:xfrm>
          <a:prstGeom prst="rect">
            <a:avLst/>
          </a:prstGeom>
        </p:spPr>
      </p:pic>
      <p:grpSp>
        <p:nvGrpSpPr>
          <p:cNvPr id="10" name="Group 9">
            <a:extLst>
              <a:ext uri="{FF2B5EF4-FFF2-40B4-BE49-F238E27FC236}">
                <a16:creationId xmlns:a16="http://schemas.microsoft.com/office/drawing/2014/main" id="{39E8C912-9388-A740-8E2E-5FDB52F9C8E5}"/>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A3D63151-102E-FA4B-BB5F-D034FC85B83A}"/>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068AC6FE-3C83-AC4E-BA96-89A2C94DEA08}"/>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97826385-D9F2-5F44-8526-B66C7BF7DD02}"/>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2CA42C91-8D36-594A-B1B1-4CDAB3F848C0}"/>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444284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1 Peter 2:18 reads, “Servants [or employees], be submissive to your masters [or employer] with all respect, not only to those who are good and gentle, but also to those who are unreasonable.”</a:t>
            </a:r>
          </a:p>
        </p:txBody>
      </p:sp>
    </p:spTree>
    <p:extLst>
      <p:ext uri="{BB962C8B-B14F-4D97-AF65-F5344CB8AC3E}">
        <p14:creationId xmlns:p14="http://schemas.microsoft.com/office/powerpoint/2010/main" val="16363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63DFC8-062D-0146-91FD-82BAA76807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1012" y="0"/>
            <a:ext cx="10290723" cy="6858000"/>
          </a:xfrm>
          <a:prstGeom prst="rect">
            <a:avLst/>
          </a:prstGeom>
        </p:spPr>
      </p:pic>
      <p:grpSp>
        <p:nvGrpSpPr>
          <p:cNvPr id="10" name="Group 9">
            <a:extLst>
              <a:ext uri="{FF2B5EF4-FFF2-40B4-BE49-F238E27FC236}">
                <a16:creationId xmlns:a16="http://schemas.microsoft.com/office/drawing/2014/main" id="{D2FC9FBA-703F-E244-99D7-6748876B96B4}"/>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C479C2B1-3D54-7F42-A2FE-8ADE4EFB0C74}"/>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DC490651-FF30-9740-9DF2-C0B6AF55EC2F}"/>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5CA6B901-C0A5-3247-8350-08B1245B2741}"/>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1322B504-6F99-FA44-8D0E-D9846E80F0EC}"/>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830413"/>
            <a:ext cx="4442841" cy="2308324"/>
          </a:xfrm>
          <a:prstGeom prst="rect">
            <a:avLst/>
          </a:prstGeom>
          <a:noFill/>
        </p:spPr>
        <p:txBody>
          <a:bodyPr wrap="square" rtlCol="0">
            <a:spAutoFit/>
          </a:bodyPr>
          <a:lstStyle/>
          <a:p>
            <a:r>
              <a:rPr lang="en-US" sz="2400" dirty="0">
                <a:solidFill>
                  <a:schemeClr val="bg1"/>
                </a:solidFill>
                <a:latin typeface="Gotham-Book" panose="02000504050000020004" pitchFamily="2" charset="0"/>
              </a:rPr>
              <a:t>One way to honor your employer is never to participate in gossip behind your employer’s back—even if he or she is not an ideal person. </a:t>
            </a:r>
          </a:p>
        </p:txBody>
      </p:sp>
    </p:spTree>
    <p:extLst>
      <p:ext uri="{BB962C8B-B14F-4D97-AF65-F5344CB8AC3E}">
        <p14:creationId xmlns:p14="http://schemas.microsoft.com/office/powerpoint/2010/main" val="437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953"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1" y="2139364"/>
            <a:ext cx="12192000" cy="2000548"/>
          </a:xfrm>
          <a:prstGeom prst="rect">
            <a:avLst/>
          </a:prstGeom>
          <a:noFill/>
        </p:spPr>
        <p:txBody>
          <a:bodyPr wrap="square" rtlCol="0">
            <a:spAutoFit/>
          </a:bodyPr>
          <a:lstStyle/>
          <a:p>
            <a:pPr algn="ctr"/>
            <a:r>
              <a:rPr lang="en-US" sz="4400" dirty="0">
                <a:solidFill>
                  <a:schemeClr val="bg1"/>
                </a:solidFill>
                <a:latin typeface="Gotham-Book" panose="02000504050000020004" pitchFamily="2" charset="0"/>
              </a:rPr>
              <a:t>RESPONSIBILITY 5</a:t>
            </a:r>
          </a:p>
          <a:p>
            <a:pPr algn="ctr"/>
            <a:r>
              <a:rPr lang="en-US" sz="8000" dirty="0">
                <a:solidFill>
                  <a:schemeClr val="bg1"/>
                </a:solidFill>
                <a:latin typeface="Gotham Ultra" panose="02000504050000020004" pitchFamily="2" charset="0"/>
              </a:rPr>
              <a:t>SHARE YOUR FAITH   </a:t>
            </a:r>
            <a:endParaRPr lang="en-US" sz="6000" dirty="0">
              <a:solidFill>
                <a:schemeClr val="bg1"/>
              </a:solidFill>
              <a:latin typeface="Gotham Ultra" panose="02000504050000020004" pitchFamily="2" charset="0"/>
            </a:endParaRPr>
          </a:p>
        </p:txBody>
      </p:sp>
    </p:spTree>
    <p:extLst>
      <p:ext uri="{BB962C8B-B14F-4D97-AF65-F5344CB8AC3E}">
        <p14:creationId xmlns:p14="http://schemas.microsoft.com/office/powerpoint/2010/main" val="20466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003FCB4-4790-154A-AEFB-14D9FD8B0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904" y="0"/>
            <a:ext cx="10275831" cy="6858000"/>
          </a:xfrm>
          <a:prstGeom prst="rect">
            <a:avLst/>
          </a:prstGeom>
        </p:spPr>
      </p:pic>
      <p:grpSp>
        <p:nvGrpSpPr>
          <p:cNvPr id="10" name="Group 9">
            <a:extLst>
              <a:ext uri="{FF2B5EF4-FFF2-40B4-BE49-F238E27FC236}">
                <a16:creationId xmlns:a16="http://schemas.microsoft.com/office/drawing/2014/main" id="{C7C6674B-00B0-DC4F-AC94-7451490211B7}"/>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CC34A57B-D610-7C49-A3EF-4EF84060CA72}"/>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60C42A30-22FC-E442-AC28-DD3E0EC64A87}"/>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7FBEEC3B-43BB-3647-BF92-4ADA6E41691E}"/>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C341EC36-48A1-F248-9950-47187C866A52}"/>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586343"/>
            <a:ext cx="444284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At the appropriate time, Daniel spoke of his faith in God to those around him. Listen to what King Darius said in Daniel 6:20.</a:t>
            </a:r>
          </a:p>
        </p:txBody>
      </p:sp>
    </p:spTree>
    <p:extLst>
      <p:ext uri="{BB962C8B-B14F-4D97-AF65-F5344CB8AC3E}">
        <p14:creationId xmlns:p14="http://schemas.microsoft.com/office/powerpoint/2010/main" val="147929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6B45E2-ABBA-1A47-846B-6FB6EEB78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837500" y="0"/>
            <a:ext cx="10354235" cy="6858000"/>
          </a:xfrm>
          <a:prstGeom prst="rect">
            <a:avLst/>
          </a:prstGeom>
        </p:spPr>
      </p:pic>
      <p:grpSp>
        <p:nvGrpSpPr>
          <p:cNvPr id="10" name="Group 9">
            <a:extLst>
              <a:ext uri="{FF2B5EF4-FFF2-40B4-BE49-F238E27FC236}">
                <a16:creationId xmlns:a16="http://schemas.microsoft.com/office/drawing/2014/main" id="{7DEB2AC9-DD2C-E44A-8EC3-1A5E6F79C2DE}"/>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1D7171A2-2F37-7B48-B25B-7E231B3EB83D}"/>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806F4562-EFD7-E546-AF8D-58A706CE8A4B}"/>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6D58EF2A-333D-EA4D-8316-4F43FFA5845B}"/>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329D7309-9DFB-0B45-AECF-2BA5F73B307C}"/>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729392"/>
            <a:ext cx="496100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 “Daniel, servant of the living God, has your God, whom you constantly serve, been able to deliver you from the lions?” Daniel 6:20.</a:t>
            </a:r>
          </a:p>
        </p:txBody>
      </p:sp>
    </p:spTree>
    <p:extLst>
      <p:ext uri="{BB962C8B-B14F-4D97-AF65-F5344CB8AC3E}">
        <p14:creationId xmlns:p14="http://schemas.microsoft.com/office/powerpoint/2010/main" val="279622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87EC74-7A38-254D-8A7E-0714BA7629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4002" y="0"/>
            <a:ext cx="8647734" cy="6858000"/>
          </a:xfrm>
          <a:prstGeom prst="rect">
            <a:avLst/>
          </a:prstGeom>
        </p:spPr>
      </p:pic>
      <p:grpSp>
        <p:nvGrpSpPr>
          <p:cNvPr id="10" name="Group 9">
            <a:extLst>
              <a:ext uri="{FF2B5EF4-FFF2-40B4-BE49-F238E27FC236}">
                <a16:creationId xmlns:a16="http://schemas.microsoft.com/office/drawing/2014/main" id="{B14419B2-8564-6244-8ED0-A0B72A945319}"/>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0B547069-A77E-3C43-938C-097A95729316}"/>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FF803A2C-B221-4C4F-8F6A-7208AC196A90}"/>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A17B2F9E-C353-5843-9252-C8C779487928}"/>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7E7F2495-2469-154E-BCA3-D1468AB66EBE}"/>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21039"/>
            <a:ext cx="4961001" cy="3477875"/>
          </a:xfrm>
          <a:prstGeom prst="rect">
            <a:avLst/>
          </a:prstGeom>
          <a:noFill/>
        </p:spPr>
        <p:txBody>
          <a:bodyPr wrap="square" rtlCol="0">
            <a:spAutoFit/>
          </a:bodyPr>
          <a:lstStyle/>
          <a:p>
            <a:r>
              <a:rPr lang="en-US" sz="2000" dirty="0">
                <a:solidFill>
                  <a:schemeClr val="bg1"/>
                </a:solidFill>
                <a:latin typeface="Gotham-Book" panose="02000504050000020004" pitchFamily="2" charset="0"/>
              </a:rPr>
              <a:t>King Darius would never have known about the living God if Daniel had not communicated his faith at appropriate moments. Daniel’s profession of faith in God would not have as powerfully influenced King Darius if Darius had not observed how Daniel did his work. Daniel fulfilled his responsibilities with honesty and faithfulness while honoring those around him.</a:t>
            </a:r>
          </a:p>
        </p:txBody>
      </p:sp>
    </p:spTree>
    <p:extLst>
      <p:ext uri="{BB962C8B-B14F-4D97-AF65-F5344CB8AC3E}">
        <p14:creationId xmlns:p14="http://schemas.microsoft.com/office/powerpoint/2010/main" val="235148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883C0-38D8-8140-A879-3F765B9543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1" y="0"/>
            <a:ext cx="9106124" cy="6858000"/>
          </a:xfrm>
          <a:prstGeom prst="rect">
            <a:avLst/>
          </a:prstGeom>
        </p:spPr>
      </p:pic>
      <p:grpSp>
        <p:nvGrpSpPr>
          <p:cNvPr id="10" name="Group 9">
            <a:extLst>
              <a:ext uri="{FF2B5EF4-FFF2-40B4-BE49-F238E27FC236}">
                <a16:creationId xmlns:a16="http://schemas.microsoft.com/office/drawing/2014/main" id="{A2CF54BC-2294-C444-9A18-9E6AC55E0FBB}"/>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3BD5CEEF-724A-7048-8CA7-AC7B7BB16901}"/>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269C9016-C723-8B46-BC0D-4FEDECD291A3}"/>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99499838-2A48-CC4A-A86D-A0805A3D5143}"/>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F0DCF63E-9876-9F47-BB72-A1424FAAF348}"/>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65444"/>
            <a:ext cx="4961001" cy="3539430"/>
          </a:xfrm>
          <a:prstGeom prst="rect">
            <a:avLst/>
          </a:prstGeom>
          <a:noFill/>
        </p:spPr>
        <p:txBody>
          <a:bodyPr wrap="square" rtlCol="0">
            <a:spAutoFit/>
          </a:bodyPr>
          <a:lstStyle/>
          <a:p>
            <a:r>
              <a:rPr lang="en-US" sz="2800" dirty="0">
                <a:solidFill>
                  <a:schemeClr val="bg1"/>
                </a:solidFill>
                <a:latin typeface="Gotham-Book" panose="02000504050000020004" pitchFamily="2" charset="0"/>
              </a:rPr>
              <a:t>Daniel influenced his employer—one of the most powerful people in the world—to believe in the only true God. You have that same opportunity in your own God-given sphere of work. </a:t>
            </a:r>
          </a:p>
        </p:txBody>
      </p:sp>
    </p:spTree>
    <p:extLst>
      <p:ext uri="{BB962C8B-B14F-4D97-AF65-F5344CB8AC3E}">
        <p14:creationId xmlns:p14="http://schemas.microsoft.com/office/powerpoint/2010/main" val="217592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75D1C9-EA04-FC4A-82EA-8902E63738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603" y="-4128"/>
            <a:ext cx="11588132" cy="6862128"/>
          </a:xfrm>
          <a:prstGeom prst="rect">
            <a:avLst/>
          </a:prstGeom>
        </p:spPr>
      </p:pic>
      <p:grpSp>
        <p:nvGrpSpPr>
          <p:cNvPr id="10" name="Group 9">
            <a:extLst>
              <a:ext uri="{FF2B5EF4-FFF2-40B4-BE49-F238E27FC236}">
                <a16:creationId xmlns:a16="http://schemas.microsoft.com/office/drawing/2014/main" id="{F20C1AE5-CF67-5C41-B932-67BEF612F310}"/>
              </a:ext>
            </a:extLst>
          </p:cNvPr>
          <p:cNvGrpSpPr/>
          <p:nvPr/>
        </p:nvGrpSpPr>
        <p:grpSpPr>
          <a:xfrm>
            <a:off x="0" y="-4128"/>
            <a:ext cx="12191735" cy="6872289"/>
            <a:chOff x="0" y="-1"/>
            <a:chExt cx="12191735" cy="6872289"/>
          </a:xfrm>
        </p:grpSpPr>
        <p:sp>
          <p:nvSpPr>
            <p:cNvPr id="13" name="Rectangle 12">
              <a:extLst>
                <a:ext uri="{FF2B5EF4-FFF2-40B4-BE49-F238E27FC236}">
                  <a16:creationId xmlns:a16="http://schemas.microsoft.com/office/drawing/2014/main" id="{E97854CC-C566-B249-93D8-A7F46C02CE78}"/>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1134495C-D424-FC4B-BE49-CAE4597057EB}"/>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19EE3231-DC9F-5E45-AF36-E004003B3267}"/>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D3E080A5-8716-4F43-B79D-3EB12016C39E}"/>
                </a:ext>
              </a:extLst>
            </p:cNvPr>
            <p:cNvSpPr/>
            <p:nvPr/>
          </p:nvSpPr>
          <p:spPr>
            <a:xfrm>
              <a:off x="0" y="6457219"/>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503724"/>
            <a:ext cx="4961001" cy="3170099"/>
          </a:xfrm>
          <a:prstGeom prst="rect">
            <a:avLst/>
          </a:prstGeom>
          <a:noFill/>
        </p:spPr>
        <p:txBody>
          <a:bodyPr wrap="square" rtlCol="0">
            <a:spAutoFit/>
          </a:bodyPr>
          <a:lstStyle/>
          <a:p>
            <a:r>
              <a:rPr lang="en-US" sz="2000" dirty="0">
                <a:solidFill>
                  <a:schemeClr val="bg1"/>
                </a:solidFill>
                <a:latin typeface="Gotham-Book" panose="02000504050000020004" pitchFamily="2" charset="0"/>
              </a:rPr>
              <a:t>A job well done earns you the right to tell others you work with about the reality of Christ. As we view our work from God’s perspective, our potential to earn more income increases, dissatisfaction turns to contentment from a job well done, and drudgery is replaced with excitement over the prospect of introducing others to the Savior.</a:t>
            </a:r>
          </a:p>
        </p:txBody>
      </p:sp>
    </p:spTree>
    <p:extLst>
      <p:ext uri="{BB962C8B-B14F-4D97-AF65-F5344CB8AC3E}">
        <p14:creationId xmlns:p14="http://schemas.microsoft.com/office/powerpoint/2010/main" val="188508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BA606-BFE7-FD41-80AA-6B3F8CC7F5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1449745"/>
            <a:ext cx="6066084" cy="2123658"/>
          </a:xfrm>
          <a:prstGeom prst="rect">
            <a:avLst/>
          </a:prstGeom>
          <a:noFill/>
        </p:spPr>
        <p:txBody>
          <a:bodyPr wrap="none" rtlCol="0">
            <a:spAutoFit/>
          </a:bodyPr>
          <a:lstStyle/>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FOR WHOM</a:t>
            </a:r>
          </a:p>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DO YOU TOIL </a:t>
            </a:r>
          </a:p>
        </p:txBody>
      </p:sp>
      <p:sp>
        <p:nvSpPr>
          <p:cNvPr id="9" name="TextBox 8">
            <a:extLst>
              <a:ext uri="{FF2B5EF4-FFF2-40B4-BE49-F238E27FC236}">
                <a16:creationId xmlns:a16="http://schemas.microsoft.com/office/drawing/2014/main" id="{42606EAD-FF7B-0A48-9CAC-75912B186DB4}"/>
              </a:ext>
            </a:extLst>
          </p:cNvPr>
          <p:cNvSpPr txBox="1"/>
          <p:nvPr/>
        </p:nvSpPr>
        <p:spPr>
          <a:xfrm>
            <a:off x="800734" y="4099818"/>
            <a:ext cx="3750946" cy="923330"/>
          </a:xfrm>
          <a:prstGeom prst="rect">
            <a:avLst/>
          </a:prstGeom>
          <a:noFill/>
        </p:spPr>
        <p:txBody>
          <a:bodyPr wrap="square" rtlCol="0">
            <a:spAutoFit/>
          </a:bodyPr>
          <a:lstStyle/>
          <a:p>
            <a:r>
              <a:rPr lang="en-US" dirty="0">
                <a:solidFill>
                  <a:schemeClr val="bg1"/>
                </a:solidFill>
                <a:latin typeface="Gotham-Book" panose="02000504050000020004" pitchFamily="2" charset="0"/>
              </a:rPr>
              <a:t>By Howard Dayton, Co-founder and CEO of Crown Financial Ministries, Gainesville, Georgia.</a:t>
            </a:r>
          </a:p>
        </p:txBody>
      </p:sp>
    </p:spTree>
    <p:extLst>
      <p:ext uri="{BB962C8B-B14F-4D97-AF65-F5344CB8AC3E}">
        <p14:creationId xmlns:p14="http://schemas.microsoft.com/office/powerpoint/2010/main" val="5347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97B1E-8D2D-FF4E-A315-6B91C55DE0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10" name="Group 9">
            <a:extLst>
              <a:ext uri="{FF2B5EF4-FFF2-40B4-BE49-F238E27FC236}">
                <a16:creationId xmlns:a16="http://schemas.microsoft.com/office/drawing/2014/main" id="{F14230EC-5D07-2647-B412-2EC6BD5664EC}"/>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9B075F05-D5FC-E045-95F8-8DF27538C87C}"/>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573FAA36-CC5C-7047-BEA3-2E00EF649436}"/>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116214CD-CFD9-B346-B63D-FE1CDDC7FCE2}"/>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C35B8350-B859-5E42-A5C8-87D5E8F37FC8}"/>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752246"/>
            <a:ext cx="4463161"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During a fifty-year career the average person spends 100,000 hours working. Unfortunately, many people just endure their work. And this is because of a worldly view of work that keeps them focused on the fact that twenty-five percent of their lives is devoted to a distasteful job.</a:t>
            </a:r>
          </a:p>
        </p:txBody>
      </p:sp>
    </p:spTree>
    <p:extLst>
      <p:ext uri="{BB962C8B-B14F-4D97-AF65-F5344CB8AC3E}">
        <p14:creationId xmlns:p14="http://schemas.microsoft.com/office/powerpoint/2010/main" val="24084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DE58B-F871-544B-9787-5FD961575F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2" y="0"/>
            <a:ext cx="9106124" cy="6858000"/>
          </a:xfrm>
          <a:prstGeom prst="rect">
            <a:avLst/>
          </a:prstGeom>
        </p:spPr>
      </p:pic>
      <p:grpSp>
        <p:nvGrpSpPr>
          <p:cNvPr id="10" name="Group 9">
            <a:extLst>
              <a:ext uri="{FF2B5EF4-FFF2-40B4-BE49-F238E27FC236}">
                <a16:creationId xmlns:a16="http://schemas.microsoft.com/office/drawing/2014/main" id="{F1A2F787-51FC-014B-81BF-9BDA606CA94D}"/>
              </a:ext>
            </a:extLst>
          </p:cNvPr>
          <p:cNvGrpSpPr/>
          <p:nvPr/>
        </p:nvGrpSpPr>
        <p:grpSpPr>
          <a:xfrm>
            <a:off x="0" y="-11575"/>
            <a:ext cx="12191735" cy="6869576"/>
            <a:chOff x="0" y="-1"/>
            <a:chExt cx="12191735" cy="6869576"/>
          </a:xfrm>
        </p:grpSpPr>
        <p:sp>
          <p:nvSpPr>
            <p:cNvPr id="13" name="Rectangle 12">
              <a:extLst>
                <a:ext uri="{FF2B5EF4-FFF2-40B4-BE49-F238E27FC236}">
                  <a16:creationId xmlns:a16="http://schemas.microsoft.com/office/drawing/2014/main" id="{7AF69CAC-C9DB-9946-A970-8928E3C8C9DC}"/>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DE6D534F-A709-C042-AF62-A08722B072FE}"/>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C31D5268-074F-AC45-964F-41EF568C6277}"/>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90A245B4-D46F-AB4D-A115-508DAA13C41F}"/>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55285"/>
            <a:ext cx="446316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Even before sin entered the human race, God instituted work. Genesis 2:15 says, “The Lord God took the man and put him into the Garden of Eden to cultivate it and keep it.” The very first thing the Lord did with Adam was to assign him work. </a:t>
            </a:r>
          </a:p>
        </p:txBody>
      </p:sp>
    </p:spTree>
    <p:extLst>
      <p:ext uri="{BB962C8B-B14F-4D97-AF65-F5344CB8AC3E}">
        <p14:creationId xmlns:p14="http://schemas.microsoft.com/office/powerpoint/2010/main" val="92554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5AB060-DF09-9F49-8203-039098EBC7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643494" y="0"/>
            <a:ext cx="9548241" cy="6858000"/>
          </a:xfrm>
          <a:prstGeom prst="rect">
            <a:avLst/>
          </a:prstGeom>
        </p:spPr>
      </p:pic>
      <p:grpSp>
        <p:nvGrpSpPr>
          <p:cNvPr id="10" name="Group 9">
            <a:extLst>
              <a:ext uri="{FF2B5EF4-FFF2-40B4-BE49-F238E27FC236}">
                <a16:creationId xmlns:a16="http://schemas.microsoft.com/office/drawing/2014/main" id="{F7497BDC-DAC7-6A4D-9E1B-8F27F592D677}"/>
              </a:ext>
            </a:extLst>
          </p:cNvPr>
          <p:cNvGrpSpPr/>
          <p:nvPr/>
        </p:nvGrpSpPr>
        <p:grpSpPr>
          <a:xfrm>
            <a:off x="0" y="-1414"/>
            <a:ext cx="12191735" cy="6881150"/>
            <a:chOff x="0" y="-11575"/>
            <a:chExt cx="12191735" cy="6881150"/>
          </a:xfrm>
        </p:grpSpPr>
        <p:sp>
          <p:nvSpPr>
            <p:cNvPr id="13" name="Rectangle 12">
              <a:extLst>
                <a:ext uri="{FF2B5EF4-FFF2-40B4-BE49-F238E27FC236}">
                  <a16:creationId xmlns:a16="http://schemas.microsoft.com/office/drawing/2014/main" id="{6F43D046-9220-9A49-BB25-456D5FA7E777}"/>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20CC434F-C61C-2E41-97DF-E599EAA2D177}"/>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6852F464-82B1-0842-B565-8AB3A77D0447}"/>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11575"/>
              <a:ext cx="10244138" cy="6858000"/>
            </a:xfrm>
            <a:prstGeom prst="rect">
              <a:avLst/>
            </a:prstGeom>
          </p:spPr>
        </p:pic>
        <p:sp>
          <p:nvSpPr>
            <p:cNvPr id="19" name="Rectangle 18">
              <a:extLst>
                <a:ext uri="{FF2B5EF4-FFF2-40B4-BE49-F238E27FC236}">
                  <a16:creationId xmlns:a16="http://schemas.microsoft.com/office/drawing/2014/main" id="{9D86E89E-538C-9D48-8CBA-F2EFA648F0AE}"/>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446316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Work was initiated for our benefit in the sinless environment of the Garden of Eden. After the Fall, work was made more difficult. </a:t>
            </a:r>
          </a:p>
        </p:txBody>
      </p:sp>
    </p:spTree>
    <p:extLst>
      <p:ext uri="{BB962C8B-B14F-4D97-AF65-F5344CB8AC3E}">
        <p14:creationId xmlns:p14="http://schemas.microsoft.com/office/powerpoint/2010/main" val="22895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A4081-CB31-2043-A7C7-21176A6579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602" y="7330"/>
            <a:ext cx="10286133" cy="6859415"/>
          </a:xfrm>
          <a:prstGeom prst="rect">
            <a:avLst/>
          </a:prstGeom>
        </p:spPr>
      </p:pic>
      <p:grpSp>
        <p:nvGrpSpPr>
          <p:cNvPr id="10" name="Group 9">
            <a:extLst>
              <a:ext uri="{FF2B5EF4-FFF2-40B4-BE49-F238E27FC236}">
                <a16:creationId xmlns:a16="http://schemas.microsoft.com/office/drawing/2014/main" id="{4C8EE083-BD2A-1846-9B6B-87CBFFE71BE2}"/>
              </a:ext>
            </a:extLst>
          </p:cNvPr>
          <p:cNvGrpSpPr/>
          <p:nvPr/>
        </p:nvGrpSpPr>
        <p:grpSpPr>
          <a:xfrm>
            <a:off x="-1" y="-1415"/>
            <a:ext cx="12191736" cy="6869576"/>
            <a:chOff x="-1" y="-1"/>
            <a:chExt cx="12191736" cy="6869576"/>
          </a:xfrm>
        </p:grpSpPr>
        <p:sp>
          <p:nvSpPr>
            <p:cNvPr id="13" name="Rectangle 12">
              <a:extLst>
                <a:ext uri="{FF2B5EF4-FFF2-40B4-BE49-F238E27FC236}">
                  <a16:creationId xmlns:a16="http://schemas.microsoft.com/office/drawing/2014/main" id="{D0A7CF16-B261-C946-B3D2-C411C3570AC3}"/>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2B7FD27A-718E-E44E-850C-F9087ECA8DFE}"/>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51F66222-76AE-3944-981B-E6CBF7FB9F89}"/>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 y="0"/>
              <a:ext cx="12191735" cy="6858000"/>
            </a:xfrm>
            <a:prstGeom prst="rect">
              <a:avLst/>
            </a:prstGeom>
          </p:spPr>
        </p:pic>
        <p:sp>
          <p:nvSpPr>
            <p:cNvPr id="19" name="Rectangle 18">
              <a:extLst>
                <a:ext uri="{FF2B5EF4-FFF2-40B4-BE49-F238E27FC236}">
                  <a16:creationId xmlns:a16="http://schemas.microsoft.com/office/drawing/2014/main" id="{1D08CD36-9565-F64C-9FE9-1281AD1F559D}"/>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121578"/>
            <a:ext cx="4463161" cy="3416320"/>
          </a:xfrm>
          <a:prstGeom prst="rect">
            <a:avLst/>
          </a:prstGeom>
          <a:noFill/>
        </p:spPr>
        <p:txBody>
          <a:bodyPr wrap="square" rtlCol="0">
            <a:spAutoFit/>
          </a:bodyPr>
          <a:lstStyle/>
          <a:p>
            <a:r>
              <a:rPr lang="en-US" sz="2400" dirty="0">
                <a:solidFill>
                  <a:schemeClr val="bg1"/>
                </a:solidFill>
                <a:latin typeface="Gotham-Book" panose="02000504050000020004" pitchFamily="2" charset="0"/>
              </a:rPr>
              <a:t>Genesis 3:17 reads, “Cursed is the ground because of you; in toil you shall eat of it all the days of your life. Both thorns and thistles it shall grow for you; and you shall eat the plants of the field; by the sweat of your face you shall eat bread.”</a:t>
            </a:r>
          </a:p>
        </p:txBody>
      </p:sp>
    </p:spTree>
    <p:extLst>
      <p:ext uri="{BB962C8B-B14F-4D97-AF65-F5344CB8AC3E}">
        <p14:creationId xmlns:p14="http://schemas.microsoft.com/office/powerpoint/2010/main" val="24290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5292D-0E64-AF4E-9934-064AA3406E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293961" y="10161"/>
            <a:ext cx="8897774" cy="6858000"/>
          </a:xfrm>
          <a:prstGeom prst="rect">
            <a:avLst/>
          </a:prstGeom>
        </p:spPr>
      </p:pic>
      <p:grpSp>
        <p:nvGrpSpPr>
          <p:cNvPr id="10" name="Group 9">
            <a:extLst>
              <a:ext uri="{FF2B5EF4-FFF2-40B4-BE49-F238E27FC236}">
                <a16:creationId xmlns:a16="http://schemas.microsoft.com/office/drawing/2014/main" id="{858DBB49-1E62-FB48-B6F4-30D954360315}"/>
              </a:ext>
            </a:extLst>
          </p:cNvPr>
          <p:cNvGrpSpPr/>
          <p:nvPr/>
        </p:nvGrpSpPr>
        <p:grpSpPr>
          <a:xfrm>
            <a:off x="0" y="-1414"/>
            <a:ext cx="12191735" cy="6869576"/>
            <a:chOff x="0" y="-1"/>
            <a:chExt cx="12191735" cy="6869576"/>
          </a:xfrm>
        </p:grpSpPr>
        <p:sp>
          <p:nvSpPr>
            <p:cNvPr id="13" name="Rectangle 12">
              <a:extLst>
                <a:ext uri="{FF2B5EF4-FFF2-40B4-BE49-F238E27FC236}">
                  <a16:creationId xmlns:a16="http://schemas.microsoft.com/office/drawing/2014/main" id="{5294FEBE-8A76-8448-A79C-F5E002E4DB13}"/>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9425D500-8D73-A944-8C71-4F978BDF39D0}"/>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9F30D6D1-110E-5D49-A4CB-B07C5F255AB2}"/>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26906D5F-C2F9-714B-B7AF-B93FC744CC4D}"/>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446316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Work is so important that in Exodus 34:21 God gives this command: “You shall work six days, but on the seventh day you shall rest.” The Old Testament believer was required to work six days. </a:t>
            </a:r>
          </a:p>
        </p:txBody>
      </p:sp>
    </p:spTree>
    <p:extLst>
      <p:ext uri="{BB962C8B-B14F-4D97-AF65-F5344CB8AC3E}">
        <p14:creationId xmlns:p14="http://schemas.microsoft.com/office/powerpoint/2010/main" val="72016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ED091-8628-FE4F-8A37-E40D4249AE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1" y="0"/>
            <a:ext cx="9106389" cy="6858000"/>
          </a:xfrm>
          <a:prstGeom prst="rect">
            <a:avLst/>
          </a:prstGeom>
        </p:spPr>
      </p:pic>
      <p:grpSp>
        <p:nvGrpSpPr>
          <p:cNvPr id="10" name="Group 9">
            <a:extLst>
              <a:ext uri="{FF2B5EF4-FFF2-40B4-BE49-F238E27FC236}">
                <a16:creationId xmlns:a16="http://schemas.microsoft.com/office/drawing/2014/main" id="{9A5DF88D-4D32-CA46-83B8-44535AF10DA5}"/>
              </a:ext>
            </a:extLst>
          </p:cNvPr>
          <p:cNvGrpSpPr/>
          <p:nvPr/>
        </p:nvGrpSpPr>
        <p:grpSpPr>
          <a:xfrm>
            <a:off x="0" y="-1415"/>
            <a:ext cx="12191735" cy="6869576"/>
            <a:chOff x="0" y="-1"/>
            <a:chExt cx="12191735" cy="6869576"/>
          </a:xfrm>
        </p:grpSpPr>
        <p:sp>
          <p:nvSpPr>
            <p:cNvPr id="13" name="Rectangle 12">
              <a:extLst>
                <a:ext uri="{FF2B5EF4-FFF2-40B4-BE49-F238E27FC236}">
                  <a16:creationId xmlns:a16="http://schemas.microsoft.com/office/drawing/2014/main" id="{1A3FD218-F176-B348-B948-DEFC7A3421D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4" name="Picture 13">
              <a:extLst>
                <a:ext uri="{FF2B5EF4-FFF2-40B4-BE49-F238E27FC236}">
                  <a16:creationId xmlns:a16="http://schemas.microsoft.com/office/drawing/2014/main" id="{6108D438-293C-8A4C-92E1-844A0117DEF1}"/>
                </a:ext>
              </a:extLst>
            </p:cNvPr>
            <p:cNvPicPr>
              <a:picLocks noChangeAspect="1"/>
            </p:cNvPicPr>
            <p:nvPr/>
          </p:nvPicPr>
          <p:blipFill>
            <a:blip r:embed="rId4"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7" name="Picture 16">
              <a:extLst>
                <a:ext uri="{FF2B5EF4-FFF2-40B4-BE49-F238E27FC236}">
                  <a16:creationId xmlns:a16="http://schemas.microsoft.com/office/drawing/2014/main" id="{8D083043-0087-0049-BAB1-79DA34F9FE30}"/>
                </a:ext>
              </a:extLst>
            </p:cNvPr>
            <p:cNvPicPr>
              <a:picLocks noChangeAspect="1"/>
            </p:cNvPicPr>
            <p:nvPr/>
          </p:nvPicPr>
          <p:blipFill>
            <a:blip r:embed="rId6"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9" name="Rectangle 18">
              <a:extLst>
                <a:ext uri="{FF2B5EF4-FFF2-40B4-BE49-F238E27FC236}">
                  <a16:creationId xmlns:a16="http://schemas.microsoft.com/office/drawing/2014/main" id="{E1B3FCBB-31E5-134B-B5AF-D93911768662}"/>
                </a:ext>
              </a:extLst>
            </p:cNvPr>
            <p:cNvSpPr/>
            <p:nvPr/>
          </p:nvSpPr>
          <p:spPr>
            <a:xfrm>
              <a:off x="0" y="6454506"/>
              <a:ext cx="12191735" cy="4150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446316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In the New Testament Paul is just as direct when he wrote in 2 Thessalonians, “If anyone will not work, neither let him eat.”</a:t>
            </a:r>
          </a:p>
        </p:txBody>
      </p:sp>
    </p:spTree>
    <p:extLst>
      <p:ext uri="{BB962C8B-B14F-4D97-AF65-F5344CB8AC3E}">
        <p14:creationId xmlns:p14="http://schemas.microsoft.com/office/powerpoint/2010/main" val="29473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1253</Words>
  <Application>Microsoft Macintosh PowerPoint</Application>
  <PresentationFormat>Widescreen</PresentationFormat>
  <Paragraphs>85</Paragraphs>
  <Slides>39</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Gotham Ultra</vt:lpstr>
      <vt:lpstr>Gotham-Book</vt:lpstr>
      <vt:lpstr>Gotham-BookItalic</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Usuário do Microsoft Office</dc:creator>
  <cp:keywords/>
  <dc:description/>
  <cp:lastModifiedBy>Flomo, Johnetta B.</cp:lastModifiedBy>
  <cp:revision>76</cp:revision>
  <dcterms:created xsi:type="dcterms:W3CDTF">2021-01-13T18:30:48Z</dcterms:created>
  <dcterms:modified xsi:type="dcterms:W3CDTF">2021-10-07T18:28:47Z</dcterms:modified>
  <cp:category/>
</cp:coreProperties>
</file>