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303" r:id="rId5"/>
    <p:sldId id="304" r:id="rId6"/>
    <p:sldId id="305" r:id="rId7"/>
    <p:sldId id="306" r:id="rId8"/>
    <p:sldId id="307" r:id="rId9"/>
    <p:sldId id="308" r:id="rId10"/>
    <p:sldId id="309" r:id="rId11"/>
    <p:sldId id="310" r:id="rId12"/>
    <p:sldId id="311" r:id="rId13"/>
    <p:sldId id="312" r:id="rId14"/>
    <p:sldId id="313" r:id="rId15"/>
    <p:sldId id="314"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4CFF"/>
    <a:srgbClr val="CDA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694"/>
  </p:normalViewPr>
  <p:slideViewPr>
    <p:cSldViewPr snapToGrid="0" snapToObjects="1">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CEAC9-98DE-AE47-BA94-EC35034CEA49}" type="datetimeFigureOut">
              <a:rPr lang="en-US" smtClean="0"/>
              <a:t>8/9/21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591DF-24E6-EF43-947E-46ACFA6CD0E6}" type="slidenum">
              <a:rPr lang="en-US" smtClean="0"/>
              <a:t>‹#›</a:t>
            </a:fld>
            <a:endParaRPr lang="en-US"/>
          </a:p>
        </p:txBody>
      </p:sp>
    </p:spTree>
    <p:extLst>
      <p:ext uri="{BB962C8B-B14F-4D97-AF65-F5344CB8AC3E}">
        <p14:creationId xmlns:p14="http://schemas.microsoft.com/office/powerpoint/2010/main" val="280887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35591DF-24E6-EF43-947E-46ACFA6CD0E6}" type="slidenum">
              <a:rPr lang="en-US" smtClean="0"/>
              <a:t>2</a:t>
            </a:fld>
            <a:endParaRPr lang="en-US"/>
          </a:p>
        </p:txBody>
      </p:sp>
    </p:spTree>
    <p:extLst>
      <p:ext uri="{BB962C8B-B14F-4D97-AF65-F5344CB8AC3E}">
        <p14:creationId xmlns:p14="http://schemas.microsoft.com/office/powerpoint/2010/main" val="59498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11</a:t>
            </a:fld>
            <a:endParaRPr lang="en-US"/>
          </a:p>
        </p:txBody>
      </p:sp>
    </p:spTree>
    <p:extLst>
      <p:ext uri="{BB962C8B-B14F-4D97-AF65-F5344CB8AC3E}">
        <p14:creationId xmlns:p14="http://schemas.microsoft.com/office/powerpoint/2010/main" val="1820604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12</a:t>
            </a:fld>
            <a:endParaRPr lang="en-US"/>
          </a:p>
        </p:txBody>
      </p:sp>
    </p:spTree>
    <p:extLst>
      <p:ext uri="{BB962C8B-B14F-4D97-AF65-F5344CB8AC3E}">
        <p14:creationId xmlns:p14="http://schemas.microsoft.com/office/powerpoint/2010/main" val="103923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13</a:t>
            </a:fld>
            <a:endParaRPr lang="en-US"/>
          </a:p>
        </p:txBody>
      </p:sp>
    </p:spTree>
    <p:extLst>
      <p:ext uri="{BB962C8B-B14F-4D97-AF65-F5344CB8AC3E}">
        <p14:creationId xmlns:p14="http://schemas.microsoft.com/office/powerpoint/2010/main" val="2324485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14</a:t>
            </a:fld>
            <a:endParaRPr lang="en-US"/>
          </a:p>
        </p:txBody>
      </p:sp>
    </p:spTree>
    <p:extLst>
      <p:ext uri="{BB962C8B-B14F-4D97-AF65-F5344CB8AC3E}">
        <p14:creationId xmlns:p14="http://schemas.microsoft.com/office/powerpoint/2010/main" val="228307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15</a:t>
            </a:fld>
            <a:endParaRPr lang="en-US"/>
          </a:p>
        </p:txBody>
      </p:sp>
    </p:spTree>
    <p:extLst>
      <p:ext uri="{BB962C8B-B14F-4D97-AF65-F5344CB8AC3E}">
        <p14:creationId xmlns:p14="http://schemas.microsoft.com/office/powerpoint/2010/main" val="363378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16</a:t>
            </a:fld>
            <a:endParaRPr lang="en-US"/>
          </a:p>
        </p:txBody>
      </p:sp>
    </p:spTree>
    <p:extLst>
      <p:ext uri="{BB962C8B-B14F-4D97-AF65-F5344CB8AC3E}">
        <p14:creationId xmlns:p14="http://schemas.microsoft.com/office/powerpoint/2010/main" val="90206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17</a:t>
            </a:fld>
            <a:endParaRPr lang="en-US"/>
          </a:p>
        </p:txBody>
      </p:sp>
    </p:spTree>
    <p:extLst>
      <p:ext uri="{BB962C8B-B14F-4D97-AF65-F5344CB8AC3E}">
        <p14:creationId xmlns:p14="http://schemas.microsoft.com/office/powerpoint/2010/main" val="412959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18</a:t>
            </a:fld>
            <a:endParaRPr lang="en-US"/>
          </a:p>
        </p:txBody>
      </p:sp>
    </p:spTree>
    <p:extLst>
      <p:ext uri="{BB962C8B-B14F-4D97-AF65-F5344CB8AC3E}">
        <p14:creationId xmlns:p14="http://schemas.microsoft.com/office/powerpoint/2010/main" val="23128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19</a:t>
            </a:fld>
            <a:endParaRPr lang="en-US"/>
          </a:p>
        </p:txBody>
      </p:sp>
    </p:spTree>
    <p:extLst>
      <p:ext uri="{BB962C8B-B14F-4D97-AF65-F5344CB8AC3E}">
        <p14:creationId xmlns:p14="http://schemas.microsoft.com/office/powerpoint/2010/main" val="4281843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20</a:t>
            </a:fld>
            <a:endParaRPr lang="en-US"/>
          </a:p>
        </p:txBody>
      </p:sp>
    </p:spTree>
    <p:extLst>
      <p:ext uri="{BB962C8B-B14F-4D97-AF65-F5344CB8AC3E}">
        <p14:creationId xmlns:p14="http://schemas.microsoft.com/office/powerpoint/2010/main" val="330817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3</a:t>
            </a:fld>
            <a:endParaRPr lang="en-US"/>
          </a:p>
        </p:txBody>
      </p:sp>
    </p:spTree>
    <p:extLst>
      <p:ext uri="{BB962C8B-B14F-4D97-AF65-F5344CB8AC3E}">
        <p14:creationId xmlns:p14="http://schemas.microsoft.com/office/powerpoint/2010/main" val="4245247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21</a:t>
            </a:fld>
            <a:endParaRPr lang="en-US"/>
          </a:p>
        </p:txBody>
      </p:sp>
    </p:spTree>
    <p:extLst>
      <p:ext uri="{BB962C8B-B14F-4D97-AF65-F5344CB8AC3E}">
        <p14:creationId xmlns:p14="http://schemas.microsoft.com/office/powerpoint/2010/main" val="3464777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22</a:t>
            </a:fld>
            <a:endParaRPr lang="en-US"/>
          </a:p>
        </p:txBody>
      </p:sp>
    </p:spTree>
    <p:extLst>
      <p:ext uri="{BB962C8B-B14F-4D97-AF65-F5344CB8AC3E}">
        <p14:creationId xmlns:p14="http://schemas.microsoft.com/office/powerpoint/2010/main" val="2675075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23</a:t>
            </a:fld>
            <a:endParaRPr lang="en-US"/>
          </a:p>
        </p:txBody>
      </p:sp>
    </p:spTree>
    <p:extLst>
      <p:ext uri="{BB962C8B-B14F-4D97-AF65-F5344CB8AC3E}">
        <p14:creationId xmlns:p14="http://schemas.microsoft.com/office/powerpoint/2010/main" val="2326184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24</a:t>
            </a:fld>
            <a:endParaRPr lang="en-US"/>
          </a:p>
        </p:txBody>
      </p:sp>
    </p:spTree>
    <p:extLst>
      <p:ext uri="{BB962C8B-B14F-4D97-AF65-F5344CB8AC3E}">
        <p14:creationId xmlns:p14="http://schemas.microsoft.com/office/powerpoint/2010/main" val="264858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25</a:t>
            </a:fld>
            <a:endParaRPr lang="en-US"/>
          </a:p>
        </p:txBody>
      </p:sp>
    </p:spTree>
    <p:extLst>
      <p:ext uri="{BB962C8B-B14F-4D97-AF65-F5344CB8AC3E}">
        <p14:creationId xmlns:p14="http://schemas.microsoft.com/office/powerpoint/2010/main" val="165442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26</a:t>
            </a:fld>
            <a:endParaRPr lang="en-US"/>
          </a:p>
        </p:txBody>
      </p:sp>
    </p:spTree>
    <p:extLst>
      <p:ext uri="{BB962C8B-B14F-4D97-AF65-F5344CB8AC3E}">
        <p14:creationId xmlns:p14="http://schemas.microsoft.com/office/powerpoint/2010/main" val="2274891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27</a:t>
            </a:fld>
            <a:endParaRPr lang="en-US"/>
          </a:p>
        </p:txBody>
      </p:sp>
    </p:spTree>
    <p:extLst>
      <p:ext uri="{BB962C8B-B14F-4D97-AF65-F5344CB8AC3E}">
        <p14:creationId xmlns:p14="http://schemas.microsoft.com/office/powerpoint/2010/main" val="3485120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28</a:t>
            </a:fld>
            <a:endParaRPr lang="en-US"/>
          </a:p>
        </p:txBody>
      </p:sp>
    </p:spTree>
    <p:extLst>
      <p:ext uri="{BB962C8B-B14F-4D97-AF65-F5344CB8AC3E}">
        <p14:creationId xmlns:p14="http://schemas.microsoft.com/office/powerpoint/2010/main" val="1725247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29</a:t>
            </a:fld>
            <a:endParaRPr lang="en-US"/>
          </a:p>
        </p:txBody>
      </p:sp>
    </p:spTree>
    <p:extLst>
      <p:ext uri="{BB962C8B-B14F-4D97-AF65-F5344CB8AC3E}">
        <p14:creationId xmlns:p14="http://schemas.microsoft.com/office/powerpoint/2010/main" val="350478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4</a:t>
            </a:fld>
            <a:endParaRPr lang="en-US"/>
          </a:p>
        </p:txBody>
      </p:sp>
    </p:spTree>
    <p:extLst>
      <p:ext uri="{BB962C8B-B14F-4D97-AF65-F5344CB8AC3E}">
        <p14:creationId xmlns:p14="http://schemas.microsoft.com/office/powerpoint/2010/main" val="166144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5</a:t>
            </a:fld>
            <a:endParaRPr lang="en-US"/>
          </a:p>
        </p:txBody>
      </p:sp>
    </p:spTree>
    <p:extLst>
      <p:ext uri="{BB962C8B-B14F-4D97-AF65-F5344CB8AC3E}">
        <p14:creationId xmlns:p14="http://schemas.microsoft.com/office/powerpoint/2010/main" val="353811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6</a:t>
            </a:fld>
            <a:endParaRPr lang="en-US"/>
          </a:p>
        </p:txBody>
      </p:sp>
    </p:spTree>
    <p:extLst>
      <p:ext uri="{BB962C8B-B14F-4D97-AF65-F5344CB8AC3E}">
        <p14:creationId xmlns:p14="http://schemas.microsoft.com/office/powerpoint/2010/main" val="423390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7</a:t>
            </a:fld>
            <a:endParaRPr lang="en-US"/>
          </a:p>
        </p:txBody>
      </p:sp>
    </p:spTree>
    <p:extLst>
      <p:ext uri="{BB962C8B-B14F-4D97-AF65-F5344CB8AC3E}">
        <p14:creationId xmlns:p14="http://schemas.microsoft.com/office/powerpoint/2010/main" val="34537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8</a:t>
            </a:fld>
            <a:endParaRPr lang="en-US"/>
          </a:p>
        </p:txBody>
      </p:sp>
    </p:spTree>
    <p:extLst>
      <p:ext uri="{BB962C8B-B14F-4D97-AF65-F5344CB8AC3E}">
        <p14:creationId xmlns:p14="http://schemas.microsoft.com/office/powerpoint/2010/main" val="327319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9</a:t>
            </a:fld>
            <a:endParaRPr lang="en-US"/>
          </a:p>
        </p:txBody>
      </p:sp>
    </p:spTree>
    <p:extLst>
      <p:ext uri="{BB962C8B-B14F-4D97-AF65-F5344CB8AC3E}">
        <p14:creationId xmlns:p14="http://schemas.microsoft.com/office/powerpoint/2010/main" val="33926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10</a:t>
            </a:fld>
            <a:endParaRPr lang="en-US"/>
          </a:p>
        </p:txBody>
      </p:sp>
    </p:spTree>
    <p:extLst>
      <p:ext uri="{BB962C8B-B14F-4D97-AF65-F5344CB8AC3E}">
        <p14:creationId xmlns:p14="http://schemas.microsoft.com/office/powerpoint/2010/main" val="267742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27D7-D324-3D4A-9137-891D5FFFC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4A5704-B33B-B445-BBE8-F2F6F66DE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64E8B-0A5C-D648-BA2D-1CC341875021}"/>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9EC1652C-8FC5-8843-A12F-78CEF80AB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A96C5-1C96-E945-B4EC-89C091D8F4E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259289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85E2-1564-9C40-BC78-77CA00488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70EDA-5696-7942-BE6F-6D1A808EB2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44D3B-C40F-6A40-A89E-C65E86BF0EF8}"/>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58FE373D-FFF6-2642-A331-562B9D21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A6407-A088-FB4A-A600-B1D3836B3898}"/>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1552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8A360-EACF-F947-BD3D-BF5CA6933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7EFB4-A30F-CD43-865C-D9C6CA4186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8C2A1-2B0C-AC45-961C-0D6344BD2AE9}"/>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7E6DC630-49D7-8947-83F2-A3BB3B3E4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575D-5DB2-A045-B321-4C10C6385819}"/>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1670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34-BF34-CF43-B704-A9E401AAC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D161-9AA9-D945-8E5C-B055869C64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B49AF-114F-6445-98F0-8D158F9B1B48}"/>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9180947C-1083-3448-A126-B26C9E94B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B89D5-5C00-0045-97BA-B665DEE2AF46}"/>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52267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08A8-5D77-8748-B12D-B405B4D60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4C6429-769D-9942-865C-BBE878EDF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84FEDB-C3FA-1A49-AA39-98C525A34E91}"/>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66FEC582-9028-F145-817B-62D84D1D0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A1F42-569D-3C41-9A87-2D830124B8DA}"/>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3707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30C1-54F6-1447-A728-AF36F4473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6E7B4-B3D6-1245-AF6B-7346AB680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BB6CD-BC59-9B43-BE65-F7B5A0B616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B8557-1866-7041-8072-354D82595B70}"/>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6" name="Footer Placeholder 5">
            <a:extLst>
              <a:ext uri="{FF2B5EF4-FFF2-40B4-BE49-F238E27FC236}">
                <a16:creationId xmlns:a16="http://schemas.microsoft.com/office/drawing/2014/main" id="{A27D7C71-B5FB-314F-9660-2EC0BC93F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4E530-32B7-F24E-A461-D15F06272783}"/>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6882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D80B-AB8F-D54F-B965-5FD6F46AF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65E-7CDB-8D4E-9F68-5F996E95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FB5481-2857-6542-9463-95D061CB00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7611D-1BBE-9A44-9CA8-0BB427CB8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C034BD-4090-4642-BFFB-3078EB0B7A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CB563-D6B9-E043-8E0B-C5391FF6DE71}"/>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8" name="Footer Placeholder 7">
            <a:extLst>
              <a:ext uri="{FF2B5EF4-FFF2-40B4-BE49-F238E27FC236}">
                <a16:creationId xmlns:a16="http://schemas.microsoft.com/office/drawing/2014/main" id="{CA3BA62A-9362-B949-9A9C-F1979E71A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12238-4495-3E44-A75D-D05A1FBEE06B}"/>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48981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5200-1567-FC4A-ABA1-52CF71D3A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CD940-DDBB-2941-8B19-D3D3308811E0}"/>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4" name="Footer Placeholder 3">
            <a:extLst>
              <a:ext uri="{FF2B5EF4-FFF2-40B4-BE49-F238E27FC236}">
                <a16:creationId xmlns:a16="http://schemas.microsoft.com/office/drawing/2014/main" id="{A52F2833-A373-6842-B400-3CA36BAC9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40769-74C1-FB4F-BB56-D2503EE7901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2712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55EEE-E1F3-0548-B072-67CF320139B4}"/>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3" name="Footer Placeholder 2">
            <a:extLst>
              <a:ext uri="{FF2B5EF4-FFF2-40B4-BE49-F238E27FC236}">
                <a16:creationId xmlns:a16="http://schemas.microsoft.com/office/drawing/2014/main" id="{3D7AE7EA-E057-034E-94E7-A3EB835DD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1DCDC-40AE-E944-8971-7F611CD485D0}"/>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08978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289D-F3E2-3E4A-866A-777C86EEF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0B1B8-CCEF-E04C-AA7F-84E697F4D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C91A0E-96F9-D84D-AE09-F5AD31CB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21EA2C-AB35-644A-9758-4B5EDCBD35FF}"/>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6" name="Footer Placeholder 5">
            <a:extLst>
              <a:ext uri="{FF2B5EF4-FFF2-40B4-BE49-F238E27FC236}">
                <a16:creationId xmlns:a16="http://schemas.microsoft.com/office/drawing/2014/main" id="{33216270-6166-7F46-903D-13FE8F39D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40A6E-4EB5-BB42-AEAD-44DB0213BD7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41584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3B1B-1497-0C44-9A2B-4FE102C14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8D52E-FE8A-CF42-9C01-EFEC573A7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8BDA-0220-2D46-A007-DD6D3EA13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A9FC4B-2724-304E-B9C6-DA301AB6CD06}"/>
              </a:ext>
            </a:extLst>
          </p:cNvPr>
          <p:cNvSpPr>
            <a:spLocks noGrp="1"/>
          </p:cNvSpPr>
          <p:nvPr>
            <p:ph type="dt" sz="half" idx="10"/>
          </p:nvPr>
        </p:nvSpPr>
        <p:spPr/>
        <p:txBody>
          <a:bodyPr/>
          <a:lstStyle/>
          <a:p>
            <a:fld id="{65E1E836-9BB3-2848-9528-1A85DCEA70B2}" type="datetimeFigureOut">
              <a:rPr lang="en-US" smtClean="0"/>
              <a:t>8/9/21</a:t>
            </a:fld>
            <a:endParaRPr lang="en-US"/>
          </a:p>
        </p:txBody>
      </p:sp>
      <p:sp>
        <p:nvSpPr>
          <p:cNvPr id="6" name="Footer Placeholder 5">
            <a:extLst>
              <a:ext uri="{FF2B5EF4-FFF2-40B4-BE49-F238E27FC236}">
                <a16:creationId xmlns:a16="http://schemas.microsoft.com/office/drawing/2014/main" id="{DD03D7D4-B759-BD4F-A26F-741EA8838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FA84C-13DE-C644-8B53-930134C10734}"/>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88427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E86BB-D856-114D-8D35-D54D2F474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195D3-D810-444A-B366-353C23C99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45BF7-1665-4546-926E-6AE68E390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E836-9BB3-2848-9528-1A85DCEA70B2}" type="datetimeFigureOut">
              <a:rPr lang="en-US" smtClean="0"/>
              <a:t>8/9/21</a:t>
            </a:fld>
            <a:endParaRPr lang="en-US"/>
          </a:p>
        </p:txBody>
      </p:sp>
      <p:sp>
        <p:nvSpPr>
          <p:cNvPr id="5" name="Footer Placeholder 4">
            <a:extLst>
              <a:ext uri="{FF2B5EF4-FFF2-40B4-BE49-F238E27FC236}">
                <a16:creationId xmlns:a16="http://schemas.microsoft.com/office/drawing/2014/main" id="{9D1EF8D3-3842-7643-8CB8-22D9CCB2B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45278-5045-D842-BE06-019551D2C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6EC27-63C5-7142-89D5-DC50DD4DFE55}" type="slidenum">
              <a:rPr lang="en-US" smtClean="0"/>
              <a:t>‹#›</a:t>
            </a:fld>
            <a:endParaRPr lang="en-US"/>
          </a:p>
        </p:txBody>
      </p:sp>
    </p:spTree>
    <p:extLst>
      <p:ext uri="{BB962C8B-B14F-4D97-AF65-F5344CB8AC3E}">
        <p14:creationId xmlns:p14="http://schemas.microsoft.com/office/powerpoint/2010/main" val="314331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eg"/><Relationship Id="rId7" Type="http://schemas.microsoft.com/office/2007/relationships/hdphoto" Target="../media/hdphoto17.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6.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jpeg"/><Relationship Id="rId7" Type="http://schemas.microsoft.com/office/2007/relationships/hdphoto" Target="../media/hdphoto19.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8.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e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0.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jpeg"/><Relationship Id="rId7" Type="http://schemas.microsoft.com/office/2007/relationships/hdphoto" Target="../media/hdphoto2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jpg"/><Relationship Id="rId7" Type="http://schemas.microsoft.com/office/2007/relationships/hdphoto" Target="../media/hdphoto2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jpe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4.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jpeg"/><Relationship Id="rId7" Type="http://schemas.microsoft.com/office/2007/relationships/hdphoto" Target="../media/hdphoto25.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jpeg"/><Relationship Id="rId7" Type="http://schemas.microsoft.com/office/2007/relationships/hdphoto" Target="../media/hdphoto27.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6.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jpeg"/><Relationship Id="rId7" Type="http://schemas.microsoft.com/office/2007/relationships/hdphoto" Target="../media/hdphoto29.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8.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jpeg"/><Relationship Id="rId7" Type="http://schemas.microsoft.com/office/2007/relationships/hdphoto" Target="../media/hdphoto1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0.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jpeg"/><Relationship Id="rId7" Type="http://schemas.microsoft.com/office/2007/relationships/hdphoto" Target="../media/hdphoto17.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jpe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2.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jpeg"/><Relationship Id="rId7" Type="http://schemas.microsoft.com/office/2007/relationships/hdphoto" Target="../media/hdphoto34.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3.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jpeg"/><Relationship Id="rId7" Type="http://schemas.microsoft.com/office/2007/relationships/hdphoto" Target="../media/hdphoto36.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5.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7.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jpeg"/><Relationship Id="rId7" Type="http://schemas.microsoft.com/office/2007/relationships/hdphoto" Target="../media/hdphoto39.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8.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jpeg"/><Relationship Id="rId7" Type="http://schemas.microsoft.com/office/2007/relationships/hdphoto" Target="../media/hdphoto40.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5.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jpeg"/><Relationship Id="rId7" Type="http://schemas.microsoft.com/office/2007/relationships/hdphoto" Target="../media/hdphoto42.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4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jpeg"/><Relationship Id="rId7" Type="http://schemas.microsoft.com/office/2007/relationships/hdphoto" Target="../media/hdphoto4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jpeg"/><Relationship Id="rId7" Type="http://schemas.microsoft.com/office/2007/relationships/hdphoto" Target="../media/hdphoto25.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44.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5.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e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7.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9.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e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eg"/><Relationship Id="rId7"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0.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microsoft.com/office/2007/relationships/hdphoto" Target="../media/hdphoto1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2.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microsoft.com/office/2007/relationships/hdphoto" Target="../media/hdphoto1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4.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2B424-79B1-2B41-81B0-3111F98064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8" name="Picture 17">
            <a:extLst>
              <a:ext uri="{FF2B5EF4-FFF2-40B4-BE49-F238E27FC236}">
                <a16:creationId xmlns:a16="http://schemas.microsoft.com/office/drawing/2014/main" id="{2948783A-0778-8C42-A0CE-EE3C063B359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8" name="Picture 7">
            <a:extLst>
              <a:ext uri="{FF2B5EF4-FFF2-40B4-BE49-F238E27FC236}">
                <a16:creationId xmlns:a16="http://schemas.microsoft.com/office/drawing/2014/main" id="{F4C7B5F2-A80A-E546-9D34-0729D365D8BB}"/>
              </a:ext>
            </a:extLst>
          </p:cNvPr>
          <p:cNvPicPr>
            <a:picLocks noChangeAspect="1"/>
          </p:cNvPicPr>
          <p:nvPr/>
        </p:nvPicPr>
        <p:blipFill>
          <a:blip r:embed="rId5" cstate="email">
            <a:duotone>
              <a:prstClr val="black"/>
              <a:srgbClr val="C64CFF">
                <a:tint val="45000"/>
                <a:satMod val="400000"/>
              </a:srgb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1890"/>
            <a:ext cx="10244138" cy="6858000"/>
          </a:xfrm>
          <a:prstGeom prst="rect">
            <a:avLst/>
          </a:prstGeom>
        </p:spPr>
      </p:pic>
      <p:pic>
        <p:nvPicPr>
          <p:cNvPr id="12" name="Picture 11">
            <a:extLst>
              <a:ext uri="{FF2B5EF4-FFF2-40B4-BE49-F238E27FC236}">
                <a16:creationId xmlns:a16="http://schemas.microsoft.com/office/drawing/2014/main" id="{47742F57-B478-BB4B-AC69-CCBE6F256B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734" y="5757768"/>
            <a:ext cx="2466913" cy="513940"/>
          </a:xfrm>
          <a:prstGeom prst="rect">
            <a:avLst/>
          </a:prstGeom>
        </p:spPr>
      </p:pic>
      <p:sp>
        <p:nvSpPr>
          <p:cNvPr id="10" name="TextBox 9">
            <a:extLst>
              <a:ext uri="{FF2B5EF4-FFF2-40B4-BE49-F238E27FC236}">
                <a16:creationId xmlns:a16="http://schemas.microsoft.com/office/drawing/2014/main" id="{D168A95A-6034-5443-B94C-D376AE814A56}"/>
              </a:ext>
            </a:extLst>
          </p:cNvPr>
          <p:cNvSpPr txBox="1"/>
          <p:nvPr/>
        </p:nvSpPr>
        <p:spPr>
          <a:xfrm>
            <a:off x="4672615" y="2500042"/>
            <a:ext cx="6372257" cy="1569660"/>
          </a:xfrm>
          <a:prstGeom prst="rect">
            <a:avLst/>
          </a:prstGeom>
          <a:noFill/>
        </p:spPr>
        <p:txBody>
          <a:bodyPr wrap="none" rtlCol="0">
            <a:spAutoFit/>
          </a:bodyPr>
          <a:lstStyle/>
          <a:p>
            <a:r>
              <a:rPr lang="en-US" sz="9600" b="1" cap="all" dirty="0">
                <a:solidFill>
                  <a:schemeClr val="bg1"/>
                </a:solidFill>
                <a:ea typeface="Open Sans" panose="020B0606030504020204" pitchFamily="34" charset="0"/>
                <a:cs typeface="Open Sans" panose="020B0606030504020204" pitchFamily="34" charset="0"/>
              </a:rPr>
              <a:t>ONEY TALKS</a:t>
            </a:r>
            <a:endParaRPr lang="en-US" sz="16600" dirty="0">
              <a:solidFill>
                <a:schemeClr val="bg1"/>
              </a:solidFill>
              <a:ea typeface="Open Sans" panose="020B0606030504020204" pitchFamily="34" charset="0"/>
              <a:cs typeface="Open Sans" panose="020B0606030504020204" pitchFamily="34" charset="0"/>
            </a:endParaRPr>
          </a:p>
        </p:txBody>
      </p:sp>
      <p:sp>
        <p:nvSpPr>
          <p:cNvPr id="11" name="Forma Livre: Forma 8">
            <a:extLst>
              <a:ext uri="{FF2B5EF4-FFF2-40B4-BE49-F238E27FC236}">
                <a16:creationId xmlns:a16="http://schemas.microsoft.com/office/drawing/2014/main" id="{7DBBA6CA-AE40-1543-AA69-3B43845EA770}"/>
              </a:ext>
            </a:extLst>
          </p:cNvPr>
          <p:cNvSpPr/>
          <p:nvPr/>
        </p:nvSpPr>
        <p:spPr>
          <a:xfrm flipH="1">
            <a:off x="3690399" y="2121337"/>
            <a:ext cx="7545160" cy="2639106"/>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3">
            <a:extLst>
              <a:ext uri="{FF2B5EF4-FFF2-40B4-BE49-F238E27FC236}">
                <a16:creationId xmlns:a16="http://schemas.microsoft.com/office/drawing/2014/main" id="{44451F12-D841-DF49-AEAD-CDE4BBCB7FB6}"/>
              </a:ext>
            </a:extLst>
          </p:cNvPr>
          <p:cNvSpPr>
            <a:spLocks noGrp="1"/>
          </p:cNvSpPr>
          <p:nvPr>
            <p:ph type="ctrTitle"/>
          </p:nvPr>
        </p:nvSpPr>
        <p:spPr>
          <a:xfrm>
            <a:off x="2601567" y="1825225"/>
            <a:ext cx="2177664" cy="2919294"/>
          </a:xfrm>
          <a:solidFill>
            <a:schemeClr val="accent6">
              <a:lumMod val="75000"/>
              <a:alpha val="80000"/>
            </a:schemeClr>
          </a:solidFill>
        </p:spPr>
        <p:txBody>
          <a:bodyPr>
            <a:normAutofit/>
          </a:bodyPr>
          <a:lstStyle/>
          <a:p>
            <a:r>
              <a:rPr lang="en-US" sz="19900" dirty="0">
                <a:solidFill>
                  <a:schemeClr val="bg1"/>
                </a:solidFill>
                <a:latin typeface="Times New Roman" panose="02020603050405020304" pitchFamily="18" charset="0"/>
                <a:cs typeface="Times New Roman" panose="02020603050405020304" pitchFamily="18" charset="0"/>
              </a:rPr>
              <a:t>M</a:t>
            </a:r>
            <a:endParaRPr lang="pt-BR" sz="19900"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6ECC52B-B1E5-EC40-AE07-811DD21ECD1E}"/>
              </a:ext>
            </a:extLst>
          </p:cNvPr>
          <p:cNvSpPr/>
          <p:nvPr/>
        </p:nvSpPr>
        <p:spPr>
          <a:xfrm>
            <a:off x="4907842" y="4171602"/>
            <a:ext cx="4330841" cy="369332"/>
          </a:xfrm>
          <a:prstGeom prst="rect">
            <a:avLst/>
          </a:prstGeom>
          <a:solidFill>
            <a:schemeClr val="accent6">
              <a:lumMod val="75000"/>
            </a:schemeClr>
          </a:solidFill>
        </p:spPr>
        <p:txBody>
          <a:bodyPr wrap="square">
            <a:spAutoFit/>
          </a:bodyPr>
          <a:lstStyle/>
          <a:p>
            <a:r>
              <a:rPr lang="en-US" b="1" dirty="0">
                <a:solidFill>
                  <a:schemeClr val="bg1"/>
                </a:solidFill>
              </a:rPr>
              <a:t>PART ONE</a:t>
            </a:r>
            <a:endParaRPr lang="pt-BR" sz="4400" b="1" dirty="0">
              <a:solidFill>
                <a:schemeClr val="bg1"/>
              </a:solidFill>
            </a:endParaRPr>
          </a:p>
        </p:txBody>
      </p:sp>
      <p:sp>
        <p:nvSpPr>
          <p:cNvPr id="2" name="Rectangle 1">
            <a:extLst>
              <a:ext uri="{FF2B5EF4-FFF2-40B4-BE49-F238E27FC236}">
                <a16:creationId xmlns:a16="http://schemas.microsoft.com/office/drawing/2014/main" id="{34254F29-3534-404A-B99F-58202318F2C4}"/>
              </a:ext>
            </a:extLst>
          </p:cNvPr>
          <p:cNvSpPr/>
          <p:nvPr/>
        </p:nvSpPr>
        <p:spPr>
          <a:xfrm>
            <a:off x="8417316" y="5757768"/>
            <a:ext cx="1790875" cy="369332"/>
          </a:xfrm>
          <a:prstGeom prst="rect">
            <a:avLst/>
          </a:prstGeom>
        </p:spPr>
        <p:txBody>
          <a:bodyPr wrap="none">
            <a:spAutoFit/>
          </a:bodyPr>
          <a:lstStyle/>
          <a:p>
            <a:r>
              <a:rPr lang="en-US" b="1" dirty="0">
                <a:solidFill>
                  <a:schemeClr val="bg1"/>
                </a:solidFill>
                <a:latin typeface="Bw Modelica" pitchFamily="2" charset="77"/>
                <a:ea typeface="Times New Roman" panose="02020603050405020304" pitchFamily="18" charset="0"/>
                <a:cs typeface="Times New Roman" panose="02020603050405020304" pitchFamily="18" charset="0"/>
              </a:rPr>
              <a:t>by Jerry Lutz, </a:t>
            </a:r>
            <a:endParaRPr lang="en-US" b="1" dirty="0">
              <a:solidFill>
                <a:schemeClr val="bg1"/>
              </a:solidFill>
            </a:endParaRPr>
          </a:p>
        </p:txBody>
      </p:sp>
    </p:spTree>
    <p:extLst>
      <p:ext uri="{BB962C8B-B14F-4D97-AF65-F5344CB8AC3E}">
        <p14:creationId xmlns:p14="http://schemas.microsoft.com/office/powerpoint/2010/main" val="51689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37A10-1148-DE4C-A179-0AC8A38F84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27070" y="0"/>
            <a:ext cx="9264666"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789513"/>
            <a:ext cx="4475594" cy="3785652"/>
          </a:xfrm>
          <a:prstGeom prst="rect">
            <a:avLst/>
          </a:prstGeom>
          <a:noFill/>
        </p:spPr>
        <p:txBody>
          <a:bodyPr wrap="square" rtlCol="0">
            <a:spAutoFit/>
          </a:bodyPr>
          <a:lstStyle/>
          <a:p>
            <a:r>
              <a:rPr lang="en-US" sz="2000" b="1" dirty="0">
                <a:solidFill>
                  <a:schemeClr val="bg1"/>
                </a:solidFill>
                <a:latin typeface="Gotham-BookItalic" panose="02000504050000020004" pitchFamily="2" charset="0"/>
              </a:rPr>
              <a:t>1. Honesty is not just a series of good deeds that look good on your salvation resume, but an attitude that touches the whole life. </a:t>
            </a:r>
            <a:r>
              <a:rPr lang="en-US" sz="2000" dirty="0">
                <a:solidFill>
                  <a:schemeClr val="bg1"/>
                </a:solidFill>
                <a:latin typeface="Gotham-Book" panose="02000504050000020004" pitchFamily="2" charset="0"/>
              </a:rPr>
              <a:t>The real test of character doesn’t rest on major moral decisions alone but on the little things that seem inconsequential. Most people will be honest in the great, obvious matters, especially if they think they are apt to be caught.</a:t>
            </a:r>
          </a:p>
        </p:txBody>
      </p:sp>
    </p:spTree>
    <p:extLst>
      <p:ext uri="{BB962C8B-B14F-4D97-AF65-F5344CB8AC3E}">
        <p14:creationId xmlns:p14="http://schemas.microsoft.com/office/powerpoint/2010/main" val="789466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DB0A9-748A-F04B-940D-224046FE7D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6127" y="0"/>
            <a:ext cx="10275608"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35734"/>
            <a:ext cx="4585081" cy="4154984"/>
          </a:xfrm>
          <a:prstGeom prst="rect">
            <a:avLst/>
          </a:prstGeom>
          <a:noFill/>
        </p:spPr>
        <p:txBody>
          <a:bodyPr wrap="square" rtlCol="0">
            <a:spAutoFit/>
          </a:bodyPr>
          <a:lstStyle/>
          <a:p>
            <a:r>
              <a:rPr lang="en-US" sz="2400" dirty="0">
                <a:solidFill>
                  <a:schemeClr val="bg1"/>
                </a:solidFill>
                <a:latin typeface="Gotham-Book" panose="02000504050000020004" pitchFamily="2" charset="0"/>
              </a:rPr>
              <a:t>According to Jesus, a Christian is honest in small matters that no one would ever bother to check.</a:t>
            </a:r>
          </a:p>
          <a:p>
            <a:endParaRPr lang="en-US" sz="2400" dirty="0">
              <a:solidFill>
                <a:schemeClr val="bg1"/>
              </a:solidFill>
              <a:latin typeface="Gotham-Book" panose="02000504050000020004" pitchFamily="2" charset="0"/>
            </a:endParaRPr>
          </a:p>
          <a:p>
            <a:r>
              <a:rPr lang="en-US" sz="2400" dirty="0">
                <a:solidFill>
                  <a:schemeClr val="bg1"/>
                </a:solidFill>
                <a:latin typeface="Gotham-Book" panose="02000504050000020004" pitchFamily="2" charset="0"/>
              </a:rPr>
              <a:t>For example, one who would never think of stealing a mini-mart candy bar would not be likely to commit grand theft. </a:t>
            </a:r>
          </a:p>
          <a:p>
            <a:endParaRPr lang="en-US" sz="2400" dirty="0">
              <a:solidFill>
                <a:schemeClr val="bg1"/>
              </a:solidFill>
              <a:latin typeface="Gotham-Book" panose="02000504050000020004" pitchFamily="2" charset="0"/>
            </a:endParaRPr>
          </a:p>
        </p:txBody>
      </p:sp>
    </p:spTree>
    <p:extLst>
      <p:ext uri="{BB962C8B-B14F-4D97-AF65-F5344CB8AC3E}">
        <p14:creationId xmlns:p14="http://schemas.microsoft.com/office/powerpoint/2010/main" val="404764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1928D-B607-2A41-BBD3-C102E0643C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5611" y="0"/>
            <a:ext cx="910639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92153"/>
            <a:ext cx="4239641" cy="2862322"/>
          </a:xfrm>
          <a:prstGeom prst="rect">
            <a:avLst/>
          </a:prstGeom>
          <a:noFill/>
        </p:spPr>
        <p:txBody>
          <a:bodyPr wrap="square" rtlCol="0">
            <a:spAutoFit/>
          </a:bodyPr>
          <a:lstStyle/>
          <a:p>
            <a:r>
              <a:rPr lang="en-US" sz="3600" b="1" i="1" dirty="0">
                <a:solidFill>
                  <a:schemeClr val="bg1"/>
                </a:solidFill>
                <a:latin typeface="Gotham-BookItalic" panose="02000504050000020004" pitchFamily="2" charset="0"/>
              </a:rPr>
              <a:t>Whoever is faithful in small matters will be faithful in large ones. </a:t>
            </a:r>
            <a:endParaRPr lang="en-US" sz="3600" i="1" dirty="0">
              <a:solidFill>
                <a:schemeClr val="bg1"/>
              </a:solidFill>
              <a:latin typeface="Gotham-BookItalic" panose="02000504050000020004" pitchFamily="2" charset="0"/>
            </a:endParaRPr>
          </a:p>
        </p:txBody>
      </p:sp>
    </p:spTree>
    <p:extLst>
      <p:ext uri="{BB962C8B-B14F-4D97-AF65-F5344CB8AC3E}">
        <p14:creationId xmlns:p14="http://schemas.microsoft.com/office/powerpoint/2010/main" val="149275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4F412A-194A-B345-BBF0-1FB1EDE16A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0960" y="0"/>
            <a:ext cx="9590776"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144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133786"/>
            <a:ext cx="4585081"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This was an especially important lesson the disciples needed to learn if they were going to be faithful followers and advance the gospel around the world. </a:t>
            </a:r>
          </a:p>
        </p:txBody>
      </p:sp>
    </p:spTree>
    <p:extLst>
      <p:ext uri="{BB962C8B-B14F-4D97-AF65-F5344CB8AC3E}">
        <p14:creationId xmlns:p14="http://schemas.microsoft.com/office/powerpoint/2010/main" val="6273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26E57-87CD-1542-B9C5-3415D93817D3}"/>
              </a:ext>
            </a:extLst>
          </p:cNvPr>
          <p:cNvPicPr>
            <a:picLocks noChangeAspect="1"/>
          </p:cNvPicPr>
          <p:nvPr/>
        </p:nvPicPr>
        <p:blipFill>
          <a:blip r:embed="rId3"/>
          <a:stretch>
            <a:fillRect/>
          </a:stretch>
        </p:blipFill>
        <p:spPr>
          <a:xfrm>
            <a:off x="381000" y="1693"/>
            <a:ext cx="11811000" cy="6640407"/>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469066"/>
            <a:ext cx="4585081"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Theirs would be a demanding job that would require nothing but the highest ethical and moral integrity if they hoped to be successful.</a:t>
            </a:r>
          </a:p>
        </p:txBody>
      </p:sp>
    </p:spTree>
    <p:extLst>
      <p:ext uri="{BB962C8B-B14F-4D97-AF65-F5344CB8AC3E}">
        <p14:creationId xmlns:p14="http://schemas.microsoft.com/office/powerpoint/2010/main" val="340697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4061A2-BFC6-4E40-9C38-D30228F3EB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6853" y="-2"/>
            <a:ext cx="9845148"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747166"/>
            <a:ext cx="4585081" cy="4154984"/>
          </a:xfrm>
          <a:prstGeom prst="rect">
            <a:avLst/>
          </a:prstGeom>
          <a:noFill/>
        </p:spPr>
        <p:txBody>
          <a:bodyPr wrap="square" rtlCol="0">
            <a:spAutoFit/>
          </a:bodyPr>
          <a:lstStyle/>
          <a:p>
            <a:r>
              <a:rPr lang="en-US" sz="2400" dirty="0">
                <a:solidFill>
                  <a:schemeClr val="bg1"/>
                </a:solidFill>
                <a:latin typeface="Gotham-Book" panose="02000504050000020004" pitchFamily="2" charset="0"/>
              </a:rPr>
              <a:t>This was a message the publicans also needed to hear. Jesus realized that their employment brought them into great temptation—many of them were guilty of usury and unscrupulous business practices. And those who were not already involved were surrounded by the temptation to do so.</a:t>
            </a:r>
          </a:p>
        </p:txBody>
      </p:sp>
    </p:spTree>
    <p:extLst>
      <p:ext uri="{BB962C8B-B14F-4D97-AF65-F5344CB8AC3E}">
        <p14:creationId xmlns:p14="http://schemas.microsoft.com/office/powerpoint/2010/main" val="54972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F1E1E4-53A2-AE4C-981F-358A61005E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5611" y="0"/>
            <a:ext cx="9106389" cy="6859224"/>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666403"/>
            <a:ext cx="4585081" cy="4154984"/>
          </a:xfrm>
          <a:prstGeom prst="rect">
            <a:avLst/>
          </a:prstGeom>
          <a:noFill/>
        </p:spPr>
        <p:txBody>
          <a:bodyPr wrap="square" rtlCol="0">
            <a:spAutoFit/>
          </a:bodyPr>
          <a:lstStyle/>
          <a:p>
            <a:r>
              <a:rPr lang="en-US" sz="2400" dirty="0">
                <a:solidFill>
                  <a:schemeClr val="bg1"/>
                </a:solidFill>
                <a:latin typeface="Gotham-Book" panose="02000504050000020004" pitchFamily="2" charset="0"/>
              </a:rPr>
              <a:t>There had been among the publicans just such a case as that represented in the parable, and in Christ’s description they recognized their own practices.... From the picture of their own dishonest practices many of them learned a lesson of spiritual truth.”—</a:t>
            </a:r>
            <a:r>
              <a:rPr lang="en-US" sz="2400" i="1" dirty="0">
                <a:solidFill>
                  <a:schemeClr val="bg1"/>
                </a:solidFill>
                <a:latin typeface="Gotham-Book" panose="02000504050000020004" pitchFamily="2" charset="0"/>
              </a:rPr>
              <a:t>Christ’s Object Lessons</a:t>
            </a:r>
            <a:r>
              <a:rPr lang="en-US" sz="2400" dirty="0">
                <a:solidFill>
                  <a:schemeClr val="bg1"/>
                </a:solidFill>
                <a:latin typeface="Gotham-Book" panose="02000504050000020004" pitchFamily="2" charset="0"/>
              </a:rPr>
              <a:t>, p. 368</a:t>
            </a:r>
          </a:p>
        </p:txBody>
      </p:sp>
    </p:spTree>
    <p:extLst>
      <p:ext uri="{BB962C8B-B14F-4D97-AF65-F5344CB8AC3E}">
        <p14:creationId xmlns:p14="http://schemas.microsoft.com/office/powerpoint/2010/main" val="59356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CE5A7-FCB6-444F-B920-395C5C1BFB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6792" y="0"/>
            <a:ext cx="10284943"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116498"/>
            <a:ext cx="4585081" cy="3046988"/>
          </a:xfrm>
          <a:prstGeom prst="rect">
            <a:avLst/>
          </a:prstGeom>
          <a:noFill/>
        </p:spPr>
        <p:txBody>
          <a:bodyPr wrap="square" rtlCol="0">
            <a:spAutoFit/>
          </a:bodyPr>
          <a:lstStyle/>
          <a:p>
            <a:r>
              <a:rPr lang="en-US" sz="2400" b="1" dirty="0">
                <a:solidFill>
                  <a:schemeClr val="bg1"/>
                </a:solidFill>
                <a:latin typeface="Gotham-BookItalic" panose="02000504050000020004" pitchFamily="2" charset="0"/>
              </a:rPr>
              <a:t>2.If we are not honest in the way we handle false material wealth, we’ll not be honest in the way we handle true spiritual wealth </a:t>
            </a:r>
            <a:r>
              <a:rPr lang="en-US" sz="2400" dirty="0">
                <a:solidFill>
                  <a:schemeClr val="bg1"/>
                </a:solidFill>
                <a:latin typeface="Gotham-Book" panose="02000504050000020004" pitchFamily="2" charset="0"/>
              </a:rPr>
              <a:t>(see Luke 16: 11). “Money is not required to buy one necessity of the soul.”—</a:t>
            </a:r>
            <a:r>
              <a:rPr lang="en-US" sz="2400" i="1" dirty="0">
                <a:solidFill>
                  <a:schemeClr val="bg1"/>
                </a:solidFill>
                <a:latin typeface="Gotham-BookItalic" panose="02000504050000020004" pitchFamily="2" charset="0"/>
              </a:rPr>
              <a:t>Henry David Thoreau</a:t>
            </a:r>
          </a:p>
        </p:txBody>
      </p:sp>
    </p:spTree>
    <p:extLst>
      <p:ext uri="{BB962C8B-B14F-4D97-AF65-F5344CB8AC3E}">
        <p14:creationId xmlns:p14="http://schemas.microsoft.com/office/powerpoint/2010/main" val="19439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EC163-0CE5-A341-A23D-1EAC9E254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327" y="0"/>
            <a:ext cx="10273408"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854823"/>
            <a:ext cx="4757801" cy="4154984"/>
          </a:xfrm>
          <a:prstGeom prst="rect">
            <a:avLst/>
          </a:prstGeom>
          <a:noFill/>
        </p:spPr>
        <p:txBody>
          <a:bodyPr wrap="square" rtlCol="0">
            <a:spAutoFit/>
          </a:bodyPr>
          <a:lstStyle/>
          <a:p>
            <a:r>
              <a:rPr lang="en-US" sz="2400" dirty="0">
                <a:solidFill>
                  <a:schemeClr val="bg1"/>
                </a:solidFill>
                <a:latin typeface="Gotham-Book" panose="02000504050000020004" pitchFamily="2" charset="0"/>
              </a:rPr>
              <a:t>Would you still be rich if you lost all of your capital assets? In the world, personal worth, value, and success are measured mostly by how much property and goods one acquires. But according to Jesus, the true measure of wealth is how much we would be worth if we lost all our worldly possessions.</a:t>
            </a:r>
          </a:p>
        </p:txBody>
      </p:sp>
    </p:spTree>
    <p:extLst>
      <p:ext uri="{BB962C8B-B14F-4D97-AF65-F5344CB8AC3E}">
        <p14:creationId xmlns:p14="http://schemas.microsoft.com/office/powerpoint/2010/main" val="348559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8F2B5-2D0E-0845-909B-FFB311A368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854823"/>
            <a:ext cx="4402201" cy="3970318"/>
          </a:xfrm>
          <a:prstGeom prst="rect">
            <a:avLst/>
          </a:prstGeom>
          <a:noFill/>
        </p:spPr>
        <p:txBody>
          <a:bodyPr wrap="square" rtlCol="0">
            <a:spAutoFit/>
          </a:bodyPr>
          <a:lstStyle/>
          <a:p>
            <a:r>
              <a:rPr lang="en-US" sz="2800" dirty="0">
                <a:solidFill>
                  <a:schemeClr val="bg1"/>
                </a:solidFill>
                <a:latin typeface="Gotham-Book" panose="02000504050000020004" pitchFamily="2" charset="0"/>
              </a:rPr>
              <a:t>Not worth as regarded by the world, but worth as measured in heaven. If you had nothing to your name except life itself, would you still be wealthy in things that are of true value—eternal value?</a:t>
            </a:r>
          </a:p>
        </p:txBody>
      </p:sp>
    </p:spTree>
    <p:extLst>
      <p:ext uri="{BB962C8B-B14F-4D97-AF65-F5344CB8AC3E}">
        <p14:creationId xmlns:p14="http://schemas.microsoft.com/office/powerpoint/2010/main" val="294653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3A5931-31FD-9D4A-A60D-B012A6655F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flipH="1">
            <a:off x="2814319" y="0"/>
            <a:ext cx="9377409" cy="6858000"/>
          </a:xfrm>
          <a:prstGeom prst="rect">
            <a:avLst/>
          </a:prstGeom>
        </p:spPr>
      </p:pic>
      <p:sp>
        <p:nvSpPr>
          <p:cNvPr id="12" name="Rectangle 11">
            <a:extLst>
              <a:ext uri="{FF2B5EF4-FFF2-40B4-BE49-F238E27FC236}">
                <a16:creationId xmlns:a16="http://schemas.microsoft.com/office/drawing/2014/main" id="{874F7D16-E120-4247-83C0-4E6BBCBE311D}"/>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3" name="Picture 12">
            <a:extLst>
              <a:ext uri="{FF2B5EF4-FFF2-40B4-BE49-F238E27FC236}">
                <a16:creationId xmlns:a16="http://schemas.microsoft.com/office/drawing/2014/main" id="{B4845BCA-7694-A048-9F70-135A27E9CEE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9" name="Picture 8">
            <a:extLst>
              <a:ext uri="{FF2B5EF4-FFF2-40B4-BE49-F238E27FC236}">
                <a16:creationId xmlns:a16="http://schemas.microsoft.com/office/drawing/2014/main" id="{0CE7E412-CE73-044C-A173-727ACC4DBBE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2418469"/>
            <a:ext cx="5966841" cy="1200329"/>
          </a:xfrm>
          <a:prstGeom prst="rect">
            <a:avLst/>
          </a:prstGeom>
          <a:noFill/>
        </p:spPr>
        <p:txBody>
          <a:bodyPr wrap="square" rtlCol="0">
            <a:spAutoFit/>
          </a:bodyPr>
          <a:lstStyle/>
          <a:p>
            <a:r>
              <a:rPr lang="en-US" sz="72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Luke 16:1-13</a:t>
            </a:r>
            <a:endParaRPr lang="en-US" sz="7200" dirty="0">
              <a:solidFill>
                <a:schemeClr val="bg1"/>
              </a:solidFill>
              <a:latin typeface="Gotham-Book" panose="02000504050000020004" pitchFamily="2" charset="0"/>
            </a:endParaRPr>
          </a:p>
        </p:txBody>
      </p:sp>
      <p:sp>
        <p:nvSpPr>
          <p:cNvPr id="8" name="Rectangle 7">
            <a:extLst>
              <a:ext uri="{FF2B5EF4-FFF2-40B4-BE49-F238E27FC236}">
                <a16:creationId xmlns:a16="http://schemas.microsoft.com/office/drawing/2014/main" id="{AC565427-9AFA-464A-A630-048339669E0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399923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CACB2-22EE-B143-9132-AD4AFE3928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9388" y="0"/>
            <a:ext cx="9292347"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854823"/>
            <a:ext cx="4402201" cy="3970318"/>
          </a:xfrm>
          <a:prstGeom prst="rect">
            <a:avLst/>
          </a:prstGeom>
          <a:noFill/>
        </p:spPr>
        <p:txBody>
          <a:bodyPr wrap="square" rtlCol="0">
            <a:spAutoFit/>
          </a:bodyPr>
          <a:lstStyle/>
          <a:p>
            <a:r>
              <a:rPr lang="en-US" sz="2800" b="1" dirty="0">
                <a:solidFill>
                  <a:schemeClr val="bg1"/>
                </a:solidFill>
                <a:latin typeface="Gotham-BookItalic" panose="02000504050000020004" pitchFamily="2" charset="0"/>
              </a:rPr>
              <a:t>3. If we are not faithful with what belongs to another, we will not be faithful with what belongs to us </a:t>
            </a:r>
            <a:r>
              <a:rPr lang="en-US" sz="2800" dirty="0">
                <a:solidFill>
                  <a:schemeClr val="bg1"/>
                </a:solidFill>
                <a:latin typeface="Gotham-Book" panose="02000504050000020004" pitchFamily="2" charset="0"/>
              </a:rPr>
              <a:t>(see Luke 16:12). This concept is opposite to what most of us teach our children about caring for things.</a:t>
            </a:r>
          </a:p>
        </p:txBody>
      </p:sp>
    </p:spTree>
    <p:extLst>
      <p:ext uri="{BB962C8B-B14F-4D97-AF65-F5344CB8AC3E}">
        <p14:creationId xmlns:p14="http://schemas.microsoft.com/office/powerpoint/2010/main" val="220559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1008ED-C71B-1C4A-A784-B41BCA3EA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70200" y="-2"/>
            <a:ext cx="9321800" cy="6858002"/>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17383"/>
            <a:ext cx="4402201" cy="3416320"/>
          </a:xfrm>
          <a:prstGeom prst="rect">
            <a:avLst/>
          </a:prstGeom>
          <a:noFill/>
        </p:spPr>
        <p:txBody>
          <a:bodyPr wrap="square" rtlCol="0">
            <a:spAutoFit/>
          </a:bodyPr>
          <a:lstStyle/>
          <a:p>
            <a:r>
              <a:rPr lang="en-US" sz="2400" dirty="0">
                <a:solidFill>
                  <a:schemeClr val="bg1"/>
                </a:solidFill>
                <a:latin typeface="Gotham-Book" panose="02000504050000020004" pitchFamily="2" charset="0"/>
              </a:rPr>
              <a:t>Most of us were taught at an early age that if we don’t take care of our own toys, no one will trust us to handle someone else’s. But Jesus says, it is faithfulness in handling someone else’s property that qualifies us to handle our own.</a:t>
            </a:r>
          </a:p>
        </p:txBody>
      </p:sp>
    </p:spTree>
    <p:extLst>
      <p:ext uri="{BB962C8B-B14F-4D97-AF65-F5344CB8AC3E}">
        <p14:creationId xmlns:p14="http://schemas.microsoft.com/office/powerpoint/2010/main" val="177014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86D52-1015-B54A-B386-56E974903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986766" y="-2"/>
            <a:ext cx="1028700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783703"/>
            <a:ext cx="4808601" cy="4524315"/>
          </a:xfrm>
          <a:prstGeom prst="rect">
            <a:avLst/>
          </a:prstGeom>
          <a:noFill/>
        </p:spPr>
        <p:txBody>
          <a:bodyPr wrap="square" rtlCol="0">
            <a:spAutoFit/>
          </a:bodyPr>
          <a:lstStyle/>
          <a:p>
            <a:r>
              <a:rPr lang="en-US" sz="2400" dirty="0">
                <a:solidFill>
                  <a:schemeClr val="bg1"/>
                </a:solidFill>
                <a:latin typeface="Gotham-Book" panose="02000504050000020004" pitchFamily="2" charset="0"/>
              </a:rPr>
              <a:t>Every one of us started out with what belongs to Another—not what we received at birth from our parents nor the earthly goods we have acquired from any other earthly source or benefactor. What we have is God’s gift to us. This is true whether we believe it or consciously acknowledge it. </a:t>
            </a:r>
          </a:p>
          <a:p>
            <a:r>
              <a:rPr lang="en-US" sz="2400" dirty="0">
                <a:solidFill>
                  <a:schemeClr val="bg1"/>
                </a:solidFill>
                <a:latin typeface="Gotham-Book" panose="02000504050000020004" pitchFamily="2" charset="0"/>
              </a:rPr>
              <a:t> </a:t>
            </a:r>
          </a:p>
        </p:txBody>
      </p:sp>
    </p:spTree>
    <p:extLst>
      <p:ext uri="{BB962C8B-B14F-4D97-AF65-F5344CB8AC3E}">
        <p14:creationId xmlns:p14="http://schemas.microsoft.com/office/powerpoint/2010/main" val="143177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99C66-6372-4349-BE8F-8FB32B70FD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6494" y="0"/>
            <a:ext cx="8405506"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133786"/>
            <a:ext cx="4808601" cy="3539430"/>
          </a:xfrm>
          <a:prstGeom prst="rect">
            <a:avLst/>
          </a:prstGeom>
          <a:noFill/>
        </p:spPr>
        <p:txBody>
          <a:bodyPr wrap="square" rtlCol="0">
            <a:spAutoFit/>
          </a:bodyPr>
          <a:lstStyle/>
          <a:p>
            <a:r>
              <a:rPr lang="en-US" sz="2800" dirty="0">
                <a:solidFill>
                  <a:schemeClr val="bg1"/>
                </a:solidFill>
                <a:latin typeface="Gotham-Book" panose="02000504050000020004" pitchFamily="2" charset="0"/>
              </a:rPr>
              <a:t>All of what we have is God’s gift to us. Without God we would have nothing to call our own. Equally as important to understand is that what we do with what we have is our gift to God.</a:t>
            </a:r>
          </a:p>
        </p:txBody>
      </p:sp>
    </p:spTree>
    <p:extLst>
      <p:ext uri="{BB962C8B-B14F-4D97-AF65-F5344CB8AC3E}">
        <p14:creationId xmlns:p14="http://schemas.microsoft.com/office/powerpoint/2010/main" val="1252594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E3236-E185-1A46-B15E-77D833F6F4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988" y="0"/>
            <a:ext cx="9523747"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2659559"/>
            <a:ext cx="4595241" cy="769441"/>
          </a:xfrm>
          <a:prstGeom prst="rect">
            <a:avLst/>
          </a:prstGeom>
          <a:noFill/>
        </p:spPr>
        <p:txBody>
          <a:bodyPr wrap="square" rtlCol="0">
            <a:spAutoFit/>
          </a:bodyPr>
          <a:lstStyle/>
          <a:p>
            <a:r>
              <a:rPr lang="en-US" sz="4400" b="1" dirty="0">
                <a:solidFill>
                  <a:schemeClr val="bg1"/>
                </a:solidFill>
                <a:latin typeface="Gotham Ultra" panose="02000504050000020004" pitchFamily="2" charset="0"/>
              </a:rPr>
              <a:t>CONCLUSION</a:t>
            </a:r>
          </a:p>
        </p:txBody>
      </p:sp>
    </p:spTree>
    <p:extLst>
      <p:ext uri="{BB962C8B-B14F-4D97-AF65-F5344CB8AC3E}">
        <p14:creationId xmlns:p14="http://schemas.microsoft.com/office/powerpoint/2010/main" val="2309523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215808-D37D-DC4F-8F04-7EBC6DCFBD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904" y="0"/>
            <a:ext cx="10275831"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624055"/>
            <a:ext cx="4808601" cy="4401205"/>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 message is clear. Someday, God will call for an audit. There is nothing to fear if our books are in order. We have God’s promise that if we have been faithful in handling what belongs to Him, He will entrust us with that which will last for eternity. </a:t>
            </a:r>
          </a:p>
        </p:txBody>
      </p:sp>
    </p:spTree>
    <p:extLst>
      <p:ext uri="{BB962C8B-B14F-4D97-AF65-F5344CB8AC3E}">
        <p14:creationId xmlns:p14="http://schemas.microsoft.com/office/powerpoint/2010/main" val="1214282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5DF6C-EC64-F941-B0C5-477D16FF78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903702" y="0"/>
            <a:ext cx="10288033"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624055"/>
            <a:ext cx="4808601" cy="4524315"/>
          </a:xfrm>
          <a:prstGeom prst="rect">
            <a:avLst/>
          </a:prstGeom>
          <a:noFill/>
        </p:spPr>
        <p:txBody>
          <a:bodyPr wrap="square" rtlCol="0">
            <a:spAutoFit/>
          </a:bodyPr>
          <a:lstStyle/>
          <a:p>
            <a:r>
              <a:rPr lang="en-US" sz="2400" dirty="0">
                <a:solidFill>
                  <a:schemeClr val="bg1"/>
                </a:solidFill>
                <a:latin typeface="Gotham-Book" panose="02000504050000020004" pitchFamily="2" charset="0"/>
              </a:rPr>
              <a:t>Peter describes what we receive from Him as an inheritance that can never perish, spoil, or fade—it is kept in heaven for [us]. In this parable Jesus presses the issue beyond simple honesty to faithfulness. He says, </a:t>
            </a:r>
            <a:r>
              <a:rPr lang="en-US" sz="2400" i="1" dirty="0">
                <a:solidFill>
                  <a:schemeClr val="bg1"/>
                </a:solidFill>
                <a:latin typeface="Gotham-BookItalic" panose="02000504050000020004" pitchFamily="2" charset="0"/>
              </a:rPr>
              <a:t>“If you haven’t been faithful to what belongs to someone else, who will give you what belongs to you?”</a:t>
            </a:r>
          </a:p>
        </p:txBody>
      </p:sp>
    </p:spTree>
    <p:extLst>
      <p:ext uri="{BB962C8B-B14F-4D97-AF65-F5344CB8AC3E}">
        <p14:creationId xmlns:p14="http://schemas.microsoft.com/office/powerpoint/2010/main" val="363476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B034D-5CCC-2647-A47F-64F0BA7D8E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9855" y="0"/>
            <a:ext cx="869188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71095"/>
            <a:ext cx="4808601" cy="3416320"/>
          </a:xfrm>
          <a:prstGeom prst="rect">
            <a:avLst/>
          </a:prstGeom>
          <a:noFill/>
        </p:spPr>
        <p:txBody>
          <a:bodyPr wrap="square" rtlCol="0">
            <a:spAutoFit/>
          </a:bodyPr>
          <a:lstStyle/>
          <a:p>
            <a:r>
              <a:rPr lang="en-US" sz="2400" dirty="0">
                <a:solidFill>
                  <a:schemeClr val="bg1"/>
                </a:solidFill>
                <a:latin typeface="Gotham-Book" panose="02000504050000020004" pitchFamily="2" charset="0"/>
              </a:rPr>
              <a:t>The fact that we haven’t robbed someone of his property doesn’t gain us any points when the Master calls for a full accounting. The issue is even greater than whether we have tithed all that God has placed in your hands, though that is important too.</a:t>
            </a:r>
          </a:p>
        </p:txBody>
      </p:sp>
    </p:spTree>
    <p:extLst>
      <p:ext uri="{BB962C8B-B14F-4D97-AF65-F5344CB8AC3E}">
        <p14:creationId xmlns:p14="http://schemas.microsoft.com/office/powerpoint/2010/main" val="3126209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DA2D4-E7C5-1148-8A70-8068C6D679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6852" y="-1"/>
            <a:ext cx="9844883" cy="6650465"/>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18135"/>
            <a:ext cx="4808601" cy="3416320"/>
          </a:xfrm>
          <a:prstGeom prst="rect">
            <a:avLst/>
          </a:prstGeom>
          <a:noFill/>
        </p:spPr>
        <p:txBody>
          <a:bodyPr wrap="square" rtlCol="0">
            <a:spAutoFit/>
          </a:bodyPr>
          <a:lstStyle/>
          <a:p>
            <a:r>
              <a:rPr lang="en-US" sz="2400" dirty="0">
                <a:solidFill>
                  <a:schemeClr val="bg1"/>
                </a:solidFill>
                <a:latin typeface="Gotham-Book" panose="02000504050000020004" pitchFamily="2" charset="0"/>
              </a:rPr>
              <a:t>The central issue in this parable is more profound than how management of possessions. The bottom line is, when the True Owner of these short-term loans audits our books, He will ask but one question: </a:t>
            </a:r>
            <a:r>
              <a:rPr lang="en-US" sz="2400" i="1" dirty="0">
                <a:solidFill>
                  <a:schemeClr val="bg1"/>
                </a:solidFill>
                <a:latin typeface="Gotham-BookItalic" panose="02000504050000020004" pitchFamily="2" charset="0"/>
              </a:rPr>
              <a:t>Have you been faithful? </a:t>
            </a:r>
          </a:p>
        </p:txBody>
      </p:sp>
    </p:spTree>
    <p:extLst>
      <p:ext uri="{BB962C8B-B14F-4D97-AF65-F5344CB8AC3E}">
        <p14:creationId xmlns:p14="http://schemas.microsoft.com/office/powerpoint/2010/main" val="1875907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A5098E-85C9-EF47-8567-4BE74E46F1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39312" y="1"/>
            <a:ext cx="7652688"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35734"/>
            <a:ext cx="5021961" cy="3785652"/>
          </a:xfrm>
          <a:prstGeom prst="rect">
            <a:avLst/>
          </a:prstGeom>
          <a:noFill/>
        </p:spPr>
        <p:txBody>
          <a:bodyPr wrap="square" rtlCol="0">
            <a:spAutoFit/>
          </a:bodyPr>
          <a:lstStyle/>
          <a:p>
            <a:r>
              <a:rPr lang="en-US" sz="2400" dirty="0">
                <a:solidFill>
                  <a:schemeClr val="bg1"/>
                </a:solidFill>
                <a:latin typeface="Gotham-Book" panose="02000504050000020004" pitchFamily="2" charset="0"/>
              </a:rPr>
              <a:t>May we each be able to give a positive answer because of the lives we live by His grace and the choices we make now. At the core of what </a:t>
            </a:r>
            <a:r>
              <a:rPr lang="en-US" sz="2400">
                <a:solidFill>
                  <a:schemeClr val="bg1"/>
                </a:solidFill>
                <a:latin typeface="Gotham-Book" panose="02000504050000020004" pitchFamily="2" charset="0"/>
              </a:rPr>
              <a:t>Jesus says </a:t>
            </a:r>
            <a:r>
              <a:rPr lang="en-US" sz="2400" dirty="0">
                <a:solidFill>
                  <a:schemeClr val="bg1"/>
                </a:solidFill>
                <a:latin typeface="Gotham-Book" panose="02000504050000020004" pitchFamily="2" charset="0"/>
              </a:rPr>
              <a:t>here is the unshakeable fact that everything we have at this moment we hold in trust for God, the True Owner of all things.</a:t>
            </a:r>
          </a:p>
        </p:txBody>
      </p:sp>
    </p:spTree>
    <p:extLst>
      <p:ext uri="{BB962C8B-B14F-4D97-AF65-F5344CB8AC3E}">
        <p14:creationId xmlns:p14="http://schemas.microsoft.com/office/powerpoint/2010/main" val="385952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4A064-0960-DC4B-98FD-D8C505D320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3421" y="-2"/>
            <a:ext cx="851858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309511"/>
            <a:ext cx="4889881" cy="3539430"/>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 story begins with a scandal common to their society and ours. An employee is fired for wasting corporate funds. What is he to do? How is he to feed himself? Where is he to live?</a:t>
            </a:r>
          </a:p>
        </p:txBody>
      </p:sp>
    </p:spTree>
    <p:extLst>
      <p:ext uri="{BB962C8B-B14F-4D97-AF65-F5344CB8AC3E}">
        <p14:creationId xmlns:p14="http://schemas.microsoft.com/office/powerpoint/2010/main" val="344298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C284D-C0EE-B24F-B926-D32BCC75C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735" y="0"/>
            <a:ext cx="9144000"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35734"/>
            <a:ext cx="4889881" cy="4154984"/>
          </a:xfrm>
          <a:prstGeom prst="rect">
            <a:avLst/>
          </a:prstGeom>
          <a:noFill/>
        </p:spPr>
        <p:txBody>
          <a:bodyPr wrap="square" rtlCol="0">
            <a:spAutoFit/>
          </a:bodyPr>
          <a:lstStyle/>
          <a:p>
            <a:r>
              <a:rPr lang="en-US" sz="2400" dirty="0">
                <a:solidFill>
                  <a:schemeClr val="bg1"/>
                </a:solidFill>
                <a:latin typeface="Gotham-Book" panose="02000504050000020004" pitchFamily="2" charset="0"/>
              </a:rPr>
              <a:t>So, he put together a rather ingenious, post-employment, forced retirement plan. All he had to do was cause those who were indebted to his master to become indebted to him at no personal cost. If someone owed a hundred dollars, he said, </a:t>
            </a:r>
            <a:r>
              <a:rPr lang="en-US" sz="2400" i="1" dirty="0">
                <a:solidFill>
                  <a:schemeClr val="bg1"/>
                </a:solidFill>
                <a:latin typeface="Gotham-BookItalic" panose="02000504050000020004" pitchFamily="2" charset="0"/>
              </a:rPr>
              <a:t>just give me half and we’ll consider your account settled.</a:t>
            </a:r>
          </a:p>
        </p:txBody>
      </p:sp>
    </p:spTree>
    <p:extLst>
      <p:ext uri="{BB962C8B-B14F-4D97-AF65-F5344CB8AC3E}">
        <p14:creationId xmlns:p14="http://schemas.microsoft.com/office/powerpoint/2010/main" val="267039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2DF99-EFEA-D342-9726-B6F444BEC9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5612" y="-2"/>
            <a:ext cx="9106124" cy="6553202"/>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35734"/>
            <a:ext cx="4889881" cy="3785652"/>
          </a:xfrm>
          <a:prstGeom prst="rect">
            <a:avLst/>
          </a:prstGeom>
          <a:noFill/>
        </p:spPr>
        <p:txBody>
          <a:bodyPr wrap="square" rtlCol="0">
            <a:spAutoFit/>
          </a:bodyPr>
          <a:lstStyle/>
          <a:p>
            <a:r>
              <a:rPr lang="en-US" sz="2400" dirty="0">
                <a:solidFill>
                  <a:schemeClr val="bg1"/>
                </a:solidFill>
                <a:latin typeface="Gotham-Book" panose="02000504050000020004" pitchFamily="2" charset="0"/>
              </a:rPr>
              <a:t>Why would Jesus tell such a story—one in which the values of the principal characters are obviously contrary to everything He’d always stood for? It’s shocking! Maybe just the thing we need to make sense of life is to be shocked into a higher level of awareness by the Lord Himself.</a:t>
            </a:r>
          </a:p>
        </p:txBody>
      </p:sp>
    </p:spTree>
    <p:extLst>
      <p:ext uri="{BB962C8B-B14F-4D97-AF65-F5344CB8AC3E}">
        <p14:creationId xmlns:p14="http://schemas.microsoft.com/office/powerpoint/2010/main" val="63288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BE7DA-81D7-0C48-ACF3-9457EA6D6C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6127" y="0"/>
            <a:ext cx="10275608"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181485"/>
            <a:ext cx="4889881" cy="3354765"/>
          </a:xfrm>
          <a:prstGeom prst="rect">
            <a:avLst/>
          </a:prstGeom>
          <a:noFill/>
        </p:spPr>
        <p:txBody>
          <a:bodyPr wrap="square" rtlCol="0">
            <a:spAutoFit/>
          </a:bodyPr>
          <a:lstStyle/>
          <a:p>
            <a:r>
              <a:rPr lang="en-US" sz="2400" dirty="0">
                <a:solidFill>
                  <a:schemeClr val="bg1"/>
                </a:solidFill>
                <a:latin typeface="Gotham-Book" panose="02000504050000020004" pitchFamily="2" charset="0"/>
              </a:rPr>
              <a:t>Two perplexing problems with this story:</a:t>
            </a:r>
          </a:p>
          <a:p>
            <a:endParaRPr lang="en-US" sz="2400" dirty="0">
              <a:solidFill>
                <a:schemeClr val="bg1"/>
              </a:solidFill>
              <a:latin typeface="Gotham-Book" panose="02000504050000020004" pitchFamily="2" charset="0"/>
            </a:endParaRPr>
          </a:p>
          <a:p>
            <a:r>
              <a:rPr lang="en-US" sz="2000" b="1" dirty="0">
                <a:solidFill>
                  <a:schemeClr val="bg1"/>
                </a:solidFill>
                <a:latin typeface="Gotham-BookItalic" panose="02000504050000020004" pitchFamily="2" charset="0"/>
              </a:rPr>
              <a:t>1. </a:t>
            </a:r>
            <a:r>
              <a:rPr lang="en-US" sz="2000" dirty="0">
                <a:solidFill>
                  <a:schemeClr val="bg1"/>
                </a:solidFill>
                <a:latin typeface="Gotham-Book" panose="02000504050000020004" pitchFamily="2" charset="0"/>
              </a:rPr>
              <a:t>The employer commended the dishonest employee because he was shrewd (verse 8).</a:t>
            </a:r>
          </a:p>
          <a:p>
            <a:endParaRPr lang="en-US" sz="2000" dirty="0">
              <a:solidFill>
                <a:schemeClr val="bg1"/>
              </a:solidFill>
              <a:latin typeface="Gotham-Book" panose="02000504050000020004" pitchFamily="2" charset="0"/>
            </a:endParaRPr>
          </a:p>
          <a:p>
            <a:r>
              <a:rPr lang="en-US" sz="2000" b="1" dirty="0">
                <a:solidFill>
                  <a:schemeClr val="bg1"/>
                </a:solidFill>
                <a:latin typeface="Gotham-BookItalic" panose="02000504050000020004" pitchFamily="2" charset="0"/>
              </a:rPr>
              <a:t>2. </a:t>
            </a:r>
            <a:r>
              <a:rPr lang="en-US" sz="2000" dirty="0">
                <a:solidFill>
                  <a:schemeClr val="bg1"/>
                </a:solidFill>
                <a:latin typeface="Gotham-Book" panose="02000504050000020004" pitchFamily="2" charset="0"/>
              </a:rPr>
              <a:t>The story suggests that an unholy alliance with mammon is a means of getting to heaven (verse 9).</a:t>
            </a:r>
          </a:p>
        </p:txBody>
      </p:sp>
    </p:spTree>
    <p:extLst>
      <p:ext uri="{BB962C8B-B14F-4D97-AF65-F5344CB8AC3E}">
        <p14:creationId xmlns:p14="http://schemas.microsoft.com/office/powerpoint/2010/main" val="241348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741BC-3877-D541-8C9A-8EF46BE6FF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6118" y="0"/>
            <a:ext cx="7965617"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50818"/>
            <a:ext cx="4889881"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Certainly, Jesus wouldn’t encourage such behavior. So, what is the solution to these two problems? Christ was not the one who commended the unjust steward. </a:t>
            </a:r>
          </a:p>
        </p:txBody>
      </p:sp>
    </p:spTree>
    <p:extLst>
      <p:ext uri="{BB962C8B-B14F-4D97-AF65-F5344CB8AC3E}">
        <p14:creationId xmlns:p14="http://schemas.microsoft.com/office/powerpoint/2010/main" val="1090528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5CE5-9BFE-4D44-A10B-F5D041544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183699" y="0"/>
            <a:ext cx="9008036"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789513"/>
            <a:ext cx="4889881" cy="4401205"/>
          </a:xfrm>
          <a:prstGeom prst="rect">
            <a:avLst/>
          </a:prstGeom>
          <a:noFill/>
        </p:spPr>
        <p:txBody>
          <a:bodyPr wrap="square" rtlCol="0">
            <a:spAutoFit/>
          </a:bodyPr>
          <a:lstStyle/>
          <a:p>
            <a:r>
              <a:rPr lang="en-US" sz="2800" dirty="0">
                <a:solidFill>
                  <a:schemeClr val="bg1"/>
                </a:solidFill>
                <a:latin typeface="Gotham-Book" panose="02000504050000020004" pitchFamily="2" charset="0"/>
              </a:rPr>
              <a:t>It was rather, an outrageous story with a very serious twist. By telling this larger-than-life parable, Jesus gained His listeners’ attention and held them through to the profound conclusions He draws in verses 10, 11 and 12. </a:t>
            </a:r>
          </a:p>
        </p:txBody>
      </p:sp>
    </p:spTree>
    <p:extLst>
      <p:ext uri="{BB962C8B-B14F-4D97-AF65-F5344CB8AC3E}">
        <p14:creationId xmlns:p14="http://schemas.microsoft.com/office/powerpoint/2010/main" val="188208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562335-8B18-7D40-A1BA-19091E5A48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265" y="0"/>
            <a:ext cx="8381735" cy="6858000"/>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C7495F54-22F3-924E-A9DB-AA835878B4F6}"/>
              </a:ext>
            </a:extLst>
          </p:cNvPr>
          <p:cNvPicPr>
            <a:picLocks noChangeAspect="1"/>
          </p:cNvPicPr>
          <p:nvPr/>
        </p:nvPicPr>
        <p:blipFill>
          <a:blip r:embed="rId6" cstate="email">
            <a:duotone>
              <a:prstClr val="black"/>
              <a:srgbClr val="C64CFF">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0244138" cy="6858000"/>
          </a:xfrm>
          <a:prstGeom prst="rect">
            <a:avLst/>
          </a:prstGeom>
        </p:spPr>
      </p:pic>
      <p:sp>
        <p:nvSpPr>
          <p:cNvPr id="15" name="Rectangle 14">
            <a:extLst>
              <a:ext uri="{FF2B5EF4-FFF2-40B4-BE49-F238E27FC236}">
                <a16:creationId xmlns:a16="http://schemas.microsoft.com/office/drawing/2014/main" id="{C2356983-D616-6646-B067-F280E5A9889C}"/>
              </a:ext>
            </a:extLst>
          </p:cNvPr>
          <p:cNvSpPr/>
          <p:nvPr/>
        </p:nvSpPr>
        <p:spPr>
          <a:xfrm>
            <a:off x="0" y="6442931"/>
            <a:ext cx="12191735" cy="415069"/>
          </a:xfrm>
          <a:prstGeom prst="rect">
            <a:avLst/>
          </a:prstGeom>
          <a:solidFill>
            <a:srgbClr val="C64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71833"/>
            <a:ext cx="4595241" cy="2800767"/>
          </a:xfrm>
          <a:prstGeom prst="rect">
            <a:avLst/>
          </a:prstGeom>
          <a:noFill/>
        </p:spPr>
        <p:txBody>
          <a:bodyPr wrap="square" rtlCol="0">
            <a:spAutoFit/>
          </a:bodyPr>
          <a:lstStyle/>
          <a:p>
            <a:r>
              <a:rPr lang="en-US" sz="4400" b="1" dirty="0">
                <a:solidFill>
                  <a:schemeClr val="bg1"/>
                </a:solidFill>
                <a:latin typeface="Gotham Ultra" panose="02000504050000020004" pitchFamily="2" charset="0"/>
              </a:rPr>
              <a:t>THREE CONCLUSIONS FROM THIS STORY:</a:t>
            </a:r>
          </a:p>
        </p:txBody>
      </p:sp>
    </p:spTree>
    <p:extLst>
      <p:ext uri="{BB962C8B-B14F-4D97-AF65-F5344CB8AC3E}">
        <p14:creationId xmlns:p14="http://schemas.microsoft.com/office/powerpoint/2010/main" val="1082289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TotalTime>
  <Words>1226</Words>
  <Application>Microsoft Macintosh PowerPoint</Application>
  <PresentationFormat>Widescreen</PresentationFormat>
  <Paragraphs>67</Paragraphs>
  <Slides>29</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Bw Modelica</vt:lpstr>
      <vt:lpstr>Calibri</vt:lpstr>
      <vt:lpstr>Calibri Light</vt:lpstr>
      <vt:lpstr>Gotham Ultra</vt:lpstr>
      <vt:lpstr>Gotham-Book</vt:lpstr>
      <vt:lpstr>Gotham-BookItalic</vt:lpstr>
      <vt:lpstr>Palatino</vt:lpstr>
      <vt:lpstr>Times New Roman</vt:lpstr>
      <vt:lpstr>Office Theme</vt:lpstr>
      <vt:lpst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64</cp:revision>
  <dcterms:created xsi:type="dcterms:W3CDTF">2021-01-13T18:30:48Z</dcterms:created>
  <dcterms:modified xsi:type="dcterms:W3CDTF">2021-08-10T10:45:55Z</dcterms:modified>
  <cp:category/>
</cp:coreProperties>
</file>