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8"/>
    <p:restoredTop sz="94433"/>
  </p:normalViewPr>
  <p:slideViewPr>
    <p:cSldViewPr snapToGrid="0" snapToObjects="1">
      <p:cViewPr varScale="1">
        <p:scale>
          <a:sx n="78" d="100"/>
          <a:sy n="78" d="100"/>
        </p:scale>
        <p:origin x="13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18851"/>
          <c:y val="4.5449200000000002E-2"/>
          <c:w val="0.87614899999999996"/>
          <c:h val="0.7973130000000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2015</c:v>
                </c:pt>
              </c:strCache>
            </c:strRef>
          </c:tx>
          <c:spPr>
            <a:gradFill flip="none" rotWithShape="1">
              <a:gsLst>
                <a:gs pos="0">
                  <a:srgbClr val="5F82CB"/>
                </a:gs>
                <a:gs pos="50000">
                  <a:srgbClr val="3E70CA"/>
                </a:gs>
                <a:gs pos="100000">
                  <a:srgbClr val="2F61BA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algn="tl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>
                    <a:solidFill>
                      <a:srgbClr val="FFFFFF"/>
                    </a:solidFill>
                    <a:latin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Tithe pattern: 36 months before being removed from membership.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0.9083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A8-D146-BA6F-27771972012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rgbClr val="F18C54"/>
                </a:gs>
                <a:gs pos="50000">
                  <a:srgbClr val="F67B28"/>
                </a:gs>
                <a:gs pos="100000">
                  <a:srgbClr val="E46B1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algn="tl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>
                    <a:solidFill>
                      <a:srgbClr val="FFFFFF"/>
                    </a:solidFill>
                    <a:latin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Tithe pattern: 36 months before being removed from membership.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0.85489999999999999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A8-D146-BA6F-27771972012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29292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algn="tl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>
                    <a:solidFill>
                      <a:srgbClr val="FFFFFF"/>
                    </a:solidFill>
                    <a:latin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Tithe pattern: 36 months before being removed from membership.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0.83260000000000001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A8-D146-BA6F-277719720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FFFFFF"/>
                </a:solidFill>
                <a:latin typeface="Calibri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FFFFFF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crossBetween val="between"/>
        <c:majorUnit val="2.2499999999999999E-2"/>
        <c:minorUnit val="1.125E-2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1393700000000002"/>
          <c:y val="0.94205099999999997"/>
          <c:w val="0.40857199999999999"/>
          <c:h val="5.79491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100" b="0" i="0" u="none" strike="noStrike">
              <a:solidFill>
                <a:srgbClr val="FFFFFF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1238099999999999"/>
          <c:y val="4.5449200000000002E-2"/>
          <c:w val="0.88261900000000004"/>
          <c:h val="0.7973130000000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2015</c:v>
                </c:pt>
              </c:strCache>
            </c:strRef>
          </c:tx>
          <c:spPr>
            <a:gradFill flip="none" rotWithShape="1">
              <a:gsLst>
                <a:gs pos="0">
                  <a:srgbClr val="5F82CB"/>
                </a:gs>
                <a:gs pos="50000">
                  <a:srgbClr val="3E70CA"/>
                </a:gs>
                <a:gs pos="100000">
                  <a:srgbClr val="2F61BA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algn="tl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>
                    <a:solidFill>
                      <a:srgbClr val="FFFFFF"/>
                    </a:solidFill>
                    <a:latin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Offering pattern: 36 months before being removed from membership.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0.94010000000000005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7-EB44-8F15-3ED1D01C0A0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rgbClr val="F18C54"/>
                </a:gs>
                <a:gs pos="50000">
                  <a:srgbClr val="F67B28"/>
                </a:gs>
                <a:gs pos="100000">
                  <a:srgbClr val="E46B1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algn="tl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>
                    <a:solidFill>
                      <a:srgbClr val="FFFFFF"/>
                    </a:solidFill>
                    <a:latin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Offering pattern: 36 months before being removed from membership.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0.90359999999999996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77-EB44-8F15-3ED1D01C0A0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29292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19050" dir="5400000" algn="tl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>
                    <a:solidFill>
                      <a:srgbClr val="FFFFFF"/>
                    </a:solidFill>
                    <a:latin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Offering pattern: 36 months before being removed from membership.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0.88759999999999994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77-EB44-8F15-3ED1D01C0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FFFFFF"/>
                </a:solidFill>
                <a:latin typeface="Calibri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100" b="0" i="0" u="none" strike="noStrike">
                <a:solidFill>
                  <a:srgbClr val="FFFFFF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crossBetween val="between"/>
        <c:majorUnit val="0.02"/>
        <c:minorUnit val="0.01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2406600000000002"/>
          <c:y val="0.94205099999999997"/>
          <c:w val="0.38632899999999998"/>
          <c:h val="5.79491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100" b="0" i="0" u="none" strike="noStrike">
              <a:solidFill>
                <a:srgbClr val="FFFFFF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Box 3"/>
          <p:cNvSpPr txBox="1"/>
          <p:nvPr/>
        </p:nvSpPr>
        <p:spPr>
          <a:xfrm>
            <a:off x="836580" y="1698424"/>
            <a:ext cx="6201629" cy="250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6000" b="1">
                <a:solidFill>
                  <a:srgbClr val="FFFFFF"/>
                </a:solidFill>
              </a:defRPr>
            </a:pPr>
            <a:r>
              <a:t>NURTURE AND </a:t>
            </a:r>
          </a:p>
          <a:p>
            <a:pPr>
              <a:defRPr sz="6000" b="1">
                <a:solidFill>
                  <a:srgbClr val="FFFFFF"/>
                </a:solidFill>
              </a:defRPr>
            </a:pPr>
            <a:r>
              <a:t>HEART RETENTION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t>Preventing Church Evasion</a:t>
            </a:r>
          </a:p>
        </p:txBody>
      </p:sp>
      <p:pic>
        <p:nvPicPr>
          <p:cNvPr id="11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7838" y="5438528"/>
            <a:ext cx="3057897" cy="637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le 1"/>
          <p:cNvSpPr txBox="1">
            <a:spLocks noGrp="1"/>
          </p:cNvSpPr>
          <p:nvPr>
            <p:ph type="title"/>
          </p:nvPr>
        </p:nvSpPr>
        <p:spPr>
          <a:xfrm>
            <a:off x="803029" y="2434593"/>
            <a:ext cx="6406663" cy="1634284"/>
          </a:xfrm>
          <a:prstGeom prst="rect">
            <a:avLst/>
          </a:prstGeom>
        </p:spPr>
        <p:txBody>
          <a:bodyPr>
            <a:normAutofit/>
          </a:bodyPr>
          <a:lstStyle>
            <a:lvl1pPr defTabSz="640079">
              <a:defRPr sz="4200" b="1">
                <a:solidFill>
                  <a:srgbClr val="FFFFFF"/>
                </a:solidFill>
              </a:defRPr>
            </a:lvl1pPr>
          </a:lstStyle>
          <a:p>
            <a:r>
              <a:rPr lang="pt-BR" dirty="0"/>
              <a:t>A SURPRISING WAY</a:t>
            </a:r>
            <a:r>
              <a:rPr dirty="0"/>
              <a:t> TO DEVELOP THAT AFFECTION</a:t>
            </a:r>
          </a:p>
        </p:txBody>
      </p:sp>
      <p:pic>
        <p:nvPicPr>
          <p:cNvPr id="158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itle 1"/>
          <p:cNvSpPr txBox="1">
            <a:spLocks noGrp="1"/>
          </p:cNvSpPr>
          <p:nvPr>
            <p:ph type="title"/>
          </p:nvPr>
        </p:nvSpPr>
        <p:spPr>
          <a:xfrm>
            <a:off x="838200" y="3778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5400" b="1">
                <a:solidFill>
                  <a:srgbClr val="FFFFFF"/>
                </a:solidFill>
              </a:defRPr>
            </a:pPr>
            <a:r>
              <a:rPr dirty="0"/>
              <a:t>POSSESSIONS</a:t>
            </a:r>
            <a:r>
              <a:rPr lang="pt-BR" dirty="0"/>
              <a:t> </a:t>
            </a:r>
            <a:r>
              <a:rPr lang="pt-BR" dirty="0" err="1"/>
              <a:t>X</a:t>
            </a:r>
            <a:r>
              <a:rPr lang="pt-BR" dirty="0"/>
              <a:t> AFFECTIONS</a:t>
            </a:r>
            <a:r>
              <a:rPr dirty="0"/>
              <a:t> </a:t>
            </a:r>
            <a:br>
              <a:rPr dirty="0"/>
            </a:br>
            <a:r>
              <a:rPr lang="pt-BR" sz="2400" dirty="0" err="1">
                <a:solidFill>
                  <a:srgbClr val="FFFFFF"/>
                </a:solidFill>
              </a:rPr>
              <a:t>Possessions</a:t>
            </a:r>
            <a:r>
              <a:rPr lang="pt-BR" sz="2400" dirty="0">
                <a:solidFill>
                  <a:srgbClr val="FFFFFF"/>
                </a:solidFill>
              </a:rPr>
              <a:t> are </a:t>
            </a:r>
            <a:r>
              <a:rPr lang="pt-BR" sz="2400" dirty="0" err="1">
                <a:solidFill>
                  <a:srgbClr val="FFFFFF"/>
                </a:solidFill>
              </a:rPr>
              <a:t>c</a:t>
            </a:r>
            <a:r>
              <a:rPr sz="2400" dirty="0" err="1">
                <a:solidFill>
                  <a:srgbClr val="FFFFFF"/>
                </a:solidFill>
              </a:rPr>
              <a:t>arriers</a:t>
            </a:r>
            <a:r>
              <a:rPr sz="2400" dirty="0">
                <a:solidFill>
                  <a:srgbClr val="FFFFFF"/>
                </a:solidFill>
              </a:rPr>
              <a:t> of Affections </a:t>
            </a:r>
            <a:r>
              <a:rPr sz="2400" b="0" dirty="0"/>
              <a:t>(Matt. 6:19-21)</a:t>
            </a:r>
          </a:p>
        </p:txBody>
      </p:sp>
      <p:sp>
        <p:nvSpPr>
          <p:cNvPr id="16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2140085"/>
            <a:ext cx="6096992" cy="3310690"/>
          </a:xfrm>
          <a:prstGeom prst="rect">
            <a:avLst/>
          </a:prstGeom>
        </p:spPr>
        <p:txBody>
          <a:bodyPr/>
          <a:lstStyle>
            <a:lvl1pPr marL="0" indent="0" defTabSz="905255">
              <a:spcBef>
                <a:spcPts val="900"/>
              </a:spcBef>
              <a:buSzTx/>
              <a:buNone/>
              <a:defRPr sz="2772">
                <a:solidFill>
                  <a:srgbClr val="FFFFFF"/>
                </a:solidFill>
              </a:defRPr>
            </a:lvl1pPr>
          </a:lstStyle>
          <a:p>
            <a:r>
              <a:rPr dirty="0"/>
              <a:t>“Do not lay up for yourselves treasures on earth, where moth and rust destroy and where thieves break in and steal; but lay up for yourselves treasures in heaven, where neither moth nor rust destroys and where thieves do not break in and steal. </a:t>
            </a:r>
            <a:r>
              <a:rPr b="1" dirty="0"/>
              <a:t>For where your treasure is, there your heart will be also</a:t>
            </a:r>
            <a:r>
              <a:rPr dirty="0"/>
              <a:t>.”</a:t>
            </a:r>
          </a:p>
        </p:txBody>
      </p:sp>
      <p:pic>
        <p:nvPicPr>
          <p:cNvPr id="16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itle 1"/>
          <p:cNvSpPr txBox="1">
            <a:spLocks noGrp="1"/>
          </p:cNvSpPr>
          <p:nvPr>
            <p:ph type="title"/>
          </p:nvPr>
        </p:nvSpPr>
        <p:spPr>
          <a:xfrm>
            <a:off x="838199" y="1683666"/>
            <a:ext cx="6322622" cy="2125156"/>
          </a:xfrm>
          <a:prstGeom prst="rect">
            <a:avLst/>
          </a:prstGeom>
        </p:spPr>
        <p:txBody>
          <a:bodyPr/>
          <a:lstStyle/>
          <a:p>
            <a:pPr>
              <a:defRPr sz="6000" b="1">
                <a:solidFill>
                  <a:srgbClr val="FFFFFF"/>
                </a:solidFill>
              </a:defRPr>
            </a:pPr>
            <a:r>
              <a:t>FINANCIAL</a:t>
            </a:r>
            <a:r>
              <a:rPr sz="5400"/>
              <a:t> </a:t>
            </a:r>
            <a:br>
              <a:rPr sz="5400"/>
            </a:br>
            <a:r>
              <a:rPr sz="5400"/>
              <a:t>SPIRITUAL GIVING</a:t>
            </a:r>
          </a:p>
        </p:txBody>
      </p:sp>
      <p:sp>
        <p:nvSpPr>
          <p:cNvPr id="167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200" y="3725695"/>
            <a:ext cx="4968835" cy="105272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Will place the heart in heaven/God’s dwelling place</a:t>
            </a:r>
          </a:p>
        </p:txBody>
      </p:sp>
      <p:pic>
        <p:nvPicPr>
          <p:cNvPr id="16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itle 1"/>
          <p:cNvSpPr txBox="1">
            <a:spLocks noGrp="1"/>
          </p:cNvSpPr>
          <p:nvPr>
            <p:ph type="title"/>
          </p:nvPr>
        </p:nvSpPr>
        <p:spPr>
          <a:xfrm>
            <a:off x="838199" y="590755"/>
            <a:ext cx="6358249" cy="1325564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r>
              <a:t>ONLY TWO OPTIONS</a:t>
            </a:r>
          </a:p>
        </p:txBody>
      </p:sp>
      <p:sp>
        <p:nvSpPr>
          <p:cNvPr id="17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50899" y="2140085"/>
            <a:ext cx="6061366" cy="3168186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spcBef>
                <a:spcPts val="900"/>
              </a:spcBef>
              <a:buSzTx/>
              <a:buNone/>
              <a:defRPr sz="2772">
                <a:solidFill>
                  <a:srgbClr val="FFFFFF"/>
                </a:solidFill>
              </a:defRPr>
            </a:pPr>
            <a:r>
              <a:t>“There are only two places in the universe where we can place our treasures, - in God’s storehouse or in Satan’s; and all that is not devoted to God’s service is counted on Satan’s side, and goes to strengthen his cause.” 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sz="1584">
                <a:solidFill>
                  <a:srgbClr val="FFFFFF"/>
                </a:solidFill>
              </a:defRPr>
            </a:pPr>
            <a:endParaRPr/>
          </a:p>
          <a:p>
            <a:pPr marL="0" indent="0" defTabSz="905255">
              <a:spcBef>
                <a:spcPts val="900"/>
              </a:spcBef>
              <a:buSzTx/>
              <a:buNone/>
              <a:defRPr sz="1584">
                <a:solidFill>
                  <a:srgbClr val="FFFFFF"/>
                </a:solidFill>
              </a:defRPr>
            </a:pPr>
            <a:r>
              <a:t>Ellen G. White, Counsels on Stewardship, page 35.</a:t>
            </a:r>
          </a:p>
        </p:txBody>
      </p:sp>
      <p:pic>
        <p:nvPicPr>
          <p:cNvPr id="17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itle 1"/>
          <p:cNvSpPr txBox="1">
            <a:spLocks noGrp="1"/>
          </p:cNvSpPr>
          <p:nvPr>
            <p:ph type="title"/>
          </p:nvPr>
        </p:nvSpPr>
        <p:spPr>
          <a:xfrm>
            <a:off x="838199" y="721384"/>
            <a:ext cx="4517573" cy="1325564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r>
              <a:t>TO LOVE GOD</a:t>
            </a:r>
          </a:p>
        </p:txBody>
      </p:sp>
      <p:sp>
        <p:nvSpPr>
          <p:cNvPr id="177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199" y="2140085"/>
            <a:ext cx="4517573" cy="3096934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rPr dirty="0"/>
              <a:t>The most important choice for eternal life</a:t>
            </a:r>
          </a:p>
          <a:p>
            <a:pPr marL="226313" indent="-226313" defTabSz="905255"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rPr dirty="0"/>
              <a:t>May be started and increased </a:t>
            </a:r>
            <a:r>
              <a:rPr lang="pt-BR" dirty="0" err="1"/>
              <a:t>also</a:t>
            </a:r>
            <a:r>
              <a:rPr lang="pt-BR" dirty="0"/>
              <a:t> </a:t>
            </a:r>
            <a:r>
              <a:rPr dirty="0"/>
              <a:t>by financial spiritual giving</a:t>
            </a:r>
          </a:p>
          <a:p>
            <a:pPr marL="226313" indent="-226313" defTabSz="905255"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rPr dirty="0"/>
              <a:t>Financial spiritual giving is related to eternal life</a:t>
            </a:r>
          </a:p>
        </p:txBody>
      </p:sp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build="p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itle 1"/>
          <p:cNvSpPr txBox="1">
            <a:spLocks noGrp="1"/>
          </p:cNvSpPr>
          <p:nvPr>
            <p:ph type="title"/>
          </p:nvPr>
        </p:nvSpPr>
        <p:spPr>
          <a:xfrm>
            <a:off x="6372101" y="519503"/>
            <a:ext cx="5336969" cy="2342451"/>
          </a:xfrm>
          <a:prstGeom prst="rect">
            <a:avLst/>
          </a:prstGeom>
        </p:spPr>
        <p:txBody>
          <a:bodyPr/>
          <a:lstStyle>
            <a:lvl1pPr defTabSz="877823">
              <a:defRPr sz="5184" b="1">
                <a:solidFill>
                  <a:srgbClr val="FFFFFF"/>
                </a:solidFill>
              </a:defRPr>
            </a:lvl1pPr>
          </a:lstStyle>
          <a:p>
            <a:r>
              <a:t>JESUS’S HEART RETENTION PROGRAM</a:t>
            </a:r>
          </a:p>
        </p:txBody>
      </p:sp>
      <p:sp>
        <p:nvSpPr>
          <p:cNvPr id="182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372099" y="3173238"/>
            <a:ext cx="4101936" cy="2230036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t>A divine strategy to keep the </a:t>
            </a:r>
            <a:r>
              <a:rPr i="1"/>
              <a:t>heart</a:t>
            </a:r>
            <a:r>
              <a:t> in His kingdom</a:t>
            </a:r>
          </a:p>
          <a:p>
            <a:pPr marL="226313" indent="-226313" defTabSz="905255"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t>Means much more than simply to keep the </a:t>
            </a:r>
            <a:r>
              <a:rPr i="1"/>
              <a:t>body </a:t>
            </a:r>
            <a:r>
              <a:t>in the church</a:t>
            </a:r>
          </a:p>
        </p:txBody>
      </p:sp>
      <p:pic>
        <p:nvPicPr>
          <p:cNvPr id="18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4866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1" build="p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itle 1"/>
          <p:cNvSpPr txBox="1">
            <a:spLocks noGrp="1"/>
          </p:cNvSpPr>
          <p:nvPr>
            <p:ph type="title"/>
          </p:nvPr>
        </p:nvSpPr>
        <p:spPr>
          <a:xfrm>
            <a:off x="838199" y="866416"/>
            <a:ext cx="5740732" cy="1736807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r>
              <a:t>FINANCIAL SPIRITUAL GIVING</a:t>
            </a:r>
          </a:p>
        </p:txBody>
      </p:sp>
      <p:sp>
        <p:nvSpPr>
          <p:cNvPr id="187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199" y="3013622"/>
            <a:ext cx="5257800" cy="24823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6313" indent="-226313" defTabSz="905255"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rPr lang="pt-BR" dirty="0"/>
              <a:t>Must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considered</a:t>
            </a:r>
            <a:r>
              <a:rPr lang="pt-BR" dirty="0"/>
              <a:t> as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i</a:t>
            </a:r>
            <a:r>
              <a:rPr dirty="0" err="1"/>
              <a:t>ntegral</a:t>
            </a:r>
            <a:r>
              <a:rPr dirty="0"/>
              <a:t> part of the list of Adventist Personal Piety practices </a:t>
            </a:r>
            <a:r>
              <a:rPr sz="1782" dirty="0"/>
              <a:t>(McIver, 2015)</a:t>
            </a:r>
          </a:p>
          <a:p>
            <a:pPr marL="226313" indent="-226313" defTabSz="905255"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rPr dirty="0"/>
              <a:t>Must be assessed and studied for Nurture and Retention purposes</a:t>
            </a:r>
          </a:p>
        </p:txBody>
      </p:sp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itle 1"/>
          <p:cNvSpPr txBox="1">
            <a:spLocks noGrp="1"/>
          </p:cNvSpPr>
          <p:nvPr>
            <p:ph type="title"/>
          </p:nvPr>
        </p:nvSpPr>
        <p:spPr>
          <a:xfrm>
            <a:off x="5707083" y="354837"/>
            <a:ext cx="5170715" cy="2188070"/>
          </a:xfrm>
          <a:prstGeom prst="rect">
            <a:avLst/>
          </a:prstGeom>
        </p:spPr>
        <p:txBody>
          <a:bodyPr/>
          <a:lstStyle/>
          <a:p>
            <a:pPr>
              <a:defRPr sz="4000" b="1">
                <a:solidFill>
                  <a:srgbClr val="FFFFFF"/>
                </a:solidFill>
              </a:defRPr>
            </a:pPr>
            <a:r>
              <a:t>PRACTICES POSITIVELY CORRELATED TO TITHING </a:t>
            </a:r>
            <a:r>
              <a:rPr sz="2000" b="0"/>
              <a:t>(MCIVER, 2015)</a:t>
            </a:r>
          </a:p>
        </p:txBody>
      </p:sp>
      <p:sp>
        <p:nvSpPr>
          <p:cNvPr id="192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5707083" y="2821121"/>
            <a:ext cx="6078167" cy="2629654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t>Sabbath School attendance</a:t>
            </a:r>
          </a:p>
          <a:p>
            <a:pPr marL="226313" indent="-226313" defTabSz="905255"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t>Open and close the Sabbath</a:t>
            </a:r>
          </a:p>
          <a:p>
            <a:pPr marL="226313" indent="-226313" defTabSz="905255"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t>Study Sabbath School quarterly</a:t>
            </a:r>
          </a:p>
          <a:p>
            <a:pPr marL="226313" indent="-226313" defTabSz="905255"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t>Read and reflect on the Bible each day</a:t>
            </a:r>
          </a:p>
          <a:p>
            <a:pPr marL="226313" indent="-226313" defTabSz="905255"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t>Pray often during the day</a:t>
            </a:r>
          </a:p>
        </p:txBody>
      </p:sp>
      <p:pic>
        <p:nvPicPr>
          <p:cNvPr id="19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9847" y="6007203"/>
            <a:ext cx="1739737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1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itle 1"/>
          <p:cNvSpPr txBox="1">
            <a:spLocks noGrp="1"/>
          </p:cNvSpPr>
          <p:nvPr>
            <p:ph type="title"/>
          </p:nvPr>
        </p:nvSpPr>
        <p:spPr>
          <a:xfrm>
            <a:off x="838200" y="1663429"/>
            <a:ext cx="5786336" cy="2303531"/>
          </a:xfrm>
          <a:prstGeom prst="rect">
            <a:avLst/>
          </a:prstGeom>
        </p:spPr>
        <p:txBody>
          <a:bodyPr/>
          <a:lstStyle>
            <a:lvl1pPr defTabSz="859536">
              <a:defRPr sz="5076" b="1">
                <a:solidFill>
                  <a:srgbClr val="FFFFFF"/>
                </a:solidFill>
              </a:defRPr>
            </a:lvl1pPr>
          </a:lstStyle>
          <a:p>
            <a:r>
              <a:rPr dirty="0"/>
              <a:t>ARE THEY RELATED TO </a:t>
            </a:r>
            <a:r>
              <a:rPr lang="pt-BR" dirty="0"/>
              <a:t>SPIRITUAL GIVING </a:t>
            </a:r>
            <a:r>
              <a:rPr lang="en-US" dirty="0"/>
              <a:t>BY CHANCE</a:t>
            </a:r>
            <a:r>
              <a:rPr dirty="0"/>
              <a:t>?</a:t>
            </a:r>
          </a:p>
        </p:txBody>
      </p:sp>
      <p:sp>
        <p:nvSpPr>
          <p:cNvPr id="197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199" y="4095344"/>
            <a:ext cx="3675436" cy="208162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Or are they all integral parts of a same system?</a:t>
            </a:r>
          </a:p>
        </p:txBody>
      </p:sp>
      <p:pic>
        <p:nvPicPr>
          <p:cNvPr id="19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le 1"/>
          <p:cNvSpPr txBox="1">
            <a:spLocks noGrp="1"/>
          </p:cNvSpPr>
          <p:nvPr>
            <p:ph type="title"/>
          </p:nvPr>
        </p:nvSpPr>
        <p:spPr>
          <a:xfrm>
            <a:off x="838199" y="780761"/>
            <a:ext cx="4980711" cy="17749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95527">
              <a:defRPr sz="3480" b="1">
                <a:solidFill>
                  <a:srgbClr val="FFFFFF"/>
                </a:solidFill>
              </a:defRPr>
            </a:pPr>
            <a:r>
              <a:rPr dirty="0"/>
              <a:t>WHEN INVESTMENTS </a:t>
            </a:r>
            <a:br>
              <a:rPr dirty="0"/>
            </a:br>
            <a:r>
              <a:rPr dirty="0"/>
              <a:t>AND HEART ARE ON THE EARTH</a:t>
            </a:r>
            <a:r>
              <a:rPr sz="3828" dirty="0"/>
              <a:t> </a:t>
            </a:r>
            <a:br>
              <a:rPr sz="3828" dirty="0"/>
            </a:br>
            <a:r>
              <a:rPr sz="2000" b="0" dirty="0"/>
              <a:t>(</a:t>
            </a:r>
            <a:r>
              <a:rPr lang="pt-BR" sz="2000" b="0" dirty="0" err="1"/>
              <a:t>Parable</a:t>
            </a:r>
            <a:r>
              <a:rPr lang="pt-BR" sz="2000" b="0" dirty="0"/>
              <a:t> </a:t>
            </a:r>
            <a:r>
              <a:rPr lang="pt-BR" sz="2000" b="0" dirty="0" err="1"/>
              <a:t>of</a:t>
            </a:r>
            <a:r>
              <a:rPr lang="pt-BR" sz="2000" b="0" dirty="0"/>
              <a:t> </a:t>
            </a:r>
            <a:r>
              <a:rPr lang="pt-BR" sz="2000" b="0" dirty="0" err="1"/>
              <a:t>the</a:t>
            </a:r>
            <a:r>
              <a:rPr lang="pt-BR" sz="2000" b="0" dirty="0"/>
              <a:t> </a:t>
            </a:r>
            <a:r>
              <a:rPr lang="pt-BR" sz="2000" b="0" dirty="0" err="1"/>
              <a:t>Sower</a:t>
            </a:r>
            <a:r>
              <a:rPr lang="pt-BR" sz="2000" b="0" dirty="0"/>
              <a:t> - </a:t>
            </a:r>
            <a:r>
              <a:rPr sz="2000" b="0" dirty="0"/>
              <a:t>Matt. 13:22)</a:t>
            </a:r>
            <a:endParaRPr sz="1218" b="0" dirty="0"/>
          </a:p>
        </p:txBody>
      </p:sp>
      <p:sp>
        <p:nvSpPr>
          <p:cNvPr id="202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198" y="3068492"/>
            <a:ext cx="4657931" cy="245036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People are deceived and distressed by the possessions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God’s word is choked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Person becomes spiritually unfruitful </a:t>
            </a:r>
          </a:p>
        </p:txBody>
      </p:sp>
      <p:pic>
        <p:nvPicPr>
          <p:cNvPr id="20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1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itle 1"/>
          <p:cNvSpPr txBox="1">
            <a:spLocks noGrp="1"/>
          </p:cNvSpPr>
          <p:nvPr>
            <p:ph type="title"/>
          </p:nvPr>
        </p:nvSpPr>
        <p:spPr>
          <a:xfrm>
            <a:off x="838200" y="947014"/>
            <a:ext cx="3840678" cy="3066845"/>
          </a:xfrm>
          <a:prstGeom prst="rect">
            <a:avLst/>
          </a:prstGeom>
        </p:spPr>
        <p:txBody>
          <a:bodyPr/>
          <a:lstStyle/>
          <a:p>
            <a:pPr>
              <a:defRPr sz="5400" b="1">
                <a:solidFill>
                  <a:srgbClr val="FFFFFF"/>
                </a:solidFill>
              </a:defRPr>
            </a:pPr>
            <a:r>
              <a:t>A RELIABLE EVASION PREDICTOR</a:t>
            </a:r>
            <a:br/>
            <a:r>
              <a:rPr sz="2800" b="0"/>
              <a:t>Would help leaders to</a:t>
            </a:r>
          </a:p>
        </p:txBody>
      </p:sp>
      <p:sp>
        <p:nvSpPr>
          <p:cNvPr id="118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199" y="4266210"/>
            <a:ext cx="3425044" cy="194755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Identify those in greater risk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Provide priority ministerial support</a:t>
            </a:r>
          </a:p>
        </p:txBody>
      </p:sp>
      <p:pic>
        <p:nvPicPr>
          <p:cNvPr id="11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6206" y="6109604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1" build="p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itle 1"/>
          <p:cNvSpPr txBox="1">
            <a:spLocks noGrp="1"/>
          </p:cNvSpPr>
          <p:nvPr>
            <p:ph type="title"/>
          </p:nvPr>
        </p:nvSpPr>
        <p:spPr>
          <a:xfrm>
            <a:off x="5944589" y="1151906"/>
            <a:ext cx="5621978" cy="1828801"/>
          </a:xfrm>
          <a:prstGeom prst="rect">
            <a:avLst/>
          </a:prstGeom>
        </p:spPr>
        <p:txBody>
          <a:bodyPr/>
          <a:lstStyle/>
          <a:p>
            <a:pPr>
              <a:defRPr sz="4800" b="1">
                <a:solidFill>
                  <a:srgbClr val="FFFFFF"/>
                </a:solidFill>
              </a:defRPr>
            </a:pPr>
            <a:r>
              <a:rPr dirty="0"/>
              <a:t>LOVE OF THINGS AND THIS WORLD </a:t>
            </a:r>
            <a:br>
              <a:rPr dirty="0"/>
            </a:br>
            <a:r>
              <a:rPr sz="1800" b="0" dirty="0"/>
              <a:t>(1 John 2:15-17)</a:t>
            </a:r>
          </a:p>
        </p:txBody>
      </p:sp>
      <p:sp>
        <p:nvSpPr>
          <p:cNvPr id="207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5944589" y="3178597"/>
            <a:ext cx="5621978" cy="2525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>
                <a:solidFill>
                  <a:srgbClr val="FFFFFF"/>
                </a:solidFill>
              </a:defRPr>
            </a:pPr>
            <a:r>
              <a:rPr lang="pt-BR" dirty="0" err="1"/>
              <a:t>Implies</a:t>
            </a:r>
            <a:r>
              <a:rPr lang="pt-BR" dirty="0"/>
              <a:t> in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Loss of spiritual sight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Loss of “the love of the Father”</a:t>
            </a:r>
            <a:endParaRPr lang="pt-BR"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lang="pt-BR" dirty="0"/>
              <a:t>Heart </a:t>
            </a:r>
            <a:r>
              <a:rPr lang="pt-BR" dirty="0" err="1"/>
              <a:t>evasion</a:t>
            </a:r>
            <a:endParaRPr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Increased church evasion risk</a:t>
            </a:r>
          </a:p>
        </p:txBody>
      </p:sp>
      <p:pic>
        <p:nvPicPr>
          <p:cNvPr id="20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735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1" build="p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le 1"/>
          <p:cNvSpPr txBox="1">
            <a:spLocks noGrp="1"/>
          </p:cNvSpPr>
          <p:nvPr>
            <p:ph type="title"/>
          </p:nvPr>
        </p:nvSpPr>
        <p:spPr>
          <a:xfrm>
            <a:off x="838200" y="1030143"/>
            <a:ext cx="5800107" cy="1843055"/>
          </a:xfrm>
          <a:prstGeom prst="rect">
            <a:avLst/>
          </a:prstGeom>
        </p:spPr>
        <p:txBody>
          <a:bodyPr/>
          <a:lstStyle/>
          <a:p>
            <a:pPr defTabSz="896111">
              <a:defRPr sz="5292" b="1">
                <a:solidFill>
                  <a:srgbClr val="FFFFFF"/>
                </a:solidFill>
              </a:defRPr>
            </a:pPr>
            <a:r>
              <a:t>LOVE OF MONEY &amp; </a:t>
            </a:r>
            <a:br/>
            <a:r>
              <a:t>DESIRE TO BE RICH </a:t>
            </a:r>
            <a:br/>
            <a:r>
              <a:rPr sz="1764" b="0"/>
              <a:t>(1 Tim. 6:9-10) </a:t>
            </a:r>
          </a:p>
        </p:txBody>
      </p:sp>
      <p:sp>
        <p:nvSpPr>
          <p:cNvPr id="212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200" y="3287443"/>
            <a:ext cx="7581404" cy="1985201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rPr dirty="0"/>
              <a:t>Drowns “men in destruction and perdition”.</a:t>
            </a: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rPr dirty="0"/>
              <a:t>“… a root of all kind of evil…”</a:t>
            </a: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rPr dirty="0"/>
              <a:t>“… for which some have strayed from the faith…”</a:t>
            </a: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rPr dirty="0"/>
              <a:t>It is a Church’s Evasion Risk factor</a:t>
            </a:r>
          </a:p>
        </p:txBody>
      </p:sp>
      <p:pic>
        <p:nvPicPr>
          <p:cNvPr id="21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1" build="p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itle 1"/>
          <p:cNvSpPr txBox="1">
            <a:spLocks noGrp="1"/>
          </p:cNvSpPr>
          <p:nvPr>
            <p:ph type="title"/>
          </p:nvPr>
        </p:nvSpPr>
        <p:spPr>
          <a:xfrm>
            <a:off x="838200" y="629392"/>
            <a:ext cx="10515600" cy="928654"/>
          </a:xfrm>
          <a:prstGeom prst="rect">
            <a:avLst/>
          </a:prstGeom>
        </p:spPr>
        <p:txBody>
          <a:bodyPr/>
          <a:lstStyle/>
          <a:p>
            <a:pPr algn="ctr">
              <a:defRPr sz="5400" b="1">
                <a:solidFill>
                  <a:srgbClr val="FFFFFF"/>
                </a:solidFill>
              </a:defRPr>
            </a:pPr>
            <a:r>
              <a:t>MONEY GETTING </a:t>
            </a:r>
            <a:r>
              <a:rPr sz="3200"/>
              <a:t>X</a:t>
            </a:r>
            <a:r>
              <a:t> SPIRITUALITY</a:t>
            </a:r>
          </a:p>
        </p:txBody>
      </p:sp>
      <p:sp>
        <p:nvSpPr>
          <p:cNvPr id="217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735282" y="1680336"/>
            <a:ext cx="8721436" cy="1244005"/>
          </a:xfrm>
          <a:prstGeom prst="rect">
            <a:avLst/>
          </a:prstGeom>
        </p:spPr>
        <p:txBody>
          <a:bodyPr/>
          <a:lstStyle>
            <a:lvl1pPr marL="0" indent="0" algn="ctr" defTabSz="868680">
              <a:spcBef>
                <a:spcPts val="900"/>
              </a:spcBef>
              <a:buSzTx/>
              <a:buNone/>
              <a:defRPr sz="2660">
                <a:solidFill>
                  <a:srgbClr val="FFFFFF"/>
                </a:solidFill>
              </a:defRPr>
            </a:lvl1pPr>
          </a:lstStyle>
          <a:p>
            <a:r>
              <a:t>“… devotion to money getting” is something that “deadens the spirituality of the church and removes the favor of God from her.” CS, 20</a:t>
            </a:r>
          </a:p>
        </p:txBody>
      </p:sp>
      <p:pic>
        <p:nvPicPr>
          <p:cNvPr id="21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26132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1" build="p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itle 1"/>
          <p:cNvSpPr txBox="1">
            <a:spLocks noGrp="1"/>
          </p:cNvSpPr>
          <p:nvPr>
            <p:ph type="title"/>
          </p:nvPr>
        </p:nvSpPr>
        <p:spPr>
          <a:xfrm>
            <a:off x="838200" y="966348"/>
            <a:ext cx="5636444" cy="1843055"/>
          </a:xfrm>
          <a:prstGeom prst="rect">
            <a:avLst/>
          </a:prstGeom>
        </p:spPr>
        <p:txBody>
          <a:bodyPr/>
          <a:lstStyle/>
          <a:p>
            <a:pPr>
              <a:defRPr sz="5400" b="1">
                <a:solidFill>
                  <a:srgbClr val="FFFFFF"/>
                </a:solidFill>
              </a:defRPr>
            </a:pPr>
            <a:r>
              <a:t>MONEY GETTING </a:t>
            </a:r>
            <a:r>
              <a:rPr sz="3200"/>
              <a:t>X</a:t>
            </a:r>
            <a:r>
              <a:t> SPIRITUALITY</a:t>
            </a:r>
          </a:p>
        </p:txBody>
      </p:sp>
      <p:sp>
        <p:nvSpPr>
          <p:cNvPr id="222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199" y="3007388"/>
            <a:ext cx="5028212" cy="258591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How to recognize “devotion to money getting” and spiritual dead state?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Is financial unfaithfulness and evidence of spiritual death?</a:t>
            </a:r>
          </a:p>
        </p:txBody>
      </p:sp>
      <p:pic>
        <p:nvPicPr>
          <p:cNvPr id="22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1" build="p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Title 1"/>
          <p:cNvSpPr txBox="1">
            <a:spLocks noGrp="1"/>
          </p:cNvSpPr>
          <p:nvPr>
            <p:ph type="title"/>
          </p:nvPr>
        </p:nvSpPr>
        <p:spPr>
          <a:xfrm>
            <a:off x="838199" y="1041386"/>
            <a:ext cx="6856381" cy="1843055"/>
          </a:xfrm>
          <a:prstGeom prst="rect">
            <a:avLst/>
          </a:prstGeom>
        </p:spPr>
        <p:txBody>
          <a:bodyPr/>
          <a:lstStyle/>
          <a:p>
            <a:pPr>
              <a:defRPr sz="5400" b="1">
                <a:solidFill>
                  <a:srgbClr val="FFFFFF"/>
                </a:solidFill>
              </a:defRPr>
            </a:pPr>
            <a:r>
              <a:t>THE EVIDENCE AND ITS </a:t>
            </a:r>
            <a:br/>
            <a:r>
              <a:t>EXTENDED INFLUENCE</a:t>
            </a:r>
          </a:p>
        </p:txBody>
      </p:sp>
      <p:sp>
        <p:nvSpPr>
          <p:cNvPr id="227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199" y="3137359"/>
            <a:ext cx="5941981" cy="211090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“… he that will withhold from God that which He has lent him, will be unfaithful in the things of God in every respect….” 1T 198</a:t>
            </a:r>
          </a:p>
        </p:txBody>
      </p:sp>
      <p:pic>
        <p:nvPicPr>
          <p:cNvPr id="22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1" build="p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itle 1"/>
          <p:cNvSpPr txBox="1">
            <a:spLocks noGrp="1"/>
          </p:cNvSpPr>
          <p:nvPr>
            <p:ph type="title"/>
          </p:nvPr>
        </p:nvSpPr>
        <p:spPr>
          <a:xfrm>
            <a:off x="838200" y="626382"/>
            <a:ext cx="5515100" cy="1843054"/>
          </a:xfrm>
          <a:prstGeom prst="rect">
            <a:avLst/>
          </a:prstGeom>
        </p:spPr>
        <p:txBody>
          <a:bodyPr/>
          <a:lstStyle/>
          <a:p>
            <a:pPr defTabSz="896111">
              <a:defRPr sz="5880" b="1">
                <a:solidFill>
                  <a:srgbClr val="FFFFFF"/>
                </a:solidFill>
              </a:defRPr>
            </a:pPr>
            <a:r>
              <a:t>A GRADUAL </a:t>
            </a:r>
            <a:br/>
            <a:r>
              <a:t>DEVELOPMENT</a:t>
            </a:r>
          </a:p>
        </p:txBody>
      </p:sp>
      <p:sp>
        <p:nvSpPr>
          <p:cNvPr id="23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2586799"/>
            <a:ext cx="5990114" cy="331703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Devotion to money getting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Spiritually dead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All kinds of imaginable unfaithfulness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Apostasy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Church evasion</a:t>
            </a:r>
          </a:p>
        </p:txBody>
      </p:sp>
      <p:pic>
        <p:nvPicPr>
          <p:cNvPr id="23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1" build="p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Title 1"/>
          <p:cNvSpPr txBox="1">
            <a:spLocks noGrp="1"/>
          </p:cNvSpPr>
          <p:nvPr>
            <p:ph type="title"/>
          </p:nvPr>
        </p:nvSpPr>
        <p:spPr>
          <a:xfrm>
            <a:off x="838200" y="510638"/>
            <a:ext cx="10515600" cy="1258786"/>
          </a:xfrm>
          <a:prstGeom prst="rect">
            <a:avLst/>
          </a:prstGeom>
        </p:spPr>
        <p:txBody>
          <a:bodyPr/>
          <a:lstStyle/>
          <a:p>
            <a:pPr>
              <a:defRPr sz="5400" b="1">
                <a:solidFill>
                  <a:srgbClr val="FFFFFF"/>
                </a:solidFill>
              </a:defRPr>
            </a:pPr>
            <a:r>
              <a:t>A SAD RESEARCH</a:t>
            </a:r>
            <a:br/>
            <a:r>
              <a:rPr sz="2500" b="0"/>
              <a:t>All SAD members who left the church from 2015-2017</a:t>
            </a:r>
          </a:p>
        </p:txBody>
      </p:sp>
      <p:graphicFrame>
        <p:nvGraphicFramePr>
          <p:cNvPr id="237" name="Content Placeholder 5"/>
          <p:cNvGraphicFramePr/>
          <p:nvPr/>
        </p:nvGraphicFramePr>
        <p:xfrm>
          <a:off x="825624" y="2719450"/>
          <a:ext cx="4875056" cy="3632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8" name="Chart 6"/>
          <p:cNvGraphicFramePr/>
          <p:nvPr/>
        </p:nvGraphicFramePr>
        <p:xfrm>
          <a:off x="6376351" y="2719450"/>
          <a:ext cx="5155746" cy="3632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9" name="TextBox 7"/>
          <p:cNvSpPr txBox="1"/>
          <p:nvPr/>
        </p:nvSpPr>
        <p:spPr>
          <a:xfrm>
            <a:off x="1698171" y="2185059"/>
            <a:ext cx="36576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An average of 86%: no </a:t>
            </a:r>
            <a:r>
              <a:rPr b="1" dirty="0"/>
              <a:t>tithing</a:t>
            </a:r>
            <a:r>
              <a:rPr dirty="0"/>
              <a:t> record: </a:t>
            </a:r>
          </a:p>
        </p:txBody>
      </p:sp>
      <p:sp>
        <p:nvSpPr>
          <p:cNvPr id="240" name="TextBox 8"/>
          <p:cNvSpPr txBox="1"/>
          <p:nvPr/>
        </p:nvSpPr>
        <p:spPr>
          <a:xfrm>
            <a:off x="7410201" y="2185059"/>
            <a:ext cx="394359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An average of 91%: no </a:t>
            </a:r>
            <a:r>
              <a:rPr b="1" dirty="0"/>
              <a:t>offering</a:t>
            </a:r>
            <a:r>
              <a:rPr dirty="0"/>
              <a:t> record: </a:t>
            </a:r>
          </a:p>
        </p:txBody>
      </p:sp>
      <p:pic>
        <p:nvPicPr>
          <p:cNvPr id="241" name="Picture 11" descr="Pictur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57461" y="644111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2" animBg="1" advAuto="0"/>
      <p:bldP spid="238" grpId="4" animBg="1" advAuto="0"/>
      <p:bldP spid="239" grpId="1" animBg="1" advAuto="0"/>
      <p:bldP spid="240" grpId="3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itle 1"/>
          <p:cNvSpPr txBox="1">
            <a:spLocks noGrp="1"/>
          </p:cNvSpPr>
          <p:nvPr>
            <p:ph type="title"/>
          </p:nvPr>
        </p:nvSpPr>
        <p:spPr>
          <a:xfrm>
            <a:off x="838199" y="816386"/>
            <a:ext cx="4980711" cy="2378077"/>
          </a:xfrm>
          <a:prstGeom prst="rect">
            <a:avLst/>
          </a:prstGeom>
        </p:spPr>
        <p:txBody>
          <a:bodyPr/>
          <a:lstStyle>
            <a:lvl1pPr defTabSz="896111">
              <a:defRPr sz="5292" b="1">
                <a:solidFill>
                  <a:srgbClr val="FFFFFF"/>
                </a:solidFill>
              </a:defRPr>
            </a:lvl1pPr>
          </a:lstStyle>
          <a:p>
            <a:r>
              <a:t>JESUS’ HEART RETENTION STRATEGY</a:t>
            </a:r>
          </a:p>
        </p:txBody>
      </p:sp>
      <p:sp>
        <p:nvSpPr>
          <p:cNvPr id="245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200" y="3329163"/>
            <a:ext cx="4351317" cy="227020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“… Through every investment made [in God’s treasury], they will become more wedded to the cause of present truth…” CS 73.</a:t>
            </a:r>
          </a:p>
        </p:txBody>
      </p:sp>
      <p:pic>
        <p:nvPicPr>
          <p:cNvPr id="24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1" build="p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itle 1"/>
          <p:cNvSpPr txBox="1">
            <a:spLocks noGrp="1"/>
          </p:cNvSpPr>
          <p:nvPr>
            <p:ph type="title"/>
          </p:nvPr>
        </p:nvSpPr>
        <p:spPr>
          <a:xfrm>
            <a:off x="6704610" y="745134"/>
            <a:ext cx="4826330" cy="2378077"/>
          </a:xfrm>
          <a:prstGeom prst="rect">
            <a:avLst/>
          </a:prstGeom>
        </p:spPr>
        <p:txBody>
          <a:bodyPr/>
          <a:lstStyle>
            <a:lvl1pPr defTabSz="896111">
              <a:defRPr sz="5292" b="1">
                <a:solidFill>
                  <a:srgbClr val="FFFFFF"/>
                </a:solidFill>
              </a:defRPr>
            </a:lvl1pPr>
          </a:lstStyle>
          <a:p>
            <a:r>
              <a:t>RELATED TO SPIRITUAL PROSPERITY</a:t>
            </a:r>
          </a:p>
        </p:txBody>
      </p:sp>
      <p:sp>
        <p:nvSpPr>
          <p:cNvPr id="250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04610" y="3441820"/>
            <a:ext cx="4303817" cy="2032704"/>
          </a:xfrm>
          <a:prstGeom prst="rect">
            <a:avLst/>
          </a:prstGeom>
        </p:spPr>
        <p:txBody>
          <a:bodyPr/>
          <a:lstStyle>
            <a:lvl1pPr marL="0" indent="0" defTabSz="905255">
              <a:spcBef>
                <a:spcPts val="900"/>
              </a:spcBef>
              <a:buSzTx/>
              <a:buNone/>
              <a:defRPr sz="2772">
                <a:solidFill>
                  <a:srgbClr val="FFFFFF"/>
                </a:solidFill>
              </a:defRPr>
            </a:lvl1pPr>
          </a:lstStyle>
          <a:p>
            <a:r>
              <a:t>“… Withholding from God Always brings a curse. Spiritual prosperity is closely bound up with Christian liberality…” CS 49.</a:t>
            </a:r>
          </a:p>
        </p:txBody>
      </p:sp>
      <p:pic>
        <p:nvPicPr>
          <p:cNvPr id="25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17374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1" build="p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Title 1"/>
          <p:cNvSpPr txBox="1">
            <a:spLocks noGrp="1"/>
          </p:cNvSpPr>
          <p:nvPr>
            <p:ph type="title"/>
          </p:nvPr>
        </p:nvSpPr>
        <p:spPr>
          <a:xfrm>
            <a:off x="838199" y="486887"/>
            <a:ext cx="4173189" cy="2766953"/>
          </a:xfrm>
          <a:prstGeom prst="rect">
            <a:avLst/>
          </a:prstGeom>
        </p:spPr>
        <p:txBody>
          <a:bodyPr/>
          <a:lstStyle>
            <a:lvl1pPr defTabSz="786384">
              <a:defRPr sz="4644" b="1">
                <a:solidFill>
                  <a:srgbClr val="FFFFFF"/>
                </a:solidFill>
              </a:defRPr>
            </a:lvl1pPr>
          </a:lstStyle>
          <a:p>
            <a:r>
              <a:t>THE MOST SPIRITUALLY PROSPEROUS CHURCHES</a:t>
            </a:r>
          </a:p>
        </p:txBody>
      </p:sp>
      <p:sp>
        <p:nvSpPr>
          <p:cNvPr id="255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199" y="3525104"/>
            <a:ext cx="4517573" cy="221083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“… Churches who are the most systematic and liberal in sustaining the cause of God are the most prosperous spiritually.” 3T 405</a:t>
            </a:r>
          </a:p>
        </p:txBody>
      </p:sp>
      <p:pic>
        <p:nvPicPr>
          <p:cNvPr id="25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1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1"/>
          <p:cNvSpPr txBox="1">
            <a:spLocks noGrp="1"/>
          </p:cNvSpPr>
          <p:nvPr>
            <p:ph type="title"/>
          </p:nvPr>
        </p:nvSpPr>
        <p:spPr>
          <a:xfrm>
            <a:off x="838200" y="24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r>
              <a:t>WRONG QUESTION</a:t>
            </a:r>
          </a:p>
        </p:txBody>
      </p:sp>
      <p:sp>
        <p:nvSpPr>
          <p:cNvPr id="123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199" y="3588875"/>
            <a:ext cx="5990114" cy="6387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How to keep members in the church?</a:t>
            </a:r>
          </a:p>
        </p:txBody>
      </p:sp>
      <p:pic>
        <p:nvPicPr>
          <p:cNvPr id="12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build="p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itle 1"/>
          <p:cNvSpPr txBox="1">
            <a:spLocks noGrp="1"/>
          </p:cNvSpPr>
          <p:nvPr>
            <p:ph type="title"/>
          </p:nvPr>
        </p:nvSpPr>
        <p:spPr>
          <a:xfrm>
            <a:off x="838200" y="1493322"/>
            <a:ext cx="5930735" cy="1935678"/>
          </a:xfrm>
          <a:prstGeom prst="rect">
            <a:avLst/>
          </a:prstGeom>
        </p:spPr>
        <p:txBody>
          <a:bodyPr/>
          <a:lstStyle/>
          <a:p>
            <a:pPr defTabSz="877823">
              <a:defRPr sz="4224" b="1">
                <a:solidFill>
                  <a:srgbClr val="FFFFFF"/>
                </a:solidFill>
              </a:defRPr>
            </a:pPr>
            <a:r>
              <a:t>CHURCH GROWTH </a:t>
            </a:r>
            <a:r>
              <a:rPr sz="3072"/>
              <a:t>X</a:t>
            </a:r>
            <a:r>
              <a:t> </a:t>
            </a:r>
            <a:br/>
            <a:r>
              <a:t>FINANCIAL SPIRITUAL GIVING</a:t>
            </a:r>
          </a:p>
        </p:txBody>
      </p:sp>
      <p:sp>
        <p:nvSpPr>
          <p:cNvPr id="260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199" y="3572450"/>
            <a:ext cx="4220690" cy="1676444"/>
          </a:xfrm>
          <a:prstGeom prst="rect">
            <a:avLst/>
          </a:prstGeom>
        </p:spPr>
        <p:txBody>
          <a:bodyPr/>
          <a:lstStyle>
            <a:lvl1pPr marL="0" indent="0" defTabSz="905255">
              <a:spcBef>
                <a:spcPts val="900"/>
              </a:spcBef>
              <a:buSzTx/>
              <a:buNone/>
              <a:defRPr sz="2772">
                <a:solidFill>
                  <a:srgbClr val="FFFFFF"/>
                </a:solidFill>
              </a:defRPr>
            </a:lvl1pPr>
          </a:lstStyle>
          <a:p>
            <a:r>
              <a:t>The work of imparting of the heavenly gifts “is the life and growth of the church.” 6T 448.</a:t>
            </a:r>
          </a:p>
        </p:txBody>
      </p:sp>
      <p:pic>
        <p:nvPicPr>
          <p:cNvPr id="26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1" build="p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Title 1"/>
          <p:cNvSpPr txBox="1">
            <a:spLocks noGrp="1"/>
          </p:cNvSpPr>
          <p:nvPr>
            <p:ph type="title"/>
          </p:nvPr>
        </p:nvSpPr>
        <p:spPr>
          <a:xfrm>
            <a:off x="838199" y="840137"/>
            <a:ext cx="5574477" cy="1606180"/>
          </a:xfrm>
          <a:prstGeom prst="rect">
            <a:avLst/>
          </a:prstGeom>
        </p:spPr>
        <p:txBody>
          <a:bodyPr/>
          <a:lstStyle>
            <a:lvl1pPr defTabSz="859536">
              <a:defRPr sz="5076" b="1">
                <a:solidFill>
                  <a:srgbClr val="FFFFFF"/>
                </a:solidFill>
              </a:defRPr>
            </a:lvl1pPr>
          </a:lstStyle>
          <a:p>
            <a:r>
              <a:t>FINANCIAL SPIRITUAL GIVING</a:t>
            </a:r>
          </a:p>
        </p:txBody>
      </p:sp>
      <p:sp>
        <p:nvSpPr>
          <p:cNvPr id="265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200" y="2586799"/>
            <a:ext cx="4375068" cy="295897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>
                <a:solidFill>
                  <a:srgbClr val="FFFFFF"/>
                </a:solidFill>
              </a:defRPr>
            </a:pPr>
            <a:r>
              <a:t>Highly related to church growth and spiritual prosperity</a:t>
            </a:r>
          </a:p>
          <a:p>
            <a:pPr>
              <a:lnSpc>
                <a:spcPct val="81000"/>
              </a:lnSpc>
              <a:defRPr>
                <a:solidFill>
                  <a:srgbClr val="FFFFFF"/>
                </a:solidFill>
              </a:defRPr>
            </a:pPr>
            <a:r>
              <a:t>Is expected to increase retention rates</a:t>
            </a:r>
          </a:p>
          <a:p>
            <a:pPr>
              <a:lnSpc>
                <a:spcPct val="81000"/>
              </a:lnSpc>
              <a:defRPr>
                <a:solidFill>
                  <a:srgbClr val="FFFFFF"/>
                </a:solidFill>
              </a:defRPr>
            </a:pPr>
            <a:r>
              <a:t>It’s absence – a predictor of apostasy</a:t>
            </a:r>
          </a:p>
        </p:txBody>
      </p:sp>
      <p:pic>
        <p:nvPicPr>
          <p:cNvPr id="26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1" build="p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Title 1"/>
          <p:cNvSpPr txBox="1">
            <a:spLocks noGrp="1"/>
          </p:cNvSpPr>
          <p:nvPr>
            <p:ph type="title"/>
          </p:nvPr>
        </p:nvSpPr>
        <p:spPr>
          <a:xfrm>
            <a:off x="6625442" y="427511"/>
            <a:ext cx="4014851" cy="2170670"/>
          </a:xfrm>
          <a:prstGeom prst="rect">
            <a:avLst/>
          </a:prstGeom>
        </p:spPr>
        <p:txBody>
          <a:bodyPr/>
          <a:lstStyle>
            <a:lvl1pPr defTabSz="905255">
              <a:defRPr sz="4752" b="1">
                <a:solidFill>
                  <a:srgbClr val="FFFFFF"/>
                </a:solidFill>
              </a:defRPr>
            </a:lvl1pPr>
          </a:lstStyle>
          <a:p>
            <a:r>
              <a:t>NURTURE &amp; RETENTION STRATEGY</a:t>
            </a:r>
          </a:p>
        </p:txBody>
      </p:sp>
      <p:sp>
        <p:nvSpPr>
          <p:cNvPr id="270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625441" y="2803613"/>
            <a:ext cx="4743205" cy="279272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To assess and carefully follow church’s </a:t>
            </a:r>
            <a:r>
              <a:rPr lang="pt-BR" dirty="0"/>
              <a:t>spiritual </a:t>
            </a:r>
            <a:r>
              <a:rPr dirty="0"/>
              <a:t>financial </a:t>
            </a:r>
            <a:r>
              <a:rPr lang="pt-BR" dirty="0" err="1"/>
              <a:t>giving</a:t>
            </a:r>
            <a:r>
              <a:rPr lang="pt-BR" dirty="0"/>
              <a:t> </a:t>
            </a:r>
            <a:r>
              <a:rPr lang="pt-BR" dirty="0" err="1"/>
              <a:t>patterns</a:t>
            </a:r>
            <a:r>
              <a:rPr dirty="0"/>
              <a:t>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Identify potential apostasy/church evasion risk.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Priority care</a:t>
            </a:r>
            <a:r>
              <a:rPr lang="pt-BR" dirty="0"/>
              <a:t>, </a:t>
            </a:r>
            <a:r>
              <a:rPr lang="pt-BR" dirty="0" err="1"/>
              <a:t>including</a:t>
            </a:r>
            <a:r>
              <a:rPr lang="pt-BR" dirty="0"/>
              <a:t> </a:t>
            </a:r>
            <a:r>
              <a:rPr lang="pt-BR" dirty="0" err="1"/>
              <a:t>visitation</a:t>
            </a:r>
            <a:r>
              <a:rPr lang="pt-BR" dirty="0"/>
              <a:t>,</a:t>
            </a:r>
            <a:r>
              <a:rPr dirty="0"/>
              <a:t> to those in greater risk.</a:t>
            </a:r>
          </a:p>
        </p:txBody>
      </p:sp>
      <p:pic>
        <p:nvPicPr>
          <p:cNvPr id="27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820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1" build="p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Title 1"/>
          <p:cNvSpPr txBox="1">
            <a:spLocks noGrp="1"/>
          </p:cNvSpPr>
          <p:nvPr>
            <p:ph type="title"/>
          </p:nvPr>
        </p:nvSpPr>
        <p:spPr>
          <a:xfrm>
            <a:off x="838200" y="2312678"/>
            <a:ext cx="10515600" cy="964911"/>
          </a:xfrm>
          <a:prstGeom prst="rect">
            <a:avLst/>
          </a:prstGeom>
        </p:spPr>
        <p:txBody>
          <a:bodyPr/>
          <a:lstStyle/>
          <a:p>
            <a:pPr defTabSz="740663">
              <a:defRPr sz="2025">
                <a:solidFill>
                  <a:srgbClr val="FFFFFF"/>
                </a:solidFill>
              </a:defRPr>
            </a:pPr>
            <a:r>
              <a:t>Next presentation </a:t>
            </a:r>
            <a:br/>
            <a:r>
              <a:rPr sz="3888" b="1"/>
              <a:t>STRATEGIES TO</a:t>
            </a:r>
          </a:p>
        </p:txBody>
      </p:sp>
      <p:sp>
        <p:nvSpPr>
          <p:cNvPr id="27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3572450"/>
            <a:ext cx="10906498" cy="1842699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Strengthen spiritual systematic giving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Establish appropriate interventions when needed.</a:t>
            </a:r>
          </a:p>
        </p:txBody>
      </p:sp>
      <p:pic>
        <p:nvPicPr>
          <p:cNvPr id="27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1" build="p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11384" y="2786371"/>
            <a:ext cx="6169232" cy="1285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itle 1"/>
          <p:cNvSpPr txBox="1">
            <a:spLocks noGrp="1"/>
          </p:cNvSpPr>
          <p:nvPr>
            <p:ph type="title"/>
          </p:nvPr>
        </p:nvSpPr>
        <p:spPr>
          <a:xfrm>
            <a:off x="838200" y="2122672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pt-BR" dirty="0"/>
              <a:t>BETTER</a:t>
            </a:r>
            <a:r>
              <a:rPr dirty="0"/>
              <a:t> QUESTION</a:t>
            </a:r>
          </a:p>
        </p:txBody>
      </p:sp>
      <p:sp>
        <p:nvSpPr>
          <p:cNvPr id="128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200" y="3256365"/>
            <a:ext cx="5372595" cy="99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How to attach their hearts (emotions) to heaven? (Col. 3:1-3)</a:t>
            </a:r>
          </a:p>
        </p:txBody>
      </p:sp>
      <p:pic>
        <p:nvPicPr>
          <p:cNvPr id="12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itle 1"/>
          <p:cNvSpPr txBox="1">
            <a:spLocks noGrp="1"/>
          </p:cNvSpPr>
          <p:nvPr>
            <p:ph type="title"/>
          </p:nvPr>
        </p:nvSpPr>
        <p:spPr>
          <a:xfrm>
            <a:off x="838200" y="444019"/>
            <a:ext cx="10515600" cy="1325564"/>
          </a:xfrm>
          <a:prstGeom prst="rect">
            <a:avLst/>
          </a:prstGeom>
        </p:spPr>
        <p:txBody>
          <a:bodyPr/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HEART RETENTION</a:t>
            </a:r>
            <a:r>
              <a:rPr sz="3200"/>
              <a:t> X </a:t>
            </a:r>
            <a:r>
              <a:t>BODY RETENTION</a:t>
            </a:r>
          </a:p>
        </p:txBody>
      </p:sp>
      <p:sp>
        <p:nvSpPr>
          <p:cNvPr id="133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200" y="1765638"/>
            <a:ext cx="10515600" cy="496238"/>
          </a:xfrm>
          <a:prstGeom prst="rect">
            <a:avLst/>
          </a:prstGeom>
        </p:spPr>
        <p:txBody>
          <a:bodyPr/>
          <a:lstStyle>
            <a:lvl1pPr marL="217170" indent="-217170" algn="ctr" defTabSz="868680">
              <a:spcBef>
                <a:spcPts val="900"/>
              </a:spcBef>
              <a:defRPr sz="2660">
                <a:solidFill>
                  <a:srgbClr val="FFFFFF"/>
                </a:solidFill>
              </a:defRPr>
            </a:lvl1pPr>
          </a:lstStyle>
          <a:p>
            <a:r>
              <a:t>Foremost concern in Jesus preaching (ex. Matt. 5-7)</a:t>
            </a:r>
          </a:p>
        </p:txBody>
      </p:sp>
      <p:pic>
        <p:nvPicPr>
          <p:cNvPr id="13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itle 1"/>
          <p:cNvSpPr txBox="1">
            <a:spLocks noGrp="1"/>
          </p:cNvSpPr>
          <p:nvPr>
            <p:ph type="title"/>
          </p:nvPr>
        </p:nvSpPr>
        <p:spPr>
          <a:xfrm>
            <a:off x="838200" y="768887"/>
            <a:ext cx="4838206" cy="1779967"/>
          </a:xfrm>
          <a:prstGeom prst="rect">
            <a:avLst/>
          </a:prstGeom>
        </p:spPr>
        <p:txBody>
          <a:bodyPr/>
          <a:lstStyle/>
          <a:p>
            <a:pPr>
              <a:defRPr sz="4800" b="1">
                <a:solidFill>
                  <a:srgbClr val="FFFFFF"/>
                </a:solidFill>
              </a:defRPr>
            </a:pPr>
            <a:r>
              <a:t>HOW TO INHERIT ETERNAL LIFE </a:t>
            </a:r>
            <a:br/>
            <a:r>
              <a:rPr sz="1400" b="0"/>
              <a:t>(Luke 10:25-27; Mark 12:29-31; Matt. 22:37-39; Deut. 10:12)</a:t>
            </a:r>
          </a:p>
        </p:txBody>
      </p:sp>
      <p:sp>
        <p:nvSpPr>
          <p:cNvPr id="138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200" y="3037204"/>
            <a:ext cx="4968834" cy="238441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“Staying in the church” was not Jesus’ answer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To </a:t>
            </a:r>
            <a:r>
              <a:rPr b="1"/>
              <a:t>love God</a:t>
            </a:r>
            <a:r>
              <a:t> with all possible capabilities (and neighbor) was His answer</a:t>
            </a:r>
          </a:p>
        </p:txBody>
      </p:sp>
      <p:pic>
        <p:nvPicPr>
          <p:cNvPr id="13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itle 1"/>
          <p:cNvSpPr txBox="1">
            <a:spLocks noGrp="1"/>
          </p:cNvSpPr>
          <p:nvPr>
            <p:ph type="title"/>
          </p:nvPr>
        </p:nvSpPr>
        <p:spPr>
          <a:xfrm>
            <a:off x="838200" y="472002"/>
            <a:ext cx="4398818" cy="2639334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r>
              <a:t>WHEN MEMBERS LOVE GOD</a:t>
            </a:r>
          </a:p>
        </p:txBody>
      </p:sp>
      <p:sp>
        <p:nvSpPr>
          <p:cNvPr id="143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199" y="3208864"/>
            <a:ext cx="4719454" cy="238441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They will have eternal life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All things work together for their good (Rom. 8:28)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Church retention will be the consequence</a:t>
            </a:r>
          </a:p>
        </p:txBody>
      </p:sp>
      <p:pic>
        <p:nvPicPr>
          <p:cNvPr id="14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le 1"/>
          <p:cNvSpPr txBox="1">
            <a:spLocks noGrp="1"/>
          </p:cNvSpPr>
          <p:nvPr>
            <p:ph type="title"/>
          </p:nvPr>
        </p:nvSpPr>
        <p:spPr>
          <a:xfrm>
            <a:off x="6170219" y="778369"/>
            <a:ext cx="4327567" cy="1325563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r>
              <a:t>TO LOVE GOD</a:t>
            </a:r>
          </a:p>
        </p:txBody>
      </p:sp>
      <p:sp>
        <p:nvSpPr>
          <p:cNvPr id="148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170219" y="2140085"/>
            <a:ext cx="5135089" cy="3168186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t>It’s a requirement (Deut. 10:12)</a:t>
            </a:r>
          </a:p>
          <a:p>
            <a:pPr marL="226313" indent="-226313" defTabSz="905255"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t>Should not be in word/talk, but in deed and truth (1 John 3:18)</a:t>
            </a:r>
          </a:p>
          <a:p>
            <a:pPr marL="226313" indent="-226313" defTabSz="905255"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t>Is revealed by loving the brothers (1 John 4:7-21)</a:t>
            </a:r>
          </a:p>
          <a:p>
            <a:pPr marL="226313" indent="-226313" defTabSz="905255">
              <a:spcBef>
                <a:spcPts val="900"/>
              </a:spcBef>
              <a:defRPr sz="2772">
                <a:solidFill>
                  <a:srgbClr val="FFFFFF"/>
                </a:solidFill>
              </a:defRPr>
            </a:pPr>
            <a:r>
              <a:t>The most important Nurture endeavor</a:t>
            </a:r>
          </a:p>
        </p:txBody>
      </p:sp>
      <p:pic>
        <p:nvPicPr>
          <p:cNvPr id="14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0044" y="5974546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build="p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1"/>
          <p:cNvSpPr txBox="1">
            <a:spLocks noGrp="1"/>
          </p:cNvSpPr>
          <p:nvPr>
            <p:ph type="title"/>
          </p:nvPr>
        </p:nvSpPr>
        <p:spPr>
          <a:xfrm>
            <a:off x="838200" y="1683286"/>
            <a:ext cx="4363192" cy="1325563"/>
          </a:xfrm>
          <a:prstGeom prst="rect">
            <a:avLst/>
          </a:prstGeom>
        </p:spPr>
        <p:txBody>
          <a:bodyPr/>
          <a:lstStyle/>
          <a:p>
            <a:pPr>
              <a:defRPr sz="5400" b="1">
                <a:solidFill>
                  <a:srgbClr val="FFFFFF"/>
                </a:solidFill>
              </a:defRPr>
            </a:pPr>
            <a:r>
              <a:t>TO LOVE GOD</a:t>
            </a:r>
            <a:br/>
            <a:r>
              <a:rPr sz="2800" b="0"/>
              <a:t>It is related to</a:t>
            </a:r>
          </a:p>
        </p:txBody>
      </p:sp>
      <p:sp>
        <p:nvSpPr>
          <p:cNvPr id="153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200" y="3458245"/>
            <a:ext cx="4707577" cy="135126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Keeping His Commandments </a:t>
            </a:r>
            <a:r>
              <a:rPr sz="2000"/>
              <a:t>(John 14:15, 21: 15:10; 1 John 2:4-6; 5:3)</a:t>
            </a:r>
            <a:endParaRPr sz="2400"/>
          </a:p>
          <a:p>
            <a:pPr>
              <a:defRPr>
                <a:solidFill>
                  <a:srgbClr val="FFFFFF"/>
                </a:solidFill>
              </a:defRPr>
            </a:pPr>
            <a:r>
              <a:t>Keeping His Word </a:t>
            </a:r>
            <a:r>
              <a:rPr sz="2000"/>
              <a:t>(John 14:23)</a:t>
            </a:r>
          </a:p>
        </p:txBody>
      </p:sp>
      <p:pic>
        <p:nvPicPr>
          <p:cNvPr id="15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965" y="6007203"/>
            <a:ext cx="1739736" cy="36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build="p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833</Words>
  <Application>Microsoft Macintosh PowerPoint</Application>
  <PresentationFormat>Widescreen</PresentationFormat>
  <Paragraphs>104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A RELIABLE EVASION PREDICTOR Would help leaders to</vt:lpstr>
      <vt:lpstr>WRONG QUESTION</vt:lpstr>
      <vt:lpstr>BETTER QUESTION</vt:lpstr>
      <vt:lpstr>HEART RETENTION X BODY RETENTION</vt:lpstr>
      <vt:lpstr>HOW TO INHERIT ETERNAL LIFE  (Luke 10:25-27; Mark 12:29-31; Matt. 22:37-39; Deut. 10:12)</vt:lpstr>
      <vt:lpstr>WHEN MEMBERS LOVE GOD</vt:lpstr>
      <vt:lpstr>TO LOVE GOD</vt:lpstr>
      <vt:lpstr>TO LOVE GOD It is related to</vt:lpstr>
      <vt:lpstr>A SURPRISING WAY TO DEVELOP THAT AFFECTION</vt:lpstr>
      <vt:lpstr>POSSESSIONS X AFFECTIONS  Possessions are carriers of Affections (Matt. 6:19-21)</vt:lpstr>
      <vt:lpstr>FINANCIAL  SPIRITUAL GIVING</vt:lpstr>
      <vt:lpstr>ONLY TWO OPTIONS</vt:lpstr>
      <vt:lpstr>TO LOVE GOD</vt:lpstr>
      <vt:lpstr>JESUS’S HEART RETENTION PROGRAM</vt:lpstr>
      <vt:lpstr>FINANCIAL SPIRITUAL GIVING</vt:lpstr>
      <vt:lpstr>PRACTICES POSITIVELY CORRELATED TO TITHING (MCIVER, 2015)</vt:lpstr>
      <vt:lpstr>ARE THEY RELATED TO SPIRITUAL GIVING BY CHANCE?</vt:lpstr>
      <vt:lpstr>WHEN INVESTMENTS  AND HEART ARE ON THE EARTH  (Parable of the Sower - Matt. 13:22)</vt:lpstr>
      <vt:lpstr>LOVE OF THINGS AND THIS WORLD  (1 John 2:15-17)</vt:lpstr>
      <vt:lpstr>LOVE OF MONEY &amp;  DESIRE TO BE RICH  (1 Tim. 6:9-10) </vt:lpstr>
      <vt:lpstr>MONEY GETTING X SPIRITUALITY</vt:lpstr>
      <vt:lpstr>MONEY GETTING X SPIRITUALITY</vt:lpstr>
      <vt:lpstr>THE EVIDENCE AND ITS  EXTENDED INFLUENCE</vt:lpstr>
      <vt:lpstr>A GRADUAL  DEVELOPMENT</vt:lpstr>
      <vt:lpstr>A SAD RESEARCH All SAD members who left the church from 2015-2017</vt:lpstr>
      <vt:lpstr>JESUS’ HEART RETENTION STRATEGY</vt:lpstr>
      <vt:lpstr>RELATED TO SPIRITUAL PROSPERITY</vt:lpstr>
      <vt:lpstr>THE MOST SPIRITUALLY PROSPEROUS CHURCHES</vt:lpstr>
      <vt:lpstr>CHURCH GROWTH X  FINANCIAL SPIRITUAL GIVING</vt:lpstr>
      <vt:lpstr>FINANCIAL SPIRITUAL GIVING</vt:lpstr>
      <vt:lpstr>NURTURE &amp; RETENTION STRATEGY</vt:lpstr>
      <vt:lpstr>Next presentation  STRATEGIES 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Bomfim, Marcos</cp:lastModifiedBy>
  <cp:revision>7</cp:revision>
  <dcterms:modified xsi:type="dcterms:W3CDTF">2019-04-08T13:40:09Z</dcterms:modified>
</cp:coreProperties>
</file>