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4" r:id="rId3"/>
    <p:sldId id="301" r:id="rId4"/>
    <p:sldId id="257" r:id="rId5"/>
    <p:sldId id="258" r:id="rId6"/>
    <p:sldId id="300" r:id="rId7"/>
    <p:sldId id="293" r:id="rId8"/>
    <p:sldId id="299" r:id="rId9"/>
    <p:sldId id="294" r:id="rId10"/>
    <p:sldId id="295" r:id="rId11"/>
    <p:sldId id="259" r:id="rId12"/>
    <p:sldId id="296" r:id="rId13"/>
    <p:sldId id="297" r:id="rId14"/>
    <p:sldId id="298" r:id="rId15"/>
    <p:sldId id="292"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212"/>
    <p:restoredTop sz="94790"/>
  </p:normalViewPr>
  <p:slideViewPr>
    <p:cSldViewPr snapToGrid="0" snapToObjects="1">
      <p:cViewPr varScale="1">
        <p:scale>
          <a:sx n="23" d="100"/>
          <a:sy n="23" d="100"/>
        </p:scale>
        <p:origin x="208" y="1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DA058-5E9C-1243-8A3D-1B87A650499A}" type="datetimeFigureOut">
              <a:rPr lang="en-US" smtClean="0"/>
              <a:t>12/29/19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DAE56-2CEE-3A4B-915E-81D4525ABE4A}" type="slidenum">
              <a:rPr lang="en-US" smtClean="0"/>
              <a:t>‹#›</a:t>
            </a:fld>
            <a:endParaRPr lang="en-US"/>
          </a:p>
        </p:txBody>
      </p:sp>
    </p:spTree>
    <p:extLst>
      <p:ext uri="{BB962C8B-B14F-4D97-AF65-F5344CB8AC3E}">
        <p14:creationId xmlns:p14="http://schemas.microsoft.com/office/powerpoint/2010/main" val="427927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DAE56-2CEE-3A4B-915E-81D4525ABE4A}" type="slidenum">
              <a:rPr lang="en-US" smtClean="0"/>
              <a:t>1</a:t>
            </a:fld>
            <a:endParaRPr lang="en-US"/>
          </a:p>
        </p:txBody>
      </p:sp>
    </p:spTree>
    <p:extLst>
      <p:ext uri="{BB962C8B-B14F-4D97-AF65-F5344CB8AC3E}">
        <p14:creationId xmlns:p14="http://schemas.microsoft.com/office/powerpoint/2010/main" val="2876903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023F-8B43-B446-8AF7-70DE471242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249A0-4961-944C-BC61-5B4C5613A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E90B12-87B6-2D44-B251-1567ED973317}"/>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5" name="Footer Placeholder 4">
            <a:extLst>
              <a:ext uri="{FF2B5EF4-FFF2-40B4-BE49-F238E27FC236}">
                <a16:creationId xmlns:a16="http://schemas.microsoft.com/office/drawing/2014/main" id="{FFA39873-F89E-4841-AFAE-177AC9C79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609F2-4713-1E4C-8D46-68D1DECC1C4E}"/>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667569370"/>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D7C7-42FB-524F-90D0-67809076C8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F94FE8-6D53-524B-A4A2-5100F7FD2A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52144-F423-A848-A648-19B5B04BA00E}"/>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5" name="Footer Placeholder 4">
            <a:extLst>
              <a:ext uri="{FF2B5EF4-FFF2-40B4-BE49-F238E27FC236}">
                <a16:creationId xmlns:a16="http://schemas.microsoft.com/office/drawing/2014/main" id="{0FE378BA-918E-9740-9273-25AB75E63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78884-274B-AD4F-9EDA-9D42AB8A5ADB}"/>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496592773"/>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FD9B70-65F5-AF4B-93C1-F6D46E6687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594327-29EE-B346-A0DA-8C14D8A400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B5590-FCD8-274C-9762-F7408E88D4F0}"/>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5" name="Footer Placeholder 4">
            <a:extLst>
              <a:ext uri="{FF2B5EF4-FFF2-40B4-BE49-F238E27FC236}">
                <a16:creationId xmlns:a16="http://schemas.microsoft.com/office/drawing/2014/main" id="{D3F75B45-85E9-DC4E-BDDC-0665DCF88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1B9BC-A071-4C4E-B2A6-CC457258911B}"/>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561081348"/>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73674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AFDC-7B6E-FC43-B43B-CB48FFD53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956AF-A31F-7B40-9B69-2FF6B81BF9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A1069-E474-564A-94CB-7AEE6D30F700}"/>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5" name="Footer Placeholder 4">
            <a:extLst>
              <a:ext uri="{FF2B5EF4-FFF2-40B4-BE49-F238E27FC236}">
                <a16:creationId xmlns:a16="http://schemas.microsoft.com/office/drawing/2014/main" id="{80D15EFA-58D2-E64A-AD22-6FEA259FA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A80E-35EB-7A44-8B75-A3B1CAEC4E35}"/>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513668683"/>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3163-D7E0-0143-9CAC-DFDFE8AA9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60A5C-332B-4545-9A7F-6E761A7F0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C6377E-DA2D-D346-B6DD-8F923DF54300}"/>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5" name="Footer Placeholder 4">
            <a:extLst>
              <a:ext uri="{FF2B5EF4-FFF2-40B4-BE49-F238E27FC236}">
                <a16:creationId xmlns:a16="http://schemas.microsoft.com/office/drawing/2014/main" id="{FC489E41-D618-DE48-AEA0-6B19A7084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D0D62-0F03-1644-825D-E29A45356F29}"/>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707687283"/>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1839-0BD3-0344-9857-DD7C34274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36C20-0A3A-6A4D-8EEF-6E1EC81F5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5B29E8-D346-364A-AA25-03988F40BC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3D1F93-9B17-504C-B93A-06F08F1984D5}"/>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6" name="Footer Placeholder 5">
            <a:extLst>
              <a:ext uri="{FF2B5EF4-FFF2-40B4-BE49-F238E27FC236}">
                <a16:creationId xmlns:a16="http://schemas.microsoft.com/office/drawing/2014/main" id="{B934CD49-8E4C-444E-81A4-70900309E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4749F-84FC-5644-B7DB-54653ADD7DF3}"/>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274671296"/>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96D5-F359-E44D-9812-B7C607E347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302D3-2912-0D4E-BE28-0C8A4DA289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C41AAF-93E7-5146-B850-1D6BD63D80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5AF94D-99B8-644D-8BDF-17845BFBE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47D1B3-A728-4446-9FAE-911B29D4EB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1B23D-43E1-C24C-994A-6B9FE958F75E}"/>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8" name="Footer Placeholder 7">
            <a:extLst>
              <a:ext uri="{FF2B5EF4-FFF2-40B4-BE49-F238E27FC236}">
                <a16:creationId xmlns:a16="http://schemas.microsoft.com/office/drawing/2014/main" id="{0B1EF423-4BDE-EF49-985E-5AC4D0077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576CD0-AB1F-3F41-B453-F58D9240739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793281068"/>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D4E6-54A6-A34A-B87F-122F677FEC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0F4B2-30F8-0849-8DAE-EED564D8CE76}"/>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4" name="Footer Placeholder 3">
            <a:extLst>
              <a:ext uri="{FF2B5EF4-FFF2-40B4-BE49-F238E27FC236}">
                <a16:creationId xmlns:a16="http://schemas.microsoft.com/office/drawing/2014/main" id="{A29A0E29-AFC5-0E40-B1CF-8FC4A19AC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EC6CF4-7569-9046-8FD2-4A9D175BA3B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985424679"/>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484F1-42AC-1C48-8B89-AC0A40D85E4E}"/>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3" name="Footer Placeholder 2">
            <a:extLst>
              <a:ext uri="{FF2B5EF4-FFF2-40B4-BE49-F238E27FC236}">
                <a16:creationId xmlns:a16="http://schemas.microsoft.com/office/drawing/2014/main" id="{846676E4-B7BA-AE47-B527-178AB82653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5BB85D-602C-D744-A946-45598BA7B219}"/>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2832628283"/>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C531-568B-F14E-BFE7-D0643ED97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E6F310-E6DF-F245-BD03-3C4EFC808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9828D4-7EC8-C740-9C74-FBB51ED9C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2A7096-683A-5D4C-A5C1-2EBD2EB9DA16}"/>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6" name="Footer Placeholder 5">
            <a:extLst>
              <a:ext uri="{FF2B5EF4-FFF2-40B4-BE49-F238E27FC236}">
                <a16:creationId xmlns:a16="http://schemas.microsoft.com/office/drawing/2014/main" id="{9096B912-563C-EE49-81FA-7AAAFEB6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5F6DD-382C-FD41-A02B-3CAD4034AEDC}"/>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3658981503"/>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4187-BAA0-E642-BA5F-8243C3F81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13472-A4B2-6547-8A2D-F3594326B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5DF26F-CE8B-7D43-BA76-6157E6C5B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BA90F2-394F-3D4D-B929-31E01421D9D2}"/>
              </a:ext>
            </a:extLst>
          </p:cNvPr>
          <p:cNvSpPr>
            <a:spLocks noGrp="1"/>
          </p:cNvSpPr>
          <p:nvPr>
            <p:ph type="dt" sz="half" idx="10"/>
          </p:nvPr>
        </p:nvSpPr>
        <p:spPr/>
        <p:txBody>
          <a:bodyPr/>
          <a:lstStyle/>
          <a:p>
            <a:fld id="{C92ED51D-F650-2942-A620-F82B9613B8F5}" type="datetimeFigureOut">
              <a:rPr lang="en-US" smtClean="0"/>
              <a:t>12/29/19</a:t>
            </a:fld>
            <a:endParaRPr lang="en-US"/>
          </a:p>
        </p:txBody>
      </p:sp>
      <p:sp>
        <p:nvSpPr>
          <p:cNvPr id="6" name="Footer Placeholder 5">
            <a:extLst>
              <a:ext uri="{FF2B5EF4-FFF2-40B4-BE49-F238E27FC236}">
                <a16:creationId xmlns:a16="http://schemas.microsoft.com/office/drawing/2014/main" id="{6C3CF43A-6050-1242-96D0-9A5EAAE7C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08D43-CD21-4541-8B64-D57AAED3F5C0}"/>
              </a:ext>
            </a:extLst>
          </p:cNvPr>
          <p:cNvSpPr>
            <a:spLocks noGrp="1"/>
          </p:cNvSpPr>
          <p:nvPr>
            <p:ph type="sldNum" sz="quarter" idx="12"/>
          </p:nvPr>
        </p:nvSpPr>
        <p:spPr/>
        <p:txBody>
          <a:bodyPr/>
          <a:lstStyle/>
          <a:p>
            <a:fld id="{292AAD21-7D91-AD4B-8C85-AD9F3EB355D4}" type="slidenum">
              <a:rPr lang="en-US" smtClean="0"/>
              <a:t>‹#›</a:t>
            </a:fld>
            <a:endParaRPr lang="en-US"/>
          </a:p>
        </p:txBody>
      </p:sp>
    </p:spTree>
    <p:extLst>
      <p:ext uri="{BB962C8B-B14F-4D97-AF65-F5344CB8AC3E}">
        <p14:creationId xmlns:p14="http://schemas.microsoft.com/office/powerpoint/2010/main" val="1958713075"/>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E69FE-70EF-4B45-8FA8-00B09A404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03CCF-9654-844A-9723-60C635F68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B0133-1001-6641-BA0B-964647A1B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ED51D-F650-2942-A620-F82B9613B8F5}" type="datetimeFigureOut">
              <a:rPr lang="en-US" smtClean="0"/>
              <a:t>12/29/19</a:t>
            </a:fld>
            <a:endParaRPr lang="en-US"/>
          </a:p>
        </p:txBody>
      </p:sp>
      <p:sp>
        <p:nvSpPr>
          <p:cNvPr id="5" name="Footer Placeholder 4">
            <a:extLst>
              <a:ext uri="{FF2B5EF4-FFF2-40B4-BE49-F238E27FC236}">
                <a16:creationId xmlns:a16="http://schemas.microsoft.com/office/drawing/2014/main" id="{C4B23845-1BB7-2644-96D2-BF59B0C79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C89FF4-C1CB-E34B-A941-873A307B6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AAD21-7D91-AD4B-8C85-AD9F3EB355D4}" type="slidenum">
              <a:rPr lang="en-US" smtClean="0"/>
              <a:t>‹#›</a:t>
            </a:fld>
            <a:endParaRPr lang="en-US"/>
          </a:p>
        </p:txBody>
      </p:sp>
    </p:spTree>
    <p:extLst>
      <p:ext uri="{BB962C8B-B14F-4D97-AF65-F5344CB8AC3E}">
        <p14:creationId xmlns:p14="http://schemas.microsoft.com/office/powerpoint/2010/main" val="247307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843A2-AC14-9746-A197-E543402A122A}"/>
              </a:ext>
            </a:extLst>
          </p:cNvPr>
          <p:cNvPicPr>
            <a:picLocks noChangeAspect="1"/>
          </p:cNvPicPr>
          <p:nvPr/>
        </p:nvPicPr>
        <p:blipFill>
          <a:blip r:embed="rId3"/>
          <a:stretch>
            <a:fillRect/>
          </a:stretch>
        </p:blipFill>
        <p:spPr>
          <a:xfrm>
            <a:off x="1" y="0"/>
            <a:ext cx="12180229" cy="6857999"/>
          </a:xfrm>
          <a:prstGeom prst="rect">
            <a:avLst/>
          </a:prstGeom>
        </p:spPr>
      </p:pic>
      <p:sp>
        <p:nvSpPr>
          <p:cNvPr id="7" name="CaixaDeTexto 1">
            <a:extLst>
              <a:ext uri="{FF2B5EF4-FFF2-40B4-BE49-F238E27FC236}">
                <a16:creationId xmlns:a16="http://schemas.microsoft.com/office/drawing/2014/main" id="{E57CB115-80BD-614F-9020-00C532812992}"/>
              </a:ext>
            </a:extLst>
          </p:cNvPr>
          <p:cNvSpPr txBox="1"/>
          <p:nvPr/>
        </p:nvSpPr>
        <p:spPr>
          <a:xfrm>
            <a:off x="889620" y="923206"/>
            <a:ext cx="5255185"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5400" b="1" dirty="0">
                <a:solidFill>
                  <a:schemeClr val="bg1"/>
                </a:solidFill>
                <a:latin typeface="Avenir Black" panose="02000503020000020003" pitchFamily="2" charset="0"/>
                <a:sym typeface="Helvetica Light"/>
              </a:rPr>
              <a:t>REGULAR FINANCIAL WORSHIP</a:t>
            </a:r>
          </a:p>
        </p:txBody>
      </p:sp>
      <p:pic>
        <p:nvPicPr>
          <p:cNvPr id="8" name="Ativo 3.png" descr="Ativo 3.png">
            <a:extLst>
              <a:ext uri="{FF2B5EF4-FFF2-40B4-BE49-F238E27FC236}">
                <a16:creationId xmlns:a16="http://schemas.microsoft.com/office/drawing/2014/main" id="{DD71F01F-9FE1-FE47-9948-CCBD5C063AE9}"/>
              </a:ext>
            </a:extLst>
          </p:cNvPr>
          <p:cNvPicPr>
            <a:picLocks noChangeAspect="1"/>
          </p:cNvPicPr>
          <p:nvPr/>
        </p:nvPicPr>
        <p:blipFill>
          <a:blip r:embed="rId4"/>
          <a:stretch>
            <a:fillRect/>
          </a:stretch>
        </p:blipFill>
        <p:spPr>
          <a:xfrm>
            <a:off x="889620" y="4793803"/>
            <a:ext cx="4977243" cy="1129587"/>
          </a:xfrm>
          <a:prstGeom prst="rect">
            <a:avLst/>
          </a:prstGeom>
          <a:ln w="12700">
            <a:miter lim="400000"/>
          </a:ln>
        </p:spPr>
      </p:pic>
      <p:pic>
        <p:nvPicPr>
          <p:cNvPr id="6" name="Picture 5">
            <a:extLst>
              <a:ext uri="{FF2B5EF4-FFF2-40B4-BE49-F238E27FC236}">
                <a16:creationId xmlns:a16="http://schemas.microsoft.com/office/drawing/2014/main" id="{B746D383-E27D-B649-AF7E-47E8FF0900DD}"/>
              </a:ext>
            </a:extLst>
          </p:cNvPr>
          <p:cNvPicPr>
            <a:picLocks noChangeAspect="1"/>
          </p:cNvPicPr>
          <p:nvPr/>
        </p:nvPicPr>
        <p:blipFill>
          <a:blip r:embed="rId5"/>
          <a:stretch>
            <a:fillRect/>
          </a:stretch>
        </p:blipFill>
        <p:spPr>
          <a:xfrm>
            <a:off x="10918971" y="5838046"/>
            <a:ext cx="724389" cy="724389"/>
          </a:xfrm>
          <a:prstGeom prst="rect">
            <a:avLst/>
          </a:prstGeom>
        </p:spPr>
      </p:pic>
    </p:spTree>
    <p:extLst>
      <p:ext uri="{BB962C8B-B14F-4D97-AF65-F5344CB8AC3E}">
        <p14:creationId xmlns:p14="http://schemas.microsoft.com/office/powerpoint/2010/main" val="18681895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5885" y="0"/>
            <a:ext cx="12180229" cy="6857998"/>
          </a:xfrm>
          <a:prstGeom prst="rect">
            <a:avLst/>
          </a:prstGeom>
        </p:spPr>
      </p:pic>
      <p:sp>
        <p:nvSpPr>
          <p:cNvPr id="4" name="CaixaDeTexto 1">
            <a:extLst>
              <a:ext uri="{FF2B5EF4-FFF2-40B4-BE49-F238E27FC236}">
                <a16:creationId xmlns:a16="http://schemas.microsoft.com/office/drawing/2014/main" id="{72EFDA69-7B4F-0340-978F-FFF3482FCC2F}"/>
              </a:ext>
            </a:extLst>
          </p:cNvPr>
          <p:cNvSpPr txBox="1"/>
          <p:nvPr/>
        </p:nvSpPr>
        <p:spPr>
          <a:xfrm>
            <a:off x="994683" y="1181852"/>
            <a:ext cx="427226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MAY </a:t>
            </a:r>
            <a:r>
              <a:rPr lang="pt-BR" sz="3200" b="1" dirty="0" err="1">
                <a:solidFill>
                  <a:schemeClr val="bg1"/>
                </a:solidFill>
                <a:latin typeface="Avenir Black" panose="02000503020000020003" pitchFamily="2" charset="0"/>
                <a:sym typeface="Helvetica Light"/>
              </a:rPr>
              <a:t>I</a:t>
            </a:r>
            <a:r>
              <a:rPr lang="pt-BR" sz="3200" b="1" dirty="0">
                <a:solidFill>
                  <a:schemeClr val="bg1"/>
                </a:solidFill>
                <a:latin typeface="Avenir Black" panose="02000503020000020003" pitchFamily="2" charset="0"/>
                <a:sym typeface="Helvetica Light"/>
              </a:rPr>
              <a:t> HONOR THE LORD?</a:t>
            </a:r>
          </a:p>
        </p:txBody>
      </p:sp>
      <p:sp>
        <p:nvSpPr>
          <p:cNvPr id="5" name="CaixaDeTexto 1">
            <a:extLst>
              <a:ext uri="{FF2B5EF4-FFF2-40B4-BE49-F238E27FC236}">
                <a16:creationId xmlns:a16="http://schemas.microsoft.com/office/drawing/2014/main" id="{85A82503-23AD-5147-8B21-37642E00CAE9}"/>
              </a:ext>
            </a:extLst>
          </p:cNvPr>
          <p:cNvSpPr txBox="1"/>
          <p:nvPr/>
        </p:nvSpPr>
        <p:spPr>
          <a:xfrm>
            <a:off x="994683" y="2655313"/>
            <a:ext cx="4091025"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rPr>
              <a:t>OPTIONS:</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Delivering all at once with the tithe, at the time of the income</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Dividing the amount to worship at each service</a:t>
            </a:r>
          </a:p>
        </p:txBody>
      </p:sp>
      <p:pic>
        <p:nvPicPr>
          <p:cNvPr id="7" name="Picture 6">
            <a:extLst>
              <a:ext uri="{FF2B5EF4-FFF2-40B4-BE49-F238E27FC236}">
                <a16:creationId xmlns:a16="http://schemas.microsoft.com/office/drawing/2014/main" id="{9EC159FD-6C04-D947-8AC9-880A287CC648}"/>
              </a:ext>
            </a:extLst>
          </p:cNvPr>
          <p:cNvPicPr>
            <a:picLocks noChangeAspect="1"/>
          </p:cNvPicPr>
          <p:nvPr/>
        </p:nvPicPr>
        <p:blipFill>
          <a:blip r:embed="rId3"/>
          <a:stretch>
            <a:fillRect/>
          </a:stretch>
        </p:blipFill>
        <p:spPr>
          <a:xfrm>
            <a:off x="10918971" y="5838046"/>
            <a:ext cx="724389" cy="724389"/>
          </a:xfrm>
          <a:prstGeom prst="rect">
            <a:avLst/>
          </a:prstGeom>
        </p:spPr>
      </p:pic>
    </p:spTree>
    <p:extLst>
      <p:ext uri="{BB962C8B-B14F-4D97-AF65-F5344CB8AC3E}">
        <p14:creationId xmlns:p14="http://schemas.microsoft.com/office/powerpoint/2010/main" val="126804195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D4019-7378-5E45-9A6F-8367FA5F71E1}"/>
              </a:ext>
            </a:extLst>
          </p:cNvPr>
          <p:cNvPicPr>
            <a:picLocks noChangeAspect="1"/>
          </p:cNvPicPr>
          <p:nvPr/>
        </p:nvPicPr>
        <p:blipFill>
          <a:blip r:embed="rId2"/>
          <a:stretch>
            <a:fillRect/>
          </a:stretch>
        </p:blipFill>
        <p:spPr>
          <a:xfrm>
            <a:off x="1" y="1"/>
            <a:ext cx="12180229" cy="6857999"/>
          </a:xfrm>
          <a:prstGeom prst="rect">
            <a:avLst/>
          </a:prstGeom>
        </p:spPr>
      </p:pic>
      <p:sp>
        <p:nvSpPr>
          <p:cNvPr id="4" name="CaixaDeTexto 1">
            <a:extLst>
              <a:ext uri="{FF2B5EF4-FFF2-40B4-BE49-F238E27FC236}">
                <a16:creationId xmlns:a16="http://schemas.microsoft.com/office/drawing/2014/main" id="{5D9CC357-400F-F24E-815F-502A0ADB65A0}"/>
              </a:ext>
            </a:extLst>
          </p:cNvPr>
          <p:cNvSpPr txBox="1"/>
          <p:nvPr/>
        </p:nvSpPr>
        <p:spPr>
          <a:xfrm>
            <a:off x="994682" y="1462410"/>
            <a:ext cx="442589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RISK OF POSTPONED</a:t>
            </a:r>
          </a:p>
          <a:p>
            <a:pPr defTabSz="825500" hangingPunct="0"/>
            <a:r>
              <a:rPr lang="pt-BR" sz="3200" b="1" dirty="0">
                <a:solidFill>
                  <a:schemeClr val="bg1"/>
                </a:solidFill>
                <a:latin typeface="Avenir Black" panose="02000503020000020003" pitchFamily="2" charset="0"/>
                <a:sym typeface="Helvetica Light"/>
              </a:rPr>
              <a:t>DELIVERANCE</a:t>
            </a:r>
          </a:p>
        </p:txBody>
      </p:sp>
      <p:sp>
        <p:nvSpPr>
          <p:cNvPr id="5" name="CaixaDeTexto 1">
            <a:extLst>
              <a:ext uri="{FF2B5EF4-FFF2-40B4-BE49-F238E27FC236}">
                <a16:creationId xmlns:a16="http://schemas.microsoft.com/office/drawing/2014/main" id="{729C8C83-EF03-5B43-8193-26D9AD887F92}"/>
              </a:ext>
            </a:extLst>
          </p:cNvPr>
          <p:cNvSpPr txBox="1"/>
          <p:nvPr/>
        </p:nvSpPr>
        <p:spPr>
          <a:xfrm>
            <a:off x="994683" y="2828500"/>
            <a:ext cx="3723621"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solidFill>
                  <a:schemeClr val="bg1"/>
                </a:solidFill>
                <a:latin typeface="Avenir Roman" panose="02000503020000020003" pitchFamily="2" charset="0"/>
              </a:rPr>
              <a:t>May be a temptation to deviate PROMISE resources from its higher purpose</a:t>
            </a:r>
          </a:p>
        </p:txBody>
      </p:sp>
    </p:spTree>
    <p:extLst>
      <p:ext uri="{BB962C8B-B14F-4D97-AF65-F5344CB8AC3E}">
        <p14:creationId xmlns:p14="http://schemas.microsoft.com/office/powerpoint/2010/main" val="7521286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D4019-7378-5E45-9A6F-8367FA5F71E1}"/>
              </a:ext>
            </a:extLst>
          </p:cNvPr>
          <p:cNvPicPr>
            <a:picLocks noChangeAspect="1"/>
          </p:cNvPicPr>
          <p:nvPr/>
        </p:nvPicPr>
        <p:blipFill>
          <a:blip r:embed="rId2"/>
          <a:stretch>
            <a:fillRect/>
          </a:stretch>
        </p:blipFill>
        <p:spPr>
          <a:xfrm>
            <a:off x="1" y="1"/>
            <a:ext cx="12180229" cy="6857998"/>
          </a:xfrm>
          <a:prstGeom prst="rect">
            <a:avLst/>
          </a:prstGeom>
        </p:spPr>
      </p:pic>
      <p:sp>
        <p:nvSpPr>
          <p:cNvPr id="4" name="CaixaDeTexto 1">
            <a:extLst>
              <a:ext uri="{FF2B5EF4-FFF2-40B4-BE49-F238E27FC236}">
                <a16:creationId xmlns:a16="http://schemas.microsoft.com/office/drawing/2014/main" id="{5D9CC357-400F-F24E-815F-502A0ADB65A0}"/>
              </a:ext>
            </a:extLst>
          </p:cNvPr>
          <p:cNvSpPr txBox="1"/>
          <p:nvPr/>
        </p:nvSpPr>
        <p:spPr>
          <a:xfrm>
            <a:off x="994683" y="542171"/>
            <a:ext cx="70886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TO DELIVER MY PROMISE</a:t>
            </a:r>
          </a:p>
        </p:txBody>
      </p:sp>
      <p:sp>
        <p:nvSpPr>
          <p:cNvPr id="5" name="CaixaDeTexto 1">
            <a:extLst>
              <a:ext uri="{FF2B5EF4-FFF2-40B4-BE49-F238E27FC236}">
                <a16:creationId xmlns:a16="http://schemas.microsoft.com/office/drawing/2014/main" id="{729C8C83-EF03-5B43-8193-26D9AD887F92}"/>
              </a:ext>
            </a:extLst>
          </p:cNvPr>
          <p:cNvSpPr txBox="1"/>
          <p:nvPr/>
        </p:nvSpPr>
        <p:spPr>
          <a:xfrm>
            <a:off x="994683" y="1346378"/>
            <a:ext cx="6735045"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latin typeface="Avenir Roman" panose="02000503020000020003" pitchFamily="2" charset="0"/>
              </a:rPr>
              <a:t>Suggestions:</a:t>
            </a:r>
          </a:p>
          <a:p>
            <a:endParaRPr lang="en-US" sz="2400" dirty="0">
              <a:solidFill>
                <a:schemeClr val="bg1"/>
              </a:solidFill>
              <a:latin typeface="Avenir Roman" panose="02000503020000020003" pitchFamily="2" charset="0"/>
            </a:endParaRP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Use the App, (virtual) envelope, or church account to deliver the main part.</a:t>
            </a:r>
          </a:p>
          <a:p>
            <a:pPr marL="342900" indent="-342900">
              <a:buFont typeface="Arial" panose="020B0604020202020204" pitchFamily="34" charset="0"/>
              <a:buChar char="•"/>
            </a:pPr>
            <a:endParaRPr lang="en-US" sz="2400" dirty="0">
              <a:solidFill>
                <a:schemeClr val="bg1"/>
              </a:solidFill>
              <a:latin typeface="Avenir Roman" panose="02000503020000020003" pitchFamily="2" charset="0"/>
            </a:endParaRP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Identify yourself to be able to receive a receipt (transparency and accountability).</a:t>
            </a:r>
          </a:p>
          <a:p>
            <a:pPr marL="342900" indent="-342900">
              <a:buFont typeface="Arial" panose="020B0604020202020204" pitchFamily="34" charset="0"/>
              <a:buChar char="•"/>
            </a:pPr>
            <a:endParaRPr lang="en-US" sz="2400" dirty="0">
              <a:solidFill>
                <a:schemeClr val="bg1"/>
              </a:solidFill>
              <a:latin typeface="Avenir Roman" panose="02000503020000020003" pitchFamily="2" charset="0"/>
            </a:endParaRP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Come to God’s house with thanksgiving and worship Him with a symbolic offering each service.</a:t>
            </a:r>
          </a:p>
        </p:txBody>
      </p:sp>
    </p:spTree>
    <p:extLst>
      <p:ext uri="{BB962C8B-B14F-4D97-AF65-F5344CB8AC3E}">
        <p14:creationId xmlns:p14="http://schemas.microsoft.com/office/powerpoint/2010/main" val="212232225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D4019-7378-5E45-9A6F-8367FA5F71E1}"/>
              </a:ext>
            </a:extLst>
          </p:cNvPr>
          <p:cNvPicPr>
            <a:picLocks noChangeAspect="1"/>
          </p:cNvPicPr>
          <p:nvPr/>
        </p:nvPicPr>
        <p:blipFill>
          <a:blip r:embed="rId2"/>
          <a:stretch>
            <a:fillRect/>
          </a:stretch>
        </p:blipFill>
        <p:spPr>
          <a:xfrm>
            <a:off x="1" y="1"/>
            <a:ext cx="12180228" cy="6857998"/>
          </a:xfrm>
          <a:prstGeom prst="rect">
            <a:avLst/>
          </a:prstGeom>
        </p:spPr>
      </p:pic>
      <p:sp>
        <p:nvSpPr>
          <p:cNvPr id="4" name="CaixaDeTexto 1">
            <a:extLst>
              <a:ext uri="{FF2B5EF4-FFF2-40B4-BE49-F238E27FC236}">
                <a16:creationId xmlns:a16="http://schemas.microsoft.com/office/drawing/2014/main" id="{5D9CC357-400F-F24E-815F-502A0ADB65A0}"/>
              </a:ext>
            </a:extLst>
          </p:cNvPr>
          <p:cNvSpPr txBox="1"/>
          <p:nvPr/>
        </p:nvSpPr>
        <p:spPr>
          <a:xfrm>
            <a:off x="994683" y="1432187"/>
            <a:ext cx="708861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SOME...</a:t>
            </a:r>
          </a:p>
        </p:txBody>
      </p:sp>
      <p:sp>
        <p:nvSpPr>
          <p:cNvPr id="5" name="CaixaDeTexto 1">
            <a:extLst>
              <a:ext uri="{FF2B5EF4-FFF2-40B4-BE49-F238E27FC236}">
                <a16:creationId xmlns:a16="http://schemas.microsoft.com/office/drawing/2014/main" id="{729C8C83-EF03-5B43-8193-26D9AD887F92}"/>
              </a:ext>
            </a:extLst>
          </p:cNvPr>
          <p:cNvSpPr txBox="1"/>
          <p:nvPr/>
        </p:nvSpPr>
        <p:spPr>
          <a:xfrm>
            <a:off x="994683" y="2314904"/>
            <a:ext cx="4577061"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400" dirty="0">
                <a:solidFill>
                  <a:schemeClr val="bg1"/>
                </a:solidFill>
                <a:latin typeface="Avenir Roman" panose="02000503020000020003" pitchFamily="2" charset="0"/>
              </a:rPr>
              <a:t>Consider plate offerings as “extra”, freewill offering.</a:t>
            </a:r>
          </a:p>
          <a:p>
            <a:pPr marL="342900" indent="-342900">
              <a:buFont typeface="Arial" panose="020B0604020202020204" pitchFamily="34" charset="0"/>
              <a:buChar char="•"/>
            </a:pPr>
            <a:endParaRPr lang="en-US" sz="2400" dirty="0">
              <a:solidFill>
                <a:schemeClr val="bg1"/>
              </a:solidFill>
              <a:latin typeface="Avenir Roman" panose="02000503020000020003" pitchFamily="2" charset="0"/>
            </a:endParaRPr>
          </a:p>
          <a:p>
            <a:pPr marL="342900" indent="-342900">
              <a:buFont typeface="Arial" panose="020B0604020202020204" pitchFamily="34" charset="0"/>
              <a:buChar char="•"/>
            </a:pPr>
            <a:r>
              <a:rPr lang="en-US" sz="2400" dirty="0">
                <a:solidFill>
                  <a:schemeClr val="bg1"/>
                </a:solidFill>
                <a:latin typeface="Avenir Roman" panose="02000503020000020003" pitchFamily="2" charset="0"/>
              </a:rPr>
              <a:t>Don’t deduct plate offerings from PROMISE already  given in envelope.</a:t>
            </a:r>
          </a:p>
          <a:p>
            <a:pPr marL="342900" indent="-342900">
              <a:buFont typeface="Arial" panose="020B0604020202020204" pitchFamily="34" charset="0"/>
              <a:buChar char="•"/>
            </a:pPr>
            <a:endParaRPr lang="en-US" sz="2400" dirty="0">
              <a:solidFill>
                <a:schemeClr val="bg1"/>
              </a:solidFill>
              <a:latin typeface="Avenir Roman" panose="02000503020000020003" pitchFamily="2" charset="0"/>
            </a:endParaRPr>
          </a:p>
          <a:p>
            <a:r>
              <a:rPr lang="en-US" sz="2400" dirty="0">
                <a:solidFill>
                  <a:schemeClr val="bg1"/>
                </a:solidFill>
                <a:latin typeface="Avenir Roman" panose="02000503020000020003" pitchFamily="2" charset="0"/>
              </a:rPr>
              <a:t>All the above may be accepted.</a:t>
            </a:r>
          </a:p>
        </p:txBody>
      </p:sp>
    </p:spTree>
    <p:extLst>
      <p:ext uri="{BB962C8B-B14F-4D97-AF65-F5344CB8AC3E}">
        <p14:creationId xmlns:p14="http://schemas.microsoft.com/office/powerpoint/2010/main" val="171441838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D4019-7378-5E45-9A6F-8367FA5F71E1}"/>
              </a:ext>
            </a:extLst>
          </p:cNvPr>
          <p:cNvPicPr>
            <a:picLocks noChangeAspect="1"/>
          </p:cNvPicPr>
          <p:nvPr/>
        </p:nvPicPr>
        <p:blipFill>
          <a:blip r:embed="rId2"/>
          <a:stretch>
            <a:fillRect/>
          </a:stretch>
        </p:blipFill>
        <p:spPr>
          <a:xfrm>
            <a:off x="2" y="1"/>
            <a:ext cx="12180226" cy="6857997"/>
          </a:xfrm>
          <a:prstGeom prst="rect">
            <a:avLst/>
          </a:prstGeom>
        </p:spPr>
      </p:pic>
      <p:sp>
        <p:nvSpPr>
          <p:cNvPr id="4" name="CaixaDeTexto 1">
            <a:extLst>
              <a:ext uri="{FF2B5EF4-FFF2-40B4-BE49-F238E27FC236}">
                <a16:creationId xmlns:a16="http://schemas.microsoft.com/office/drawing/2014/main" id="{5D9CC357-400F-F24E-815F-502A0ADB65A0}"/>
              </a:ext>
            </a:extLst>
          </p:cNvPr>
          <p:cNvSpPr txBox="1"/>
          <p:nvPr/>
        </p:nvSpPr>
        <p:spPr>
          <a:xfrm>
            <a:off x="994683" y="663132"/>
            <a:ext cx="624736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DOUBTS ABOUT PROMISE </a:t>
            </a:r>
          </a:p>
        </p:txBody>
      </p:sp>
      <p:sp>
        <p:nvSpPr>
          <p:cNvPr id="5" name="CaixaDeTexto 1">
            <a:extLst>
              <a:ext uri="{FF2B5EF4-FFF2-40B4-BE49-F238E27FC236}">
                <a16:creationId xmlns:a16="http://schemas.microsoft.com/office/drawing/2014/main" id="{729C8C83-EF03-5B43-8193-26D9AD887F92}"/>
              </a:ext>
            </a:extLst>
          </p:cNvPr>
          <p:cNvSpPr txBox="1"/>
          <p:nvPr/>
        </p:nvSpPr>
        <p:spPr>
          <a:xfrm>
            <a:off x="994683" y="1596319"/>
            <a:ext cx="4995299"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Arial" panose="020B0604020202020204" pitchFamily="34" charset="0"/>
              <a:buChar char="•"/>
            </a:pPr>
            <a:r>
              <a:rPr lang="en-US" sz="2000" dirty="0">
                <a:solidFill>
                  <a:schemeClr val="bg1"/>
                </a:solidFill>
                <a:latin typeface="Avenir Roman" panose="02000503020000020003" pitchFamily="2" charset="0"/>
              </a:rPr>
              <a:t>Is it church’s invention or God’s plan?</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Is it Biblically based??</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How long should I continue to give in this way?</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What should be the ideal percentage?</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When? Should I give offerings every time I tithe?</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Where will those resources be applied?</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Should I give them every time or per month?</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How my PROMISE (% offering) helps to fund new churches?</a:t>
            </a:r>
          </a:p>
          <a:p>
            <a:pPr marL="342900" indent="-342900">
              <a:buFont typeface="Arial" panose="020B0604020202020204" pitchFamily="34" charset="0"/>
              <a:buChar char="•"/>
            </a:pPr>
            <a:r>
              <a:rPr lang="en-US" sz="2000" dirty="0">
                <a:solidFill>
                  <a:schemeClr val="bg1"/>
                </a:solidFill>
                <a:latin typeface="Avenir Roman" panose="02000503020000020003" pitchFamily="2" charset="0"/>
              </a:rPr>
              <a:t>May I dedicate to the Lord another % beyond my PROMISE?</a:t>
            </a:r>
          </a:p>
        </p:txBody>
      </p:sp>
    </p:spTree>
    <p:extLst>
      <p:ext uri="{BB962C8B-B14F-4D97-AF65-F5344CB8AC3E}">
        <p14:creationId xmlns:p14="http://schemas.microsoft.com/office/powerpoint/2010/main" val="235086729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5885" y="0"/>
            <a:ext cx="12180229" cy="6857998"/>
          </a:xfrm>
          <a:prstGeom prst="rect">
            <a:avLst/>
          </a:prstGeom>
        </p:spPr>
      </p:pic>
      <p:pic>
        <p:nvPicPr>
          <p:cNvPr id="7" name="Picture 6">
            <a:extLst>
              <a:ext uri="{FF2B5EF4-FFF2-40B4-BE49-F238E27FC236}">
                <a16:creationId xmlns:a16="http://schemas.microsoft.com/office/drawing/2014/main" id="{9EC159FD-6C04-D947-8AC9-880A287CC648}"/>
              </a:ext>
            </a:extLst>
          </p:cNvPr>
          <p:cNvPicPr>
            <a:picLocks noChangeAspect="1"/>
          </p:cNvPicPr>
          <p:nvPr/>
        </p:nvPicPr>
        <p:blipFill>
          <a:blip r:embed="rId3"/>
          <a:stretch>
            <a:fillRect/>
          </a:stretch>
        </p:blipFill>
        <p:spPr>
          <a:xfrm>
            <a:off x="10918971" y="5838046"/>
            <a:ext cx="724389" cy="724389"/>
          </a:xfrm>
          <a:prstGeom prst="rect">
            <a:avLst/>
          </a:prstGeom>
        </p:spPr>
      </p:pic>
    </p:spTree>
    <p:extLst>
      <p:ext uri="{BB962C8B-B14F-4D97-AF65-F5344CB8AC3E}">
        <p14:creationId xmlns:p14="http://schemas.microsoft.com/office/powerpoint/2010/main" val="1568736508"/>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5885" y="0"/>
            <a:ext cx="12180229" cy="6857998"/>
          </a:xfrm>
          <a:prstGeom prst="rect">
            <a:avLst/>
          </a:prstGeom>
        </p:spPr>
      </p:pic>
      <p:pic>
        <p:nvPicPr>
          <p:cNvPr id="7" name="Picture 6">
            <a:extLst>
              <a:ext uri="{FF2B5EF4-FFF2-40B4-BE49-F238E27FC236}">
                <a16:creationId xmlns:a16="http://schemas.microsoft.com/office/drawing/2014/main" id="{9EC159FD-6C04-D947-8AC9-880A287CC648}"/>
              </a:ext>
            </a:extLst>
          </p:cNvPr>
          <p:cNvPicPr>
            <a:picLocks noChangeAspect="1"/>
          </p:cNvPicPr>
          <p:nvPr/>
        </p:nvPicPr>
        <p:blipFill>
          <a:blip r:embed="rId3"/>
          <a:stretch>
            <a:fillRect/>
          </a:stretch>
        </p:blipFill>
        <p:spPr>
          <a:xfrm>
            <a:off x="10918971" y="5838046"/>
            <a:ext cx="724389" cy="724389"/>
          </a:xfrm>
          <a:prstGeom prst="rect">
            <a:avLst/>
          </a:prstGeom>
        </p:spPr>
      </p:pic>
    </p:spTree>
    <p:extLst>
      <p:ext uri="{BB962C8B-B14F-4D97-AF65-F5344CB8AC3E}">
        <p14:creationId xmlns:p14="http://schemas.microsoft.com/office/powerpoint/2010/main" val="1770383539"/>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5884" y="0"/>
            <a:ext cx="12180231" cy="6857999"/>
          </a:xfrm>
          <a:prstGeom prst="rect">
            <a:avLst/>
          </a:prstGeom>
        </p:spPr>
      </p:pic>
      <p:sp>
        <p:nvSpPr>
          <p:cNvPr id="6" name="CaixaDeTexto 1">
            <a:extLst>
              <a:ext uri="{FF2B5EF4-FFF2-40B4-BE49-F238E27FC236}">
                <a16:creationId xmlns:a16="http://schemas.microsoft.com/office/drawing/2014/main" id="{69DF71B7-7CC3-5547-9F63-59BE54E64679}"/>
              </a:ext>
            </a:extLst>
          </p:cNvPr>
          <p:cNvSpPr txBox="1"/>
          <p:nvPr/>
        </p:nvSpPr>
        <p:spPr>
          <a:xfrm>
            <a:off x="994683" y="891625"/>
            <a:ext cx="682038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TO HONOR THE LORD?</a:t>
            </a:r>
          </a:p>
        </p:txBody>
      </p:sp>
      <p:sp>
        <p:nvSpPr>
          <p:cNvPr id="5" name="Retângulo 2">
            <a:extLst>
              <a:ext uri="{FF2B5EF4-FFF2-40B4-BE49-F238E27FC236}">
                <a16:creationId xmlns:a16="http://schemas.microsoft.com/office/drawing/2014/main" id="{A9490D72-E06E-2C48-AED5-39EFBF1214D3}"/>
              </a:ext>
            </a:extLst>
          </p:cNvPr>
          <p:cNvSpPr txBox="1"/>
          <p:nvPr/>
        </p:nvSpPr>
        <p:spPr>
          <a:xfrm>
            <a:off x="994683" y="2010199"/>
            <a:ext cx="7990765" cy="4324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defTabSz="457200">
              <a:spcBef>
                <a:spcPts val="600"/>
              </a:spcBef>
              <a:defRPr sz="4500">
                <a:solidFill>
                  <a:srgbClr val="87868A"/>
                </a:solidFill>
                <a:latin typeface="Calibri"/>
                <a:ea typeface="Calibri"/>
                <a:cs typeface="Calibri"/>
                <a:sym typeface="Calibri"/>
              </a:defRPr>
            </a:pPr>
            <a:r>
              <a:rPr sz="2250" dirty="0">
                <a:solidFill>
                  <a:schemeClr val="bg1"/>
                </a:solidFill>
              </a:rPr>
              <a:t>“</a:t>
            </a:r>
            <a:r>
              <a:rPr sz="2250" dirty="0">
                <a:solidFill>
                  <a:schemeClr val="bg1"/>
                </a:solidFill>
                <a:latin typeface="Tahoma"/>
                <a:ea typeface="Tahoma"/>
                <a:cs typeface="Tahoma"/>
                <a:sym typeface="Tahoma"/>
              </a:rPr>
              <a:t>This matter of giving is not left to impulse. God has given us definite instruction in regard to it. He has specified </a:t>
            </a:r>
            <a:r>
              <a:rPr sz="2250" b="1" dirty="0">
                <a:solidFill>
                  <a:srgbClr val="92D050"/>
                </a:solidFill>
                <a:latin typeface="Tahoma"/>
                <a:ea typeface="Tahoma"/>
                <a:cs typeface="Tahoma"/>
                <a:sym typeface="Tahoma"/>
              </a:rPr>
              <a:t>tithes</a:t>
            </a:r>
            <a:r>
              <a:rPr sz="2250" dirty="0">
                <a:solidFill>
                  <a:schemeClr val="bg1"/>
                </a:solidFill>
                <a:latin typeface="Tahoma"/>
                <a:ea typeface="Tahoma"/>
                <a:cs typeface="Tahoma"/>
                <a:sym typeface="Tahoma"/>
              </a:rPr>
              <a:t> and </a:t>
            </a:r>
            <a:r>
              <a:rPr sz="2250" b="1" dirty="0">
                <a:solidFill>
                  <a:srgbClr val="92D050"/>
                </a:solidFill>
                <a:latin typeface="Tahoma"/>
                <a:ea typeface="Tahoma"/>
                <a:cs typeface="Tahoma"/>
                <a:sym typeface="Tahoma"/>
              </a:rPr>
              <a:t>offerings</a:t>
            </a:r>
            <a:r>
              <a:rPr sz="2250" dirty="0">
                <a:solidFill>
                  <a:schemeClr val="bg1"/>
                </a:solidFill>
                <a:latin typeface="Tahoma"/>
                <a:ea typeface="Tahoma"/>
                <a:cs typeface="Tahoma"/>
                <a:sym typeface="Tahoma"/>
              </a:rPr>
              <a:t> as the measure of our </a:t>
            </a:r>
            <a:r>
              <a:rPr sz="2250" b="1" dirty="0">
                <a:solidFill>
                  <a:srgbClr val="92D050"/>
                </a:solidFill>
                <a:latin typeface="Tahoma"/>
                <a:ea typeface="Tahoma"/>
                <a:cs typeface="Tahoma"/>
                <a:sym typeface="Tahoma"/>
              </a:rPr>
              <a:t>obligation</a:t>
            </a:r>
            <a:r>
              <a:rPr sz="2250" dirty="0">
                <a:solidFill>
                  <a:schemeClr val="bg1"/>
                </a:solidFill>
                <a:latin typeface="Tahoma"/>
                <a:ea typeface="Tahoma"/>
                <a:cs typeface="Tahoma"/>
                <a:sym typeface="Tahoma"/>
              </a:rPr>
              <a:t>. And He desires us to give </a:t>
            </a:r>
            <a:r>
              <a:rPr sz="2250" b="1" dirty="0">
                <a:solidFill>
                  <a:srgbClr val="92D050"/>
                </a:solidFill>
                <a:latin typeface="Tahoma"/>
                <a:ea typeface="Tahoma"/>
                <a:cs typeface="Tahoma"/>
                <a:sym typeface="Tahoma"/>
              </a:rPr>
              <a:t>regularly</a:t>
            </a:r>
            <a:r>
              <a:rPr sz="2250" dirty="0">
                <a:solidFill>
                  <a:schemeClr val="bg1"/>
                </a:solidFill>
                <a:latin typeface="Tahoma"/>
                <a:ea typeface="Tahoma"/>
                <a:cs typeface="Tahoma"/>
                <a:sym typeface="Tahoma"/>
              </a:rPr>
              <a:t> and </a:t>
            </a:r>
            <a:r>
              <a:rPr sz="2250" b="1" dirty="0">
                <a:solidFill>
                  <a:srgbClr val="92D050"/>
                </a:solidFill>
                <a:latin typeface="Tahoma"/>
                <a:ea typeface="Tahoma"/>
                <a:cs typeface="Tahoma"/>
                <a:sym typeface="Tahoma"/>
              </a:rPr>
              <a:t>systematically</a:t>
            </a:r>
            <a:r>
              <a:rPr sz="2250" dirty="0">
                <a:solidFill>
                  <a:schemeClr val="bg1"/>
                </a:solidFill>
                <a:latin typeface="Tahoma"/>
                <a:ea typeface="Tahoma"/>
                <a:cs typeface="Tahoma"/>
                <a:sym typeface="Tahoma"/>
              </a:rPr>
              <a:t>.... Let each regularly examine his income, which is all a blessing from God, and set apart the tithe as a separate fund, to be sacredly the Lord's. </a:t>
            </a:r>
            <a:endParaRPr lang="pt-BR" sz="2250" dirty="0">
              <a:solidFill>
                <a:schemeClr val="bg1"/>
              </a:solidFill>
              <a:latin typeface="Tahoma"/>
              <a:ea typeface="Tahoma"/>
              <a:cs typeface="Tahoma"/>
              <a:sym typeface="Tahoma"/>
            </a:endParaRPr>
          </a:p>
          <a:p>
            <a:pPr defTabSz="457200">
              <a:spcBef>
                <a:spcPts val="600"/>
              </a:spcBef>
              <a:defRPr sz="4500">
                <a:solidFill>
                  <a:srgbClr val="87868A"/>
                </a:solidFill>
                <a:latin typeface="Calibri"/>
                <a:ea typeface="Calibri"/>
                <a:cs typeface="Calibri"/>
                <a:sym typeface="Calibri"/>
              </a:defRPr>
            </a:pPr>
            <a:r>
              <a:rPr sz="2250" dirty="0">
                <a:solidFill>
                  <a:schemeClr val="bg1"/>
                </a:solidFill>
                <a:latin typeface="Tahoma"/>
                <a:ea typeface="Tahoma"/>
                <a:cs typeface="Tahoma"/>
                <a:sym typeface="Tahoma"/>
              </a:rPr>
              <a:t>This fund should not in any case be devoted to any other use; it is to be devoted solely to support the ministry of the gospel. </a:t>
            </a:r>
            <a:r>
              <a:rPr sz="2250" b="1" dirty="0">
                <a:solidFill>
                  <a:srgbClr val="92D050"/>
                </a:solidFill>
                <a:latin typeface="Tahoma"/>
                <a:ea typeface="Tahoma"/>
                <a:cs typeface="Tahoma"/>
                <a:sym typeface="Tahoma"/>
              </a:rPr>
              <a:t>After</a:t>
            </a:r>
            <a:r>
              <a:rPr sz="2250" b="1" dirty="0">
                <a:solidFill>
                  <a:schemeClr val="bg1"/>
                </a:solidFill>
                <a:latin typeface="Tahoma"/>
                <a:ea typeface="Tahoma"/>
                <a:cs typeface="Tahoma"/>
                <a:sym typeface="Tahoma"/>
              </a:rPr>
              <a:t> </a:t>
            </a:r>
            <a:r>
              <a:rPr sz="2250" b="1" dirty="0">
                <a:solidFill>
                  <a:srgbClr val="92D050"/>
                </a:solidFill>
                <a:latin typeface="Tahoma"/>
                <a:ea typeface="Tahoma"/>
                <a:cs typeface="Tahoma"/>
                <a:sym typeface="Tahoma"/>
              </a:rPr>
              <a:t>the tithe is set apart, let gifts and offerings be apportioned</a:t>
            </a:r>
            <a:r>
              <a:rPr sz="2250" dirty="0">
                <a:solidFill>
                  <a:schemeClr val="bg1"/>
                </a:solidFill>
                <a:latin typeface="Tahoma"/>
                <a:ea typeface="Tahoma"/>
                <a:cs typeface="Tahoma"/>
                <a:sym typeface="Tahoma"/>
              </a:rPr>
              <a:t>, ‘</a:t>
            </a:r>
            <a:r>
              <a:rPr sz="2250" b="1" dirty="0">
                <a:solidFill>
                  <a:schemeClr val="bg1"/>
                </a:solidFill>
                <a:latin typeface="Tahoma"/>
                <a:ea typeface="Tahoma"/>
                <a:cs typeface="Tahoma"/>
                <a:sym typeface="Tahoma"/>
              </a:rPr>
              <a:t>as God hath prospered</a:t>
            </a:r>
            <a:r>
              <a:rPr sz="2250" dirty="0">
                <a:solidFill>
                  <a:schemeClr val="bg1"/>
                </a:solidFill>
                <a:latin typeface="Tahoma"/>
                <a:ea typeface="Tahoma"/>
                <a:cs typeface="Tahoma"/>
                <a:sym typeface="Tahoma"/>
              </a:rPr>
              <a:t>’ you.” The Review and Herald, May 9, 1893.  (CS,80.3)</a:t>
            </a:r>
          </a:p>
        </p:txBody>
      </p:sp>
    </p:spTree>
    <p:extLst>
      <p:ext uri="{BB962C8B-B14F-4D97-AF65-F5344CB8AC3E}">
        <p14:creationId xmlns:p14="http://schemas.microsoft.com/office/powerpoint/2010/main" val="222189795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5884" y="0"/>
            <a:ext cx="12180231" cy="6857999"/>
          </a:xfrm>
          <a:prstGeom prst="rect">
            <a:avLst/>
          </a:prstGeom>
        </p:spPr>
      </p:pic>
      <p:sp>
        <p:nvSpPr>
          <p:cNvPr id="6" name="CaixaDeTexto 1">
            <a:extLst>
              <a:ext uri="{FF2B5EF4-FFF2-40B4-BE49-F238E27FC236}">
                <a16:creationId xmlns:a16="http://schemas.microsoft.com/office/drawing/2014/main" id="{69DF71B7-7CC3-5547-9F63-59BE54E64679}"/>
              </a:ext>
            </a:extLst>
          </p:cNvPr>
          <p:cNvSpPr txBox="1"/>
          <p:nvPr/>
        </p:nvSpPr>
        <p:spPr>
          <a:xfrm>
            <a:off x="994683" y="645404"/>
            <a:ext cx="682038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WHEN SOME LOOSE THE SPIRIT OF GOD</a:t>
            </a:r>
          </a:p>
        </p:txBody>
      </p:sp>
      <p:sp>
        <p:nvSpPr>
          <p:cNvPr id="5" name="Retângulo 2">
            <a:extLst>
              <a:ext uri="{FF2B5EF4-FFF2-40B4-BE49-F238E27FC236}">
                <a16:creationId xmlns:a16="http://schemas.microsoft.com/office/drawing/2014/main" id="{A9490D72-E06E-2C48-AED5-39EFBF1214D3}"/>
              </a:ext>
            </a:extLst>
          </p:cNvPr>
          <p:cNvSpPr txBox="1"/>
          <p:nvPr/>
        </p:nvSpPr>
        <p:spPr>
          <a:xfrm>
            <a:off x="994683" y="2594399"/>
            <a:ext cx="6371317" cy="3285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a:spAutoFit/>
          </a:bodyPr>
          <a:lstStyle/>
          <a:p>
            <a:pPr defTabSz="457200">
              <a:spcBef>
                <a:spcPts val="600"/>
              </a:spcBef>
              <a:defRPr sz="4500">
                <a:solidFill>
                  <a:srgbClr val="87868A"/>
                </a:solidFill>
                <a:latin typeface="Calibri"/>
                <a:ea typeface="Calibri"/>
                <a:cs typeface="Calibri"/>
                <a:sym typeface="Calibri"/>
              </a:defRPr>
            </a:pPr>
            <a:r>
              <a:rPr lang="en-US" sz="2250" dirty="0">
                <a:solidFill>
                  <a:schemeClr val="bg1"/>
                </a:solidFill>
              </a:rPr>
              <a:t>“</a:t>
            </a:r>
            <a:r>
              <a:rPr lang="en-US" sz="2250" dirty="0">
                <a:solidFill>
                  <a:schemeClr val="bg1"/>
                </a:solidFill>
                <a:latin typeface="Tahoma"/>
                <a:ea typeface="Tahoma"/>
                <a:cs typeface="Tahoma"/>
                <a:sym typeface="Tahoma"/>
              </a:rPr>
              <a:t>... The Spirit of God cannot abide with those to whom he has sent the message of His truth, but who need to be urged before they can have any sense of their duty to be coworkers with Christ. </a:t>
            </a:r>
          </a:p>
          <a:p>
            <a:pPr defTabSz="457200">
              <a:spcBef>
                <a:spcPts val="600"/>
              </a:spcBef>
              <a:defRPr sz="4500">
                <a:solidFill>
                  <a:srgbClr val="87868A"/>
                </a:solidFill>
                <a:latin typeface="Calibri"/>
                <a:ea typeface="Calibri"/>
                <a:cs typeface="Calibri"/>
                <a:sym typeface="Calibri"/>
              </a:defRPr>
            </a:pPr>
            <a:r>
              <a:rPr lang="en-US" sz="2250" dirty="0">
                <a:solidFill>
                  <a:schemeClr val="bg1"/>
                </a:solidFill>
                <a:latin typeface="Tahoma"/>
                <a:ea typeface="Tahoma"/>
                <a:cs typeface="Tahoma"/>
                <a:sym typeface="Tahoma"/>
              </a:rPr>
              <a:t>The apostle enforces the duty of giving from </a:t>
            </a:r>
            <a:r>
              <a:rPr lang="en-US" sz="2250" dirty="0">
                <a:solidFill>
                  <a:srgbClr val="92D050"/>
                </a:solidFill>
                <a:latin typeface="Tahoma"/>
                <a:ea typeface="Tahoma"/>
                <a:cs typeface="Tahoma"/>
                <a:sym typeface="Tahoma"/>
              </a:rPr>
              <a:t>higher grounds than merely human sympathy</a:t>
            </a:r>
            <a:r>
              <a:rPr lang="en-US" sz="2250" dirty="0">
                <a:solidFill>
                  <a:schemeClr val="bg1"/>
                </a:solidFill>
                <a:latin typeface="Tahoma"/>
                <a:ea typeface="Tahoma"/>
                <a:cs typeface="Tahoma"/>
                <a:sym typeface="Tahoma"/>
              </a:rPr>
              <a:t>, because the feelings are moved... We should labor unselfishly with an eye single to the glory of God.”  (CS,196, 197)</a:t>
            </a:r>
          </a:p>
        </p:txBody>
      </p:sp>
    </p:spTree>
    <p:extLst>
      <p:ext uri="{BB962C8B-B14F-4D97-AF65-F5344CB8AC3E}">
        <p14:creationId xmlns:p14="http://schemas.microsoft.com/office/powerpoint/2010/main" val="35429401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4923A-C2D9-4F47-880E-3396EFB9F4BA}"/>
              </a:ext>
            </a:extLst>
          </p:cNvPr>
          <p:cNvPicPr>
            <a:picLocks noChangeAspect="1"/>
          </p:cNvPicPr>
          <p:nvPr/>
        </p:nvPicPr>
        <p:blipFill>
          <a:blip r:embed="rId2"/>
          <a:stretch>
            <a:fillRect/>
          </a:stretch>
        </p:blipFill>
        <p:spPr>
          <a:xfrm>
            <a:off x="11770" y="0"/>
            <a:ext cx="12180229" cy="6857999"/>
          </a:xfrm>
          <a:prstGeom prst="rect">
            <a:avLst/>
          </a:prstGeom>
        </p:spPr>
      </p:pic>
      <p:sp>
        <p:nvSpPr>
          <p:cNvPr id="4" name="CaixaDeTexto 1">
            <a:extLst>
              <a:ext uri="{FF2B5EF4-FFF2-40B4-BE49-F238E27FC236}">
                <a16:creationId xmlns:a16="http://schemas.microsoft.com/office/drawing/2014/main" id="{C3501AC4-D463-4044-BE57-98C48A9CFCD4}"/>
              </a:ext>
            </a:extLst>
          </p:cNvPr>
          <p:cNvSpPr txBox="1"/>
          <p:nvPr/>
        </p:nvSpPr>
        <p:spPr>
          <a:xfrm>
            <a:off x="996687" y="1328936"/>
            <a:ext cx="568452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4000" b="1" dirty="0">
                <a:solidFill>
                  <a:schemeClr val="bg1"/>
                </a:solidFill>
                <a:latin typeface="Avenir Black" panose="02000503020000020003" pitchFamily="2" charset="0"/>
                <a:sym typeface="Helvetica Light"/>
              </a:rPr>
              <a:t>HOW MAY </a:t>
            </a:r>
            <a:r>
              <a:rPr lang="pt-BR" sz="4000" b="1" dirty="0" err="1">
                <a:solidFill>
                  <a:schemeClr val="bg1"/>
                </a:solidFill>
                <a:latin typeface="Avenir Black" panose="02000503020000020003" pitchFamily="2" charset="0"/>
                <a:sym typeface="Helvetica Light"/>
              </a:rPr>
              <a:t>I</a:t>
            </a:r>
            <a:r>
              <a:rPr lang="pt-BR" sz="4000" b="1" dirty="0">
                <a:solidFill>
                  <a:schemeClr val="bg1"/>
                </a:solidFill>
                <a:latin typeface="Avenir Black" panose="02000503020000020003" pitchFamily="2" charset="0"/>
                <a:sym typeface="Helvetica Light"/>
              </a:rPr>
              <a:t> </a:t>
            </a:r>
          </a:p>
          <a:p>
            <a:pPr defTabSz="825500" hangingPunct="0"/>
            <a:r>
              <a:rPr lang="pt-BR" sz="4000" b="1" dirty="0">
                <a:solidFill>
                  <a:schemeClr val="bg1"/>
                </a:solidFill>
                <a:latin typeface="Avenir Black" panose="02000503020000020003" pitchFamily="2" charset="0"/>
                <a:sym typeface="Helvetica Light"/>
              </a:rPr>
              <a:t>HONOR THE LORD?</a:t>
            </a:r>
          </a:p>
        </p:txBody>
      </p:sp>
      <p:sp>
        <p:nvSpPr>
          <p:cNvPr id="2" name="TextBox 1">
            <a:extLst>
              <a:ext uri="{FF2B5EF4-FFF2-40B4-BE49-F238E27FC236}">
                <a16:creationId xmlns:a16="http://schemas.microsoft.com/office/drawing/2014/main" id="{1CB91EDD-6512-A24D-8766-810B0E29A9AE}"/>
              </a:ext>
            </a:extLst>
          </p:cNvPr>
          <p:cNvSpPr txBox="1"/>
          <p:nvPr/>
        </p:nvSpPr>
        <p:spPr>
          <a:xfrm>
            <a:off x="988160" y="2791968"/>
            <a:ext cx="4205632" cy="3046988"/>
          </a:xfrm>
          <a:prstGeom prst="rect">
            <a:avLst/>
          </a:prstGeom>
          <a:noFill/>
        </p:spPr>
        <p:txBody>
          <a:bodyPr wrap="square" rtlCol="0">
            <a:spAutoFit/>
          </a:bodyPr>
          <a:lstStyle/>
          <a:p>
            <a:r>
              <a:rPr lang="en-US" sz="2400" dirty="0">
                <a:solidFill>
                  <a:schemeClr val="bg1"/>
                </a:solidFill>
                <a:latin typeface="Avenir Roman" panose="02000503020000020003" pitchFamily="2" charset="0"/>
              </a:rPr>
              <a:t>Promise:</a:t>
            </a:r>
          </a:p>
          <a:p>
            <a:r>
              <a:rPr lang="en-US" sz="2400" dirty="0">
                <a:solidFill>
                  <a:schemeClr val="bg1"/>
                </a:solidFill>
                <a:latin typeface="Avenir Roman" panose="02000503020000020003" pitchFamily="2" charset="0"/>
              </a:rPr>
              <a:t>“Honor the Lord with your possessions, and with the first fruits of all your increase; so your barns will be filled with plenty, and your vats will overflow with new wine.” Prov. 3:9 and 10</a:t>
            </a:r>
          </a:p>
        </p:txBody>
      </p:sp>
      <p:pic>
        <p:nvPicPr>
          <p:cNvPr id="8" name="Picture 7">
            <a:extLst>
              <a:ext uri="{FF2B5EF4-FFF2-40B4-BE49-F238E27FC236}">
                <a16:creationId xmlns:a16="http://schemas.microsoft.com/office/drawing/2014/main" id="{9301B783-2126-0F4F-AB0F-ADE49040E577}"/>
              </a:ext>
            </a:extLst>
          </p:cNvPr>
          <p:cNvPicPr>
            <a:picLocks noChangeAspect="1"/>
          </p:cNvPicPr>
          <p:nvPr/>
        </p:nvPicPr>
        <p:blipFill>
          <a:blip r:embed="rId3"/>
          <a:stretch>
            <a:fillRect/>
          </a:stretch>
        </p:blipFill>
        <p:spPr>
          <a:xfrm>
            <a:off x="10918971" y="5838046"/>
            <a:ext cx="724389" cy="724389"/>
          </a:xfrm>
          <a:prstGeom prst="rect">
            <a:avLst/>
          </a:prstGeom>
        </p:spPr>
      </p:pic>
    </p:spTree>
    <p:extLst>
      <p:ext uri="{BB962C8B-B14F-4D97-AF65-F5344CB8AC3E}">
        <p14:creationId xmlns:p14="http://schemas.microsoft.com/office/powerpoint/2010/main" val="372690337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10951" y="3312"/>
            <a:ext cx="12180229" cy="6857998"/>
          </a:xfrm>
          <a:prstGeom prst="rect">
            <a:avLst/>
          </a:prstGeom>
        </p:spPr>
      </p:pic>
      <p:sp>
        <p:nvSpPr>
          <p:cNvPr id="4" name="CaixaDeTexto 1">
            <a:extLst>
              <a:ext uri="{FF2B5EF4-FFF2-40B4-BE49-F238E27FC236}">
                <a16:creationId xmlns:a16="http://schemas.microsoft.com/office/drawing/2014/main" id="{72EFDA69-7B4F-0340-978F-FFF3482FCC2F}"/>
              </a:ext>
            </a:extLst>
          </p:cNvPr>
          <p:cNvSpPr txBox="1"/>
          <p:nvPr/>
        </p:nvSpPr>
        <p:spPr>
          <a:xfrm>
            <a:off x="994683" y="1307090"/>
            <a:ext cx="463802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MAY </a:t>
            </a:r>
            <a:r>
              <a:rPr lang="pt-BR" sz="3200" b="1" dirty="0" err="1">
                <a:solidFill>
                  <a:schemeClr val="bg1"/>
                </a:solidFill>
                <a:latin typeface="Avenir Black" panose="02000503020000020003" pitchFamily="2" charset="0"/>
                <a:sym typeface="Helvetica Light"/>
              </a:rPr>
              <a:t>I</a:t>
            </a:r>
            <a:r>
              <a:rPr lang="pt-BR" sz="3200" b="1" dirty="0">
                <a:solidFill>
                  <a:schemeClr val="bg1"/>
                </a:solidFill>
                <a:latin typeface="Avenir Black" panose="02000503020000020003" pitchFamily="2" charset="0"/>
                <a:sym typeface="Helvetica Light"/>
              </a:rPr>
              <a:t> HONOR THE LORD?</a:t>
            </a:r>
          </a:p>
        </p:txBody>
      </p:sp>
      <p:sp>
        <p:nvSpPr>
          <p:cNvPr id="5" name="CaixaDeTexto 1">
            <a:extLst>
              <a:ext uri="{FF2B5EF4-FFF2-40B4-BE49-F238E27FC236}">
                <a16:creationId xmlns:a16="http://schemas.microsoft.com/office/drawing/2014/main" id="{85A82503-23AD-5147-8B21-37642E00CAE9}"/>
              </a:ext>
            </a:extLst>
          </p:cNvPr>
          <p:cNvSpPr txBox="1"/>
          <p:nvPr/>
        </p:nvSpPr>
        <p:spPr>
          <a:xfrm>
            <a:off x="994683" y="2793583"/>
            <a:ext cx="3418821"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rPr>
              <a:t>“Make vows to the Lord our God, and pay them; let all who are around Him bring presents to Him who ought to be feared.” Psalm 76:11.</a:t>
            </a:r>
          </a:p>
        </p:txBody>
      </p:sp>
      <p:pic>
        <p:nvPicPr>
          <p:cNvPr id="7" name="Picture 6">
            <a:extLst>
              <a:ext uri="{FF2B5EF4-FFF2-40B4-BE49-F238E27FC236}">
                <a16:creationId xmlns:a16="http://schemas.microsoft.com/office/drawing/2014/main" id="{27D3BC4B-8140-1243-9D95-FE8B001993D9}"/>
              </a:ext>
            </a:extLst>
          </p:cNvPr>
          <p:cNvPicPr>
            <a:picLocks noChangeAspect="1"/>
          </p:cNvPicPr>
          <p:nvPr/>
        </p:nvPicPr>
        <p:blipFill>
          <a:blip r:embed="rId3"/>
          <a:stretch>
            <a:fillRect/>
          </a:stretch>
        </p:blipFill>
        <p:spPr>
          <a:xfrm>
            <a:off x="10918971" y="5838046"/>
            <a:ext cx="724389" cy="724389"/>
          </a:xfrm>
          <a:prstGeom prst="rect">
            <a:avLst/>
          </a:prstGeom>
        </p:spPr>
      </p:pic>
    </p:spTree>
    <p:extLst>
      <p:ext uri="{BB962C8B-B14F-4D97-AF65-F5344CB8AC3E}">
        <p14:creationId xmlns:p14="http://schemas.microsoft.com/office/powerpoint/2010/main" val="3816102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DBB69-5FBC-0745-BEF8-B906E3F78164}"/>
              </a:ext>
            </a:extLst>
          </p:cNvPr>
          <p:cNvPicPr>
            <a:picLocks noChangeAspect="1"/>
          </p:cNvPicPr>
          <p:nvPr/>
        </p:nvPicPr>
        <p:blipFill>
          <a:blip r:embed="rId2"/>
          <a:stretch>
            <a:fillRect/>
          </a:stretch>
        </p:blipFill>
        <p:spPr>
          <a:xfrm>
            <a:off x="5884" y="0"/>
            <a:ext cx="12180231" cy="6857999"/>
          </a:xfrm>
          <a:prstGeom prst="rect">
            <a:avLst/>
          </a:prstGeom>
        </p:spPr>
      </p:pic>
      <p:sp>
        <p:nvSpPr>
          <p:cNvPr id="6" name="CaixaDeTexto 1">
            <a:extLst>
              <a:ext uri="{FF2B5EF4-FFF2-40B4-BE49-F238E27FC236}">
                <a16:creationId xmlns:a16="http://schemas.microsoft.com/office/drawing/2014/main" id="{69DF71B7-7CC3-5547-9F63-59BE54E64679}"/>
              </a:ext>
            </a:extLst>
          </p:cNvPr>
          <p:cNvSpPr txBox="1"/>
          <p:nvPr/>
        </p:nvSpPr>
        <p:spPr>
          <a:xfrm>
            <a:off x="994683" y="891625"/>
            <a:ext cx="682038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MAY </a:t>
            </a:r>
            <a:r>
              <a:rPr lang="pt-BR" sz="3200" b="1" dirty="0" err="1">
                <a:solidFill>
                  <a:schemeClr val="bg1"/>
                </a:solidFill>
                <a:latin typeface="Avenir Black" panose="02000503020000020003" pitchFamily="2" charset="0"/>
                <a:sym typeface="Helvetica Light"/>
              </a:rPr>
              <a:t>I</a:t>
            </a:r>
            <a:r>
              <a:rPr lang="pt-BR" sz="3200" b="1" dirty="0">
                <a:solidFill>
                  <a:schemeClr val="bg1"/>
                </a:solidFill>
                <a:latin typeface="Avenir Black" panose="02000503020000020003" pitchFamily="2" charset="0"/>
                <a:sym typeface="Helvetica Light"/>
              </a:rPr>
              <a:t> HONOR THE LORD?</a:t>
            </a:r>
          </a:p>
        </p:txBody>
      </p:sp>
      <p:sp>
        <p:nvSpPr>
          <p:cNvPr id="7" name="CaixaDeTexto 1">
            <a:extLst>
              <a:ext uri="{FF2B5EF4-FFF2-40B4-BE49-F238E27FC236}">
                <a16:creationId xmlns:a16="http://schemas.microsoft.com/office/drawing/2014/main" id="{EA3F7E7C-B7EC-4E47-9A95-A74862C93B62}"/>
              </a:ext>
            </a:extLst>
          </p:cNvPr>
          <p:cNvSpPr txBox="1"/>
          <p:nvPr/>
        </p:nvSpPr>
        <p:spPr>
          <a:xfrm>
            <a:off x="994683" y="2378285"/>
            <a:ext cx="5620126"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rPr>
              <a:t>“I will go </a:t>
            </a:r>
            <a:r>
              <a:rPr lang="en-US" sz="2400" b="1" dirty="0">
                <a:solidFill>
                  <a:srgbClr val="FFC000"/>
                </a:solidFill>
              </a:rPr>
              <a:t>into Your house</a:t>
            </a:r>
            <a:r>
              <a:rPr lang="en-US" sz="2400" dirty="0">
                <a:solidFill>
                  <a:schemeClr val="bg1"/>
                </a:solidFill>
              </a:rPr>
              <a:t> with burnt offerings; I will pay You my vows, which my lips have uttered and my mouth has spoken when I was in trouble. </a:t>
            </a:r>
          </a:p>
          <a:p>
            <a:r>
              <a:rPr lang="en-US" sz="2400" dirty="0">
                <a:solidFill>
                  <a:schemeClr val="bg1"/>
                </a:solidFill>
              </a:rPr>
              <a:t>I will  You burnt sacrifices of fat animals, with the sweet aroma of rams… </a:t>
            </a:r>
          </a:p>
          <a:p>
            <a:r>
              <a:rPr lang="en-US" sz="2400" dirty="0">
                <a:solidFill>
                  <a:schemeClr val="bg1"/>
                </a:solidFill>
              </a:rPr>
              <a:t>Come and hear, all you who fear Go, and I will declare what He has done for my soul.” Psalm 66:13-16.</a:t>
            </a:r>
          </a:p>
        </p:txBody>
      </p:sp>
    </p:spTree>
    <p:extLst>
      <p:ext uri="{BB962C8B-B14F-4D97-AF65-F5344CB8AC3E}">
        <p14:creationId xmlns:p14="http://schemas.microsoft.com/office/powerpoint/2010/main" val="293750515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5885" y="0"/>
            <a:ext cx="12180229" cy="6857998"/>
          </a:xfrm>
          <a:prstGeom prst="rect">
            <a:avLst/>
          </a:prstGeom>
        </p:spPr>
      </p:pic>
      <p:pic>
        <p:nvPicPr>
          <p:cNvPr id="7" name="Picture 6">
            <a:extLst>
              <a:ext uri="{FF2B5EF4-FFF2-40B4-BE49-F238E27FC236}">
                <a16:creationId xmlns:a16="http://schemas.microsoft.com/office/drawing/2014/main" id="{9EC159FD-6C04-D947-8AC9-880A287CC648}"/>
              </a:ext>
            </a:extLst>
          </p:cNvPr>
          <p:cNvPicPr>
            <a:picLocks noChangeAspect="1"/>
          </p:cNvPicPr>
          <p:nvPr/>
        </p:nvPicPr>
        <p:blipFill>
          <a:blip r:embed="rId3"/>
          <a:stretch>
            <a:fillRect/>
          </a:stretch>
        </p:blipFill>
        <p:spPr>
          <a:xfrm>
            <a:off x="10918971" y="5838046"/>
            <a:ext cx="724389" cy="724389"/>
          </a:xfrm>
          <a:prstGeom prst="rect">
            <a:avLst/>
          </a:prstGeom>
        </p:spPr>
      </p:pic>
      <p:sp>
        <p:nvSpPr>
          <p:cNvPr id="4" name="CaixaDeTexto 1">
            <a:extLst>
              <a:ext uri="{FF2B5EF4-FFF2-40B4-BE49-F238E27FC236}">
                <a16:creationId xmlns:a16="http://schemas.microsoft.com/office/drawing/2014/main" id="{7726A8E7-41B5-4E45-B7E9-9A37FA1CAA77}"/>
              </a:ext>
            </a:extLst>
          </p:cNvPr>
          <p:cNvSpPr txBox="1"/>
          <p:nvPr/>
        </p:nvSpPr>
        <p:spPr>
          <a:xfrm>
            <a:off x="994683" y="1181852"/>
            <a:ext cx="427226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MAY </a:t>
            </a:r>
            <a:r>
              <a:rPr lang="pt-BR" sz="3200" b="1" dirty="0" err="1">
                <a:solidFill>
                  <a:schemeClr val="bg1"/>
                </a:solidFill>
                <a:latin typeface="Avenir Black" panose="02000503020000020003" pitchFamily="2" charset="0"/>
                <a:sym typeface="Helvetica Light"/>
              </a:rPr>
              <a:t>I</a:t>
            </a:r>
            <a:r>
              <a:rPr lang="pt-BR" sz="3200" b="1" dirty="0">
                <a:solidFill>
                  <a:schemeClr val="bg1"/>
                </a:solidFill>
                <a:latin typeface="Avenir Black" panose="02000503020000020003" pitchFamily="2" charset="0"/>
                <a:sym typeface="Helvetica Light"/>
              </a:rPr>
              <a:t> HONOR THE LORD?</a:t>
            </a:r>
          </a:p>
        </p:txBody>
      </p:sp>
      <p:sp>
        <p:nvSpPr>
          <p:cNvPr id="5" name="CaixaDeTexto 1">
            <a:extLst>
              <a:ext uri="{FF2B5EF4-FFF2-40B4-BE49-F238E27FC236}">
                <a16:creationId xmlns:a16="http://schemas.microsoft.com/office/drawing/2014/main" id="{FAD8798E-A91E-6C40-AF52-7B2A9DDBAC60}"/>
              </a:ext>
            </a:extLst>
          </p:cNvPr>
          <p:cNvSpPr txBox="1"/>
          <p:nvPr/>
        </p:nvSpPr>
        <p:spPr>
          <a:xfrm>
            <a:off x="994683" y="2655313"/>
            <a:ext cx="5089125"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rPr>
              <a:t>“Oh, that men would give thanks to the Lord for His goodness, and for His wonderful works to the children of men!</a:t>
            </a:r>
          </a:p>
          <a:p>
            <a:endParaRPr lang="en-US" sz="2400" dirty="0">
              <a:solidFill>
                <a:schemeClr val="bg1"/>
              </a:solidFill>
            </a:endParaRPr>
          </a:p>
          <a:p>
            <a:r>
              <a:rPr lang="en-US" sz="2400" dirty="0">
                <a:solidFill>
                  <a:schemeClr val="bg1"/>
                </a:solidFill>
              </a:rPr>
              <a:t>Let them sacrifice the sacrifices of thanksgiving, and declare His works with rejoicing.” Psalm 107:21, 22.</a:t>
            </a:r>
          </a:p>
        </p:txBody>
      </p:sp>
    </p:spTree>
    <p:extLst>
      <p:ext uri="{BB962C8B-B14F-4D97-AF65-F5344CB8AC3E}">
        <p14:creationId xmlns:p14="http://schemas.microsoft.com/office/powerpoint/2010/main" val="35583957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p:cNvSpPr txBox="1">
            <a:spLocks noGrp="1"/>
          </p:cNvSpPr>
          <p:nvPr>
            <p:ph type="title"/>
          </p:nvPr>
        </p:nvSpPr>
        <p:spPr>
          <a:prstGeom prst="rect">
            <a:avLst/>
          </a:prstGeom>
        </p:spPr>
        <p:txBody>
          <a:bodyPr/>
          <a:lstStyle/>
          <a:p>
            <a:endParaRPr/>
          </a:p>
        </p:txBody>
      </p:sp>
      <p:sp>
        <p:nvSpPr>
          <p:cNvPr id="126" name="Body"/>
          <p:cNvSpPr txBox="1">
            <a:spLocks noGrp="1"/>
          </p:cNvSpPr>
          <p:nvPr>
            <p:ph type="body" idx="1"/>
          </p:nvPr>
        </p:nvSpPr>
        <p:spPr>
          <a:prstGeom prst="rect">
            <a:avLst/>
          </a:prstGeom>
        </p:spPr>
        <p:txBody>
          <a:bodyPr/>
          <a:lstStyle/>
          <a:p>
            <a:endParaRPr/>
          </a:p>
        </p:txBody>
      </p:sp>
      <p:pic>
        <p:nvPicPr>
          <p:cNvPr id="127" name="Ativo 4.png" descr="Ativo 4.png"/>
          <p:cNvPicPr>
            <a:picLocks noChangeAspect="1"/>
          </p:cNvPicPr>
          <p:nvPr/>
        </p:nvPicPr>
        <p:blipFill>
          <a:blip r:embed="rId2"/>
          <a:stretch>
            <a:fillRect/>
          </a:stretch>
        </p:blipFill>
        <p:spPr>
          <a:xfrm>
            <a:off x="0" y="0"/>
            <a:ext cx="12192000" cy="6868732"/>
          </a:xfrm>
          <a:prstGeom prst="rect">
            <a:avLst/>
          </a:prstGeom>
          <a:ln w="12700">
            <a:miter lim="400000"/>
          </a:ln>
        </p:spPr>
      </p:pic>
      <p:sp>
        <p:nvSpPr>
          <p:cNvPr id="7" name="CaixaDeTexto 1">
            <a:extLst>
              <a:ext uri="{FF2B5EF4-FFF2-40B4-BE49-F238E27FC236}">
                <a16:creationId xmlns:a16="http://schemas.microsoft.com/office/drawing/2014/main" id="{0656BF6D-5E1B-BE46-BFF4-2E7715B14535}"/>
              </a:ext>
            </a:extLst>
          </p:cNvPr>
          <p:cNvSpPr txBox="1"/>
          <p:nvPr/>
        </p:nvSpPr>
        <p:spPr>
          <a:xfrm>
            <a:off x="994683" y="1181852"/>
            <a:ext cx="427226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MAY </a:t>
            </a:r>
            <a:r>
              <a:rPr lang="pt-BR" sz="3200" b="1" dirty="0" err="1">
                <a:solidFill>
                  <a:schemeClr val="bg1"/>
                </a:solidFill>
                <a:latin typeface="Avenir Black" panose="02000503020000020003" pitchFamily="2" charset="0"/>
                <a:sym typeface="Helvetica Light"/>
              </a:rPr>
              <a:t>I</a:t>
            </a:r>
            <a:r>
              <a:rPr lang="pt-BR" sz="3200" b="1" dirty="0">
                <a:solidFill>
                  <a:schemeClr val="bg1"/>
                </a:solidFill>
                <a:latin typeface="Avenir Black" panose="02000503020000020003" pitchFamily="2" charset="0"/>
                <a:sym typeface="Helvetica Light"/>
              </a:rPr>
              <a:t> HONOR THE LORD?</a:t>
            </a:r>
          </a:p>
        </p:txBody>
      </p:sp>
      <p:sp>
        <p:nvSpPr>
          <p:cNvPr id="8" name="CaixaDeTexto 1">
            <a:extLst>
              <a:ext uri="{FF2B5EF4-FFF2-40B4-BE49-F238E27FC236}">
                <a16:creationId xmlns:a16="http://schemas.microsoft.com/office/drawing/2014/main" id="{921D67AE-8DDB-354E-8856-C6F2C955457B}"/>
              </a:ext>
            </a:extLst>
          </p:cNvPr>
          <p:cNvSpPr txBox="1"/>
          <p:nvPr/>
        </p:nvSpPr>
        <p:spPr>
          <a:xfrm>
            <a:off x="994683" y="2470647"/>
            <a:ext cx="3626085"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rPr>
              <a:t>“Declare His glory among the nations, His wonders among all peoples…</a:t>
            </a:r>
          </a:p>
          <a:p>
            <a:r>
              <a:rPr lang="en-US" sz="2400" dirty="0">
                <a:solidFill>
                  <a:schemeClr val="bg1"/>
                </a:solidFill>
              </a:rPr>
              <a:t>Give to the Lord the glory due is name; bring an offering, and come into His courts. Oh worship the Lord in the beauty of holiness...” Psalm 96:3, 8, 9.</a:t>
            </a:r>
          </a:p>
        </p:txBody>
      </p:sp>
    </p:spTree>
    <p:extLst>
      <p:ext uri="{BB962C8B-B14F-4D97-AF65-F5344CB8AC3E}">
        <p14:creationId xmlns:p14="http://schemas.microsoft.com/office/powerpoint/2010/main" val="9405266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2B4661-0172-1245-AD52-ED0C7EFC6AD0}"/>
              </a:ext>
            </a:extLst>
          </p:cNvPr>
          <p:cNvPicPr>
            <a:picLocks noChangeAspect="1"/>
          </p:cNvPicPr>
          <p:nvPr/>
        </p:nvPicPr>
        <p:blipFill>
          <a:blip r:embed="rId2"/>
          <a:stretch>
            <a:fillRect/>
          </a:stretch>
        </p:blipFill>
        <p:spPr>
          <a:xfrm>
            <a:off x="5885" y="0"/>
            <a:ext cx="12180229" cy="6857998"/>
          </a:xfrm>
          <a:prstGeom prst="rect">
            <a:avLst/>
          </a:prstGeom>
        </p:spPr>
      </p:pic>
      <p:sp>
        <p:nvSpPr>
          <p:cNvPr id="4" name="CaixaDeTexto 1">
            <a:extLst>
              <a:ext uri="{FF2B5EF4-FFF2-40B4-BE49-F238E27FC236}">
                <a16:creationId xmlns:a16="http://schemas.microsoft.com/office/drawing/2014/main" id="{72EFDA69-7B4F-0340-978F-FFF3482FCC2F}"/>
              </a:ext>
            </a:extLst>
          </p:cNvPr>
          <p:cNvSpPr txBox="1"/>
          <p:nvPr/>
        </p:nvSpPr>
        <p:spPr>
          <a:xfrm>
            <a:off x="994683" y="1181852"/>
            <a:ext cx="427226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r>
              <a:rPr lang="pt-BR" sz="3200" b="1" dirty="0">
                <a:solidFill>
                  <a:schemeClr val="bg1"/>
                </a:solidFill>
                <a:latin typeface="Avenir Black" panose="02000503020000020003" pitchFamily="2" charset="0"/>
                <a:sym typeface="Helvetica Light"/>
              </a:rPr>
              <a:t>HOW MAY </a:t>
            </a:r>
            <a:r>
              <a:rPr lang="pt-BR" sz="3200" b="1" dirty="0" err="1">
                <a:solidFill>
                  <a:schemeClr val="bg1"/>
                </a:solidFill>
                <a:latin typeface="Avenir Black" panose="02000503020000020003" pitchFamily="2" charset="0"/>
                <a:sym typeface="Helvetica Light"/>
              </a:rPr>
              <a:t>I</a:t>
            </a:r>
            <a:r>
              <a:rPr lang="pt-BR" sz="3200" b="1" dirty="0">
                <a:solidFill>
                  <a:schemeClr val="bg1"/>
                </a:solidFill>
                <a:latin typeface="Avenir Black" panose="02000503020000020003" pitchFamily="2" charset="0"/>
                <a:sym typeface="Helvetica Light"/>
              </a:rPr>
              <a:t> HONOR THE LORD?</a:t>
            </a:r>
          </a:p>
        </p:txBody>
      </p:sp>
      <p:sp>
        <p:nvSpPr>
          <p:cNvPr id="5" name="CaixaDeTexto 1">
            <a:extLst>
              <a:ext uri="{FF2B5EF4-FFF2-40B4-BE49-F238E27FC236}">
                <a16:creationId xmlns:a16="http://schemas.microsoft.com/office/drawing/2014/main" id="{85A82503-23AD-5147-8B21-37642E00CAE9}"/>
              </a:ext>
            </a:extLst>
          </p:cNvPr>
          <p:cNvSpPr txBox="1"/>
          <p:nvPr/>
        </p:nvSpPr>
        <p:spPr>
          <a:xfrm>
            <a:off x="994683" y="2655313"/>
            <a:ext cx="3943077"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a:solidFill>
                  <a:schemeClr val="bg1"/>
                </a:solidFill>
              </a:rPr>
              <a:t>“What shall I render to the Lord for all His benefits toward me? … I will pay my vows to the Lord now in the presence of all His people, in the courts of the Lord’s house, in the midst of you, O Jerusalem.” Psalm 116:12, 18, 19.</a:t>
            </a:r>
          </a:p>
        </p:txBody>
      </p:sp>
      <p:pic>
        <p:nvPicPr>
          <p:cNvPr id="7" name="Picture 6">
            <a:extLst>
              <a:ext uri="{FF2B5EF4-FFF2-40B4-BE49-F238E27FC236}">
                <a16:creationId xmlns:a16="http://schemas.microsoft.com/office/drawing/2014/main" id="{9EC159FD-6C04-D947-8AC9-880A287CC648}"/>
              </a:ext>
            </a:extLst>
          </p:cNvPr>
          <p:cNvPicPr>
            <a:picLocks noChangeAspect="1"/>
          </p:cNvPicPr>
          <p:nvPr/>
        </p:nvPicPr>
        <p:blipFill>
          <a:blip r:embed="rId3"/>
          <a:stretch>
            <a:fillRect/>
          </a:stretch>
        </p:blipFill>
        <p:spPr>
          <a:xfrm>
            <a:off x="10918971" y="5838046"/>
            <a:ext cx="724389" cy="724389"/>
          </a:xfrm>
          <a:prstGeom prst="rect">
            <a:avLst/>
          </a:prstGeom>
        </p:spPr>
      </p:pic>
    </p:spTree>
    <p:extLst>
      <p:ext uri="{BB962C8B-B14F-4D97-AF65-F5344CB8AC3E}">
        <p14:creationId xmlns:p14="http://schemas.microsoft.com/office/powerpoint/2010/main" val="404544559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805</Words>
  <Application>Microsoft Macintosh PowerPoint</Application>
  <PresentationFormat>Widescreen</PresentationFormat>
  <Paragraphs>60</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Avenir Black</vt:lpstr>
      <vt:lpstr>Avenir Roman</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Vitor Moreira santos</dc:creator>
  <cp:keywords/>
  <dc:description/>
  <cp:lastModifiedBy>Bomfim, Marcos</cp:lastModifiedBy>
  <cp:revision>22</cp:revision>
  <cp:lastPrinted>2019-07-15T19:59:18Z</cp:lastPrinted>
  <dcterms:created xsi:type="dcterms:W3CDTF">2019-07-15T19:37:54Z</dcterms:created>
  <dcterms:modified xsi:type="dcterms:W3CDTF">2019-12-29T18:10:14Z</dcterms:modified>
  <cp:category/>
</cp:coreProperties>
</file>