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1" r:id="rId2"/>
    <p:sldId id="387" r:id="rId3"/>
    <p:sldId id="388" r:id="rId4"/>
    <p:sldId id="389" r:id="rId5"/>
    <p:sldId id="390" r:id="rId6"/>
    <p:sldId id="391" r:id="rId7"/>
    <p:sldId id="394" r:id="rId8"/>
    <p:sldId id="392" r:id="rId9"/>
    <p:sldId id="393" r:id="rId10"/>
    <p:sldId id="395" r:id="rId11"/>
    <p:sldId id="396" r:id="rId12"/>
    <p:sldId id="397" r:id="rId13"/>
    <p:sldId id="398" r:id="rId14"/>
    <p:sldId id="399" r:id="rId15"/>
    <p:sldId id="400" r:id="rId16"/>
    <p:sldId id="401" r:id="rId17"/>
    <p:sldId id="402" r:id="rId18"/>
    <p:sldId id="403" r:id="rId19"/>
    <p:sldId id="40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06"/>
    <p:restoredTop sz="96405"/>
  </p:normalViewPr>
  <p:slideViewPr>
    <p:cSldViewPr snapToGrid="0" snapToObjects="1">
      <p:cViewPr varScale="1">
        <p:scale>
          <a:sx n="117" d="100"/>
          <a:sy n="117" d="100"/>
        </p:scale>
        <p:origin x="4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3E096-6C22-D04F-9375-CEE0975F7B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430FFF-D549-5F43-B290-940C88344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B0E898-CE04-EF4F-A451-3D3983135DE8}"/>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5" name="Footer Placeholder 4">
            <a:extLst>
              <a:ext uri="{FF2B5EF4-FFF2-40B4-BE49-F238E27FC236}">
                <a16:creationId xmlns:a16="http://schemas.microsoft.com/office/drawing/2014/main" id="{0009676D-CBDD-6849-A546-ADD40BCC9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FEE2D-9317-3048-B360-854A6E7CF31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17901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1DC3-2395-E144-9D27-64461D2DB0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BDFBF5-6AF1-F841-A761-2D8352EBBB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C90BA-853C-0C4F-BDB1-D075C0B27DCB}"/>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5" name="Footer Placeholder 4">
            <a:extLst>
              <a:ext uri="{FF2B5EF4-FFF2-40B4-BE49-F238E27FC236}">
                <a16:creationId xmlns:a16="http://schemas.microsoft.com/office/drawing/2014/main" id="{D7FDA4FD-8284-2042-976C-F6A17A7C3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A012D-63CA-934C-AD54-909C467F5C92}"/>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4158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998A2-C571-8F44-BCEB-D4EE38FF77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FD29D-5A96-3044-AD5E-B9418D218B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EBCF0-3E1F-A348-83AB-040F30129C79}"/>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5" name="Footer Placeholder 4">
            <a:extLst>
              <a:ext uri="{FF2B5EF4-FFF2-40B4-BE49-F238E27FC236}">
                <a16:creationId xmlns:a16="http://schemas.microsoft.com/office/drawing/2014/main" id="{BEAEC1FB-69A9-DA4F-A1C7-9EEE00F91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7B2B3-738E-BC42-82FD-5602CBA3F2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38058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216D-AF09-6841-9BDA-DD46B76E5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18DD6D-8DA2-A545-8572-8CC2CDC259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2985B-10C9-034E-969A-9997D145F450}"/>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5" name="Footer Placeholder 4">
            <a:extLst>
              <a:ext uri="{FF2B5EF4-FFF2-40B4-BE49-F238E27FC236}">
                <a16:creationId xmlns:a16="http://schemas.microsoft.com/office/drawing/2014/main" id="{160F459D-7FED-A540-B0F7-B4A6F0D0A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D752FA-37DD-8849-B6AD-64A7D55B45C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416800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BA51-56E8-DD4D-857B-1ACF945018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C3672-EA0C-9A4C-9397-66FE532DB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A875BD-5552-9946-8C1E-831D8C355727}"/>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5" name="Footer Placeholder 4">
            <a:extLst>
              <a:ext uri="{FF2B5EF4-FFF2-40B4-BE49-F238E27FC236}">
                <a16:creationId xmlns:a16="http://schemas.microsoft.com/office/drawing/2014/main" id="{718F0FFD-7C7F-BC47-89A3-A6A48FE72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11E8F9-6141-4444-B281-6A614A60E751}"/>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724140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3F08-E9B5-E549-B9C1-C6CBD44D3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AAAD06-F8DB-E546-8357-2E378C4618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A5373E-29D2-F444-AD4B-F5DD0BC0C74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7377E8-0A2E-B347-97C4-D75356BA8F28}"/>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6" name="Footer Placeholder 5">
            <a:extLst>
              <a:ext uri="{FF2B5EF4-FFF2-40B4-BE49-F238E27FC236}">
                <a16:creationId xmlns:a16="http://schemas.microsoft.com/office/drawing/2014/main" id="{0CFF9F20-B912-9A45-93D6-CB604D10C0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B576D-F8C5-1C47-A901-0DEF5095E2DD}"/>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346603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555B-CE6C-E646-B7B9-CE527C43C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8A903E-ECEE-3948-B4EE-01758397C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646FCF-D6B3-7D4D-9F79-8A36A8AC8D0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49A37E-2B4C-7743-853E-D0A1FEF3DC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9C7A56-744B-E245-AA76-4AB6FDB306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7F4F6C-07F8-6242-A10A-2860C9807F11}"/>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8" name="Footer Placeholder 7">
            <a:extLst>
              <a:ext uri="{FF2B5EF4-FFF2-40B4-BE49-F238E27FC236}">
                <a16:creationId xmlns:a16="http://schemas.microsoft.com/office/drawing/2014/main" id="{113D7C94-0554-B948-A26C-C10E9F99E2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014FF-CE29-0D43-8979-A97E027F0B7B}"/>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44303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F1CB-DB29-234F-8118-F4B3AB3A49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B12800-8930-E747-9E3A-EB714CD4794E}"/>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4" name="Footer Placeholder 3">
            <a:extLst>
              <a:ext uri="{FF2B5EF4-FFF2-40B4-BE49-F238E27FC236}">
                <a16:creationId xmlns:a16="http://schemas.microsoft.com/office/drawing/2014/main" id="{52B33123-2F19-C049-9F3A-089B9089D4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F265C5-335F-4749-A975-DCA0E88F1908}"/>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5666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DA13C-A4A5-DA49-B1C9-7BA03436D0AD}"/>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3" name="Footer Placeholder 2">
            <a:extLst>
              <a:ext uri="{FF2B5EF4-FFF2-40B4-BE49-F238E27FC236}">
                <a16:creationId xmlns:a16="http://schemas.microsoft.com/office/drawing/2014/main" id="{14EAE25A-C9BE-4143-BF64-14A8325F27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0453CE-C61D-9B49-BB1D-AE02DF10F0A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233119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3FAC-619B-6F4F-BDC9-20BD9F80B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9CB634-F289-8B44-BB88-6294E90CA5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75A2F-6931-7940-815A-03C4DCFE7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4E2E14-E455-D24A-BA5A-14B220C6CAE4}"/>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6" name="Footer Placeholder 5">
            <a:extLst>
              <a:ext uri="{FF2B5EF4-FFF2-40B4-BE49-F238E27FC236}">
                <a16:creationId xmlns:a16="http://schemas.microsoft.com/office/drawing/2014/main" id="{696243EE-CB2D-F54F-81CA-30482FE39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C4EDD-285E-5246-8A94-B9D428D05F46}"/>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72209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A73F-616F-1C4A-AF7B-D89AE3938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713A7C-5B17-0E44-B948-34C1EB70A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391909-A306-2C47-B486-5E9F78AAD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26A1C5-E101-D347-853D-DB6540E3A1A8}"/>
              </a:ext>
            </a:extLst>
          </p:cNvPr>
          <p:cNvSpPr>
            <a:spLocks noGrp="1"/>
          </p:cNvSpPr>
          <p:nvPr>
            <p:ph type="dt" sz="half" idx="10"/>
          </p:nvPr>
        </p:nvSpPr>
        <p:spPr/>
        <p:txBody>
          <a:bodyPr/>
          <a:lstStyle/>
          <a:p>
            <a:fld id="{23F945CD-5C62-7A43-ACAC-41888C0B8B15}" type="datetimeFigureOut">
              <a:rPr lang="en-US" smtClean="0"/>
              <a:t>8/10/20</a:t>
            </a:fld>
            <a:endParaRPr lang="en-US"/>
          </a:p>
        </p:txBody>
      </p:sp>
      <p:sp>
        <p:nvSpPr>
          <p:cNvPr id="6" name="Footer Placeholder 5">
            <a:extLst>
              <a:ext uri="{FF2B5EF4-FFF2-40B4-BE49-F238E27FC236}">
                <a16:creationId xmlns:a16="http://schemas.microsoft.com/office/drawing/2014/main" id="{0C894D0C-E1FA-524D-BBD0-2592AE44E1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CA5E9-0A43-AD4E-997D-A1BB1FF7FD7C}"/>
              </a:ext>
            </a:extLst>
          </p:cNvPr>
          <p:cNvSpPr>
            <a:spLocks noGrp="1"/>
          </p:cNvSpPr>
          <p:nvPr>
            <p:ph type="sldNum" sz="quarter" idx="12"/>
          </p:nvPr>
        </p:nvSpPr>
        <p:spPr/>
        <p:txBody>
          <a:bodyPr/>
          <a:lstStyle/>
          <a:p>
            <a:fld id="{08C2AD8D-B763-134F-B454-AC20246F4C4F}" type="slidenum">
              <a:rPr lang="en-US" smtClean="0"/>
              <a:t>‹#›</a:t>
            </a:fld>
            <a:endParaRPr lang="en-US"/>
          </a:p>
        </p:txBody>
      </p:sp>
    </p:spTree>
    <p:extLst>
      <p:ext uri="{BB962C8B-B14F-4D97-AF65-F5344CB8AC3E}">
        <p14:creationId xmlns:p14="http://schemas.microsoft.com/office/powerpoint/2010/main" val="91495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7115F-2764-EB45-A5D4-CBDCD812D8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FC0ABF-BB70-7344-9F7A-841DB054BA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FDEFD-AA67-0C44-A177-B2A4BC2976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945CD-5C62-7A43-ACAC-41888C0B8B15}" type="datetimeFigureOut">
              <a:rPr lang="en-US" smtClean="0"/>
              <a:t>8/10/20</a:t>
            </a:fld>
            <a:endParaRPr lang="en-US"/>
          </a:p>
        </p:txBody>
      </p:sp>
      <p:sp>
        <p:nvSpPr>
          <p:cNvPr id="5" name="Footer Placeholder 4">
            <a:extLst>
              <a:ext uri="{FF2B5EF4-FFF2-40B4-BE49-F238E27FC236}">
                <a16:creationId xmlns:a16="http://schemas.microsoft.com/office/drawing/2014/main" id="{04772536-BD8A-F74C-AAA0-7645B5DDD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1B23C4-3133-924B-94B4-C0D1EC042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2AD8D-B763-134F-B454-AC20246F4C4F}" type="slidenum">
              <a:rPr lang="en-US" smtClean="0"/>
              <a:t>‹#›</a:t>
            </a:fld>
            <a:endParaRPr lang="en-US"/>
          </a:p>
        </p:txBody>
      </p:sp>
    </p:spTree>
    <p:extLst>
      <p:ext uri="{BB962C8B-B14F-4D97-AF65-F5344CB8AC3E}">
        <p14:creationId xmlns:p14="http://schemas.microsoft.com/office/powerpoint/2010/main" val="2071451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AEF75D-295F-0642-8C46-F1C566BC9FCB}"/>
              </a:ext>
            </a:extLst>
          </p:cNvPr>
          <p:cNvPicPr>
            <a:picLocks noChangeAspect="1"/>
          </p:cNvPicPr>
          <p:nvPr/>
        </p:nvPicPr>
        <p:blipFill rotWithShape="1">
          <a:blip r:embed="rId2"/>
          <a:srcRect l="15865" t="33061" r="24803" b="16881"/>
          <a:stretch/>
        </p:blipFill>
        <p:spPr>
          <a:xfrm>
            <a:off x="0" y="-1"/>
            <a:ext cx="12192000" cy="6858002"/>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sp>
        <p:nvSpPr>
          <p:cNvPr id="15" name="Rectangle 14">
            <a:extLst>
              <a:ext uri="{FF2B5EF4-FFF2-40B4-BE49-F238E27FC236}">
                <a16:creationId xmlns:a16="http://schemas.microsoft.com/office/drawing/2014/main" id="{FC788622-1D5F-E442-AD36-4656156663E3}"/>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656890"/>
            <a:ext cx="7504875" cy="1938992"/>
          </a:xfrm>
          <a:prstGeom prst="rect">
            <a:avLst/>
          </a:prstGeom>
          <a:noFill/>
        </p:spPr>
        <p:txBody>
          <a:bodyPr wrap="none" rtlCol="0">
            <a:spAutoFit/>
          </a:bodyPr>
          <a:lstStyle/>
          <a:p>
            <a:r>
              <a:rPr lang="en-US" sz="6000" b="1" dirty="0">
                <a:solidFill>
                  <a:schemeClr val="bg1"/>
                </a:solidFill>
                <a:latin typeface="Gotham Ultra" panose="02000504050000020004" pitchFamily="2" charset="0"/>
              </a:rPr>
              <a:t>THE RISK OF </a:t>
            </a:r>
          </a:p>
          <a:p>
            <a:r>
              <a:rPr lang="en-US" sz="6000" b="1" dirty="0">
                <a:solidFill>
                  <a:schemeClr val="bg1"/>
                </a:solidFill>
                <a:latin typeface="Gotham Ultra" panose="02000504050000020004" pitchFamily="2" charset="0"/>
              </a:rPr>
              <a:t>WITHDRAWN PLEDGES</a:t>
            </a:r>
          </a:p>
        </p:txBody>
      </p:sp>
      <p:sp>
        <p:nvSpPr>
          <p:cNvPr id="7" name="TextBox 6">
            <a:extLst>
              <a:ext uri="{FF2B5EF4-FFF2-40B4-BE49-F238E27FC236}">
                <a16:creationId xmlns:a16="http://schemas.microsoft.com/office/drawing/2014/main" id="{3FE10285-7FC6-5C48-AE95-6A4E29F2C601}"/>
              </a:ext>
            </a:extLst>
          </p:cNvPr>
          <p:cNvSpPr txBox="1"/>
          <p:nvPr/>
        </p:nvSpPr>
        <p:spPr>
          <a:xfrm>
            <a:off x="7245155" y="5745274"/>
            <a:ext cx="4071756" cy="307777"/>
          </a:xfrm>
          <a:prstGeom prst="rect">
            <a:avLst/>
          </a:prstGeom>
          <a:noFill/>
        </p:spPr>
        <p:txBody>
          <a:bodyPr wrap="none" rtlCol="0">
            <a:spAutoFit/>
          </a:bodyPr>
          <a:lstStyle/>
          <a:p>
            <a:r>
              <a:rPr lang="en-US" sz="1400" dirty="0">
                <a:solidFill>
                  <a:schemeClr val="bg1"/>
                </a:solidFill>
                <a:latin typeface="Gotham Book" panose="02000504050000020004" pitchFamily="2" charset="0"/>
              </a:rPr>
              <a:t>(Based on “Counsels on Stewardship, chapters 59-61)</a:t>
            </a:r>
          </a:p>
        </p:txBody>
      </p:sp>
    </p:spTree>
    <p:extLst>
      <p:ext uri="{BB962C8B-B14F-4D97-AF65-F5344CB8AC3E}">
        <p14:creationId xmlns:p14="http://schemas.microsoft.com/office/powerpoint/2010/main" val="1113061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DE6C7-450B-C147-9F02-7DDAADAD7EC8}"/>
              </a:ext>
            </a:extLst>
          </p:cNvPr>
          <p:cNvPicPr>
            <a:picLocks noChangeAspect="1"/>
          </p:cNvPicPr>
          <p:nvPr/>
        </p:nvPicPr>
        <p:blipFill rotWithShape="1">
          <a:blip r:embed="rId2"/>
          <a:srcRect t="26216" b="19239"/>
          <a:stretch/>
        </p:blipFill>
        <p:spPr>
          <a:xfrm>
            <a:off x="3810000" y="-1"/>
            <a:ext cx="8382000" cy="6858001"/>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580792" y="1337322"/>
            <a:ext cx="6858000" cy="4183356"/>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91878"/>
            <a:ext cx="5070747"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Who Shall Dwell There?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1874728"/>
            <a:ext cx="5983648" cy="3108543"/>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“Lord, who may abide in Your tabernacle? Who may dwell in Your holy hill?... He who swears to his own hurt and does not change.”</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Psalm 15:1, 4.</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4059206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746CB-0FFE-654F-9BED-BB93550033F9}"/>
              </a:ext>
            </a:extLst>
          </p:cNvPr>
          <p:cNvPicPr>
            <a:picLocks noChangeAspect="1"/>
          </p:cNvPicPr>
          <p:nvPr/>
        </p:nvPicPr>
        <p:blipFill rotWithShape="1">
          <a:blip r:embed="rId2"/>
          <a:srcRect t="6368" r="6369" b="18074"/>
          <a:stretch/>
        </p:blipFill>
        <p:spPr>
          <a:xfrm>
            <a:off x="0" y="-2"/>
            <a:ext cx="12192000" cy="6559064"/>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sp>
        <p:nvSpPr>
          <p:cNvPr id="15" name="Rectangle 14">
            <a:extLst>
              <a:ext uri="{FF2B5EF4-FFF2-40B4-BE49-F238E27FC236}">
                <a16:creationId xmlns:a16="http://schemas.microsoft.com/office/drawing/2014/main" id="{FC788622-1D5F-E442-AD36-4656156663E3}"/>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2217702"/>
            <a:ext cx="5913478" cy="2123658"/>
          </a:xfrm>
          <a:prstGeom prst="rect">
            <a:avLst/>
          </a:prstGeom>
          <a:noFill/>
        </p:spPr>
        <p:txBody>
          <a:bodyPr wrap="none" rtlCol="0">
            <a:spAutoFit/>
          </a:bodyPr>
          <a:lstStyle/>
          <a:p>
            <a:r>
              <a:rPr lang="en-US" sz="6600" b="1" dirty="0">
                <a:solidFill>
                  <a:schemeClr val="bg1"/>
                </a:solidFill>
                <a:latin typeface="Gotham Ultra" panose="02000504050000020004" pitchFamily="2" charset="0"/>
              </a:rPr>
              <a:t>Ananias </a:t>
            </a:r>
          </a:p>
          <a:p>
            <a:r>
              <a:rPr lang="en-US" sz="6600" b="1" dirty="0">
                <a:solidFill>
                  <a:schemeClr val="bg1"/>
                </a:solidFill>
                <a:latin typeface="Gotham Ultra" panose="02000504050000020004" pitchFamily="2" charset="0"/>
              </a:rPr>
              <a:t>and Sapphira</a:t>
            </a:r>
          </a:p>
        </p:txBody>
      </p:sp>
    </p:spTree>
    <p:extLst>
      <p:ext uri="{BB962C8B-B14F-4D97-AF65-F5344CB8AC3E}">
        <p14:creationId xmlns:p14="http://schemas.microsoft.com/office/powerpoint/2010/main" val="1749325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572CF-7115-8A45-9F8E-0B06F834D68C}"/>
              </a:ext>
            </a:extLst>
          </p:cNvPr>
          <p:cNvPicPr>
            <a:picLocks noChangeAspect="1"/>
          </p:cNvPicPr>
          <p:nvPr/>
        </p:nvPicPr>
        <p:blipFill rotWithShape="1">
          <a:blip r:embed="rId2"/>
          <a:srcRect t="28365" r="14241" b="17630"/>
          <a:stretch/>
        </p:blipFill>
        <p:spPr>
          <a:xfrm>
            <a:off x="3861734" y="-1"/>
            <a:ext cx="8330266" cy="6559063"/>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580792" y="1337322"/>
            <a:ext cx="6858000" cy="4183356"/>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91878"/>
            <a:ext cx="2382383"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Their Sin…</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2429650"/>
            <a:ext cx="5983648" cy="2246769"/>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After they had made the pledge, they drew back, and determined not to fulfill it….”</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Counsels on Stewardship, p.312</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971850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9AD6BA-717A-604F-8E18-FB7F7C6EF0B1}"/>
              </a:ext>
            </a:extLst>
          </p:cNvPr>
          <p:cNvSpPr/>
          <p:nvPr/>
        </p:nvSpPr>
        <p:spPr>
          <a:xfrm>
            <a:off x="0" y="0"/>
            <a:ext cx="12192000" cy="685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stretch>
            <a:fillRect/>
          </a:stretch>
        </p:blipFill>
        <p:spPr>
          <a:xfrm>
            <a:off x="5228726" y="6041817"/>
            <a:ext cx="1734548" cy="369747"/>
          </a:xfrm>
          <a:prstGeom prst="rect">
            <a:avLst/>
          </a:prstGeom>
        </p:spPr>
      </p:pic>
      <p:sp>
        <p:nvSpPr>
          <p:cNvPr id="11" name="TextBox 10">
            <a:extLst>
              <a:ext uri="{FF2B5EF4-FFF2-40B4-BE49-F238E27FC236}">
                <a16:creationId xmlns:a16="http://schemas.microsoft.com/office/drawing/2014/main" id="{614FCC51-DDBA-384D-AF6A-EC9829E2E11D}"/>
              </a:ext>
            </a:extLst>
          </p:cNvPr>
          <p:cNvSpPr txBox="1"/>
          <p:nvPr/>
        </p:nvSpPr>
        <p:spPr>
          <a:xfrm>
            <a:off x="2048539" y="2568531"/>
            <a:ext cx="8094921" cy="2246769"/>
          </a:xfrm>
          <a:prstGeom prst="rect">
            <a:avLst/>
          </a:prstGeom>
          <a:noFill/>
        </p:spPr>
        <p:txBody>
          <a:bodyPr wrap="square" rtlCol="0">
            <a:spAutoFit/>
          </a:bodyPr>
          <a:lstStyle/>
          <a:p>
            <a:pPr algn="ct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While professing to give all [100%], they kept back part of the price. They had practiced fraud toward God, they had lied to the Holy Spirit, and their sin was visited with swift and terrible judgment….”</a:t>
            </a:r>
          </a:p>
        </p:txBody>
      </p:sp>
      <p:sp>
        <p:nvSpPr>
          <p:cNvPr id="7" name="TextBox 6">
            <a:extLst>
              <a:ext uri="{FF2B5EF4-FFF2-40B4-BE49-F238E27FC236}">
                <a16:creationId xmlns:a16="http://schemas.microsoft.com/office/drawing/2014/main" id="{FDFE2417-2832-0240-94AC-B4F6E443E0D0}"/>
              </a:ext>
            </a:extLst>
          </p:cNvPr>
          <p:cNvSpPr txBox="1"/>
          <p:nvPr/>
        </p:nvSpPr>
        <p:spPr>
          <a:xfrm>
            <a:off x="3303175" y="1310854"/>
            <a:ext cx="5543121" cy="584775"/>
          </a:xfrm>
          <a:prstGeom prst="rect">
            <a:avLst/>
          </a:prstGeom>
          <a:noFill/>
        </p:spPr>
        <p:txBody>
          <a:bodyPr wrap="none" rtlCol="0">
            <a:spAutoFit/>
          </a:bodyPr>
          <a:lstStyle/>
          <a:p>
            <a:pPr algn="ctr"/>
            <a:r>
              <a:rPr lang="en-US" sz="3200" b="1" dirty="0">
                <a:solidFill>
                  <a:schemeClr val="bg1"/>
                </a:solidFill>
                <a:latin typeface="Gotham Ultra" panose="02000504050000020004" pitchFamily="2" charset="0"/>
              </a:rPr>
              <a:t>The Professed Proportion</a:t>
            </a:r>
          </a:p>
        </p:txBody>
      </p:sp>
    </p:spTree>
    <p:extLst>
      <p:ext uri="{BB962C8B-B14F-4D97-AF65-F5344CB8AC3E}">
        <p14:creationId xmlns:p14="http://schemas.microsoft.com/office/powerpoint/2010/main" val="4293159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28D77-AC49-A445-B807-4F2007BA8841}"/>
              </a:ext>
            </a:extLst>
          </p:cNvPr>
          <p:cNvPicPr>
            <a:picLocks noChangeAspect="1"/>
          </p:cNvPicPr>
          <p:nvPr/>
        </p:nvPicPr>
        <p:blipFill rotWithShape="1">
          <a:blip r:embed="rId2"/>
          <a:srcRect r="15234"/>
          <a:stretch/>
        </p:blipFill>
        <p:spPr>
          <a:xfrm>
            <a:off x="3484727" y="0"/>
            <a:ext cx="8707274"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580792" y="1337322"/>
            <a:ext cx="6858000" cy="4183356"/>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91878"/>
            <a:ext cx="5449953" cy="1077218"/>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Why was this Judgment</a:t>
            </a:r>
          </a:p>
          <a:p>
            <a:r>
              <a:rPr lang="en-US" sz="3200" b="1" dirty="0">
                <a:solidFill>
                  <a:schemeClr val="bg1"/>
                </a:solidFill>
                <a:latin typeface="Gotham Ultra" panose="02000504050000020004" pitchFamily="2" charset="0"/>
              </a:rPr>
              <a:t>so Harsh and Immediate?</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8" y="2675871"/>
            <a:ext cx="6621601" cy="2246769"/>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to guard others against incurring the same guilt. … as a warning to the young church, to lead them to examine their motives… to beware of robbing God.”</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1371205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6D64B-F48F-5544-85B7-6C58BC51989E}"/>
              </a:ext>
            </a:extLst>
          </p:cNvPr>
          <p:cNvPicPr>
            <a:picLocks noChangeAspect="1"/>
          </p:cNvPicPr>
          <p:nvPr/>
        </p:nvPicPr>
        <p:blipFill rotWithShape="1">
          <a:blip r:embed="rId2"/>
          <a:srcRect r="24125"/>
          <a:stretch/>
        </p:blipFill>
        <p:spPr>
          <a:xfrm>
            <a:off x="4385935" y="0"/>
            <a:ext cx="7806066"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580792" y="1337322"/>
            <a:ext cx="6858000" cy="4183356"/>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91878"/>
            <a:ext cx="4152355" cy="1077218"/>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God’s Omniscience</a:t>
            </a:r>
          </a:p>
          <a:p>
            <a:r>
              <a:rPr lang="en-US" sz="3200" b="1" dirty="0">
                <a:solidFill>
                  <a:schemeClr val="bg1"/>
                </a:solidFill>
                <a:latin typeface="Gotham Ultra" panose="02000504050000020004" pitchFamily="2" charset="0"/>
              </a:rPr>
              <a:t>is Highlighted</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460428"/>
            <a:ext cx="6621601" cy="2677656"/>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It testified that men cannot deceive God, that He detects the hidden sin of the heart, and that He will not be mocked…” </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Counsels on Stewardship, p. 312</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4115742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9AD6BA-717A-604F-8E18-FB7F7C6EF0B1}"/>
              </a:ext>
            </a:extLst>
          </p:cNvPr>
          <p:cNvSpPr/>
          <p:nvPr/>
        </p:nvSpPr>
        <p:spPr>
          <a:xfrm>
            <a:off x="0" y="0"/>
            <a:ext cx="12192000" cy="685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stretch>
            <a:fillRect/>
          </a:stretch>
        </p:blipFill>
        <p:spPr>
          <a:xfrm>
            <a:off x="5228726" y="6041817"/>
            <a:ext cx="1734548" cy="369747"/>
          </a:xfrm>
          <a:prstGeom prst="rect">
            <a:avLst/>
          </a:prstGeom>
        </p:spPr>
      </p:pic>
      <p:sp>
        <p:nvSpPr>
          <p:cNvPr id="11" name="TextBox 10">
            <a:extLst>
              <a:ext uri="{FF2B5EF4-FFF2-40B4-BE49-F238E27FC236}">
                <a16:creationId xmlns:a16="http://schemas.microsoft.com/office/drawing/2014/main" id="{614FCC51-DDBA-384D-AF6A-EC9829E2E11D}"/>
              </a:ext>
            </a:extLst>
          </p:cNvPr>
          <p:cNvSpPr txBox="1"/>
          <p:nvPr/>
        </p:nvSpPr>
        <p:spPr>
          <a:xfrm>
            <a:off x="1814623" y="2653592"/>
            <a:ext cx="8562754" cy="2246769"/>
          </a:xfrm>
          <a:prstGeom prst="rect">
            <a:avLst/>
          </a:prstGeom>
          <a:noFill/>
        </p:spPr>
        <p:txBody>
          <a:bodyPr wrap="square" rtlCol="0">
            <a:spAutoFit/>
          </a:bodyPr>
          <a:lstStyle/>
          <a:p>
            <a:pPr algn="ct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‘You were foolish to pledge that money, you need it to invest in your business, and you will meet with loss if you pay the pledge.’” </a:t>
            </a:r>
          </a:p>
          <a:p>
            <a:pPr algn="ctr"/>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pPr algn="ct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Counsels on Stewardship, p. 313</a:t>
            </a:r>
          </a:p>
        </p:txBody>
      </p:sp>
      <p:sp>
        <p:nvSpPr>
          <p:cNvPr id="7" name="TextBox 6">
            <a:extLst>
              <a:ext uri="{FF2B5EF4-FFF2-40B4-BE49-F238E27FC236}">
                <a16:creationId xmlns:a16="http://schemas.microsoft.com/office/drawing/2014/main" id="{FDFE2417-2832-0240-94AC-B4F6E443E0D0}"/>
              </a:ext>
            </a:extLst>
          </p:cNvPr>
          <p:cNvSpPr txBox="1"/>
          <p:nvPr/>
        </p:nvSpPr>
        <p:spPr>
          <a:xfrm>
            <a:off x="1882731" y="1310854"/>
            <a:ext cx="8426539" cy="584775"/>
          </a:xfrm>
          <a:prstGeom prst="rect">
            <a:avLst/>
          </a:prstGeom>
          <a:noFill/>
        </p:spPr>
        <p:txBody>
          <a:bodyPr wrap="none" rtlCol="0">
            <a:spAutoFit/>
          </a:bodyPr>
          <a:lstStyle/>
          <a:p>
            <a:pPr algn="ctr"/>
            <a:r>
              <a:rPr lang="en-US" sz="3200" b="1" dirty="0">
                <a:solidFill>
                  <a:schemeClr val="bg1"/>
                </a:solidFill>
                <a:latin typeface="Gotham Ultra" panose="02000504050000020004" pitchFamily="2" charset="0"/>
              </a:rPr>
              <a:t>Satan’s Rational for not Paying Pledges</a:t>
            </a:r>
          </a:p>
        </p:txBody>
      </p:sp>
    </p:spTree>
    <p:extLst>
      <p:ext uri="{BB962C8B-B14F-4D97-AF65-F5344CB8AC3E}">
        <p14:creationId xmlns:p14="http://schemas.microsoft.com/office/powerpoint/2010/main" val="2556700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D64B1A-7DB9-6245-A431-61138255BAD2}"/>
              </a:ext>
            </a:extLst>
          </p:cNvPr>
          <p:cNvPicPr>
            <a:picLocks noChangeAspect="1"/>
          </p:cNvPicPr>
          <p:nvPr/>
        </p:nvPicPr>
        <p:blipFill>
          <a:blip r:embed="rId2"/>
          <a:stretch>
            <a:fillRect/>
          </a:stretch>
        </p:blipFill>
        <p:spPr>
          <a:xfrm>
            <a:off x="1909899" y="0"/>
            <a:ext cx="10282101"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687658" y="2230456"/>
            <a:ext cx="6858000" cy="2397088"/>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736698"/>
            <a:ext cx="4352795" cy="1354217"/>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Common Human </a:t>
            </a:r>
          </a:p>
          <a:p>
            <a:r>
              <a:rPr lang="en-US" sz="3200" b="1" dirty="0">
                <a:solidFill>
                  <a:schemeClr val="bg1"/>
                </a:solidFill>
                <a:latin typeface="Gotham Ultra" panose="02000504050000020004" pitchFamily="2" charset="0"/>
              </a:rPr>
              <a:t>Negative Reactions </a:t>
            </a:r>
          </a:p>
          <a:p>
            <a:r>
              <a:rPr lang="en-US" dirty="0">
                <a:solidFill>
                  <a:schemeClr val="bg1"/>
                </a:solidFill>
                <a:latin typeface="Gotham Book" panose="02000504050000020004" pitchFamily="2" charset="0"/>
              </a:rPr>
              <a:t>(Counsels on Stewardship, p. 313)</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375368"/>
            <a:ext cx="6621601"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Murmur</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Criticism of the Lord’s messages/messengers</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“I pledged under excitement”</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“I didn’t understand the matter”</a:t>
            </a:r>
          </a:p>
          <a:p>
            <a:pPr marL="457200" indent="-457200">
              <a:buFont typeface="Arial" panose="020B0604020202020204" pitchFamily="34" charset="0"/>
              <a:buChar char="•"/>
            </a:pP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“The case was overstated”</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983991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1E0F37-C8AE-AB4B-8914-FC8777A27220}"/>
              </a:ext>
            </a:extLst>
          </p:cNvPr>
          <p:cNvPicPr>
            <a:picLocks noChangeAspect="1"/>
          </p:cNvPicPr>
          <p:nvPr/>
        </p:nvPicPr>
        <p:blipFill rotWithShape="1">
          <a:blip r:embed="rId2"/>
          <a:srcRect r="5564"/>
          <a:stretch/>
        </p:blipFill>
        <p:spPr>
          <a:xfrm>
            <a:off x="2477386" y="-1"/>
            <a:ext cx="9714614" cy="6858001"/>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825340" y="1092773"/>
            <a:ext cx="6858000" cy="4672453"/>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047285"/>
            <a:ext cx="4745915" cy="1077218"/>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Spiritual Implications</a:t>
            </a:r>
          </a:p>
          <a:p>
            <a:r>
              <a:rPr lang="en-US" sz="3200" b="1" dirty="0">
                <a:solidFill>
                  <a:schemeClr val="bg1"/>
                </a:solidFill>
                <a:latin typeface="Gotham Ultra" panose="02000504050000020004" pitchFamily="2" charset="0"/>
              </a:rPr>
              <a:t>for Modern “Ananias”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601" y="2685955"/>
            <a:ext cx="6131703" cy="1815882"/>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Men do not lie to man, but to God in their disregard of the pledges which His Spirit moved upon them to make….”</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423344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9AD6BA-717A-604F-8E18-FB7F7C6EF0B1}"/>
              </a:ext>
            </a:extLst>
          </p:cNvPr>
          <p:cNvSpPr/>
          <p:nvPr/>
        </p:nvSpPr>
        <p:spPr>
          <a:xfrm>
            <a:off x="0" y="0"/>
            <a:ext cx="12192000" cy="685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stretch>
            <a:fillRect/>
          </a:stretch>
        </p:blipFill>
        <p:spPr>
          <a:xfrm>
            <a:off x="3227955" y="2817628"/>
            <a:ext cx="5736090" cy="1222744"/>
          </a:xfrm>
          <a:prstGeom prst="rect">
            <a:avLst/>
          </a:prstGeom>
        </p:spPr>
      </p:pic>
    </p:spTree>
    <p:extLst>
      <p:ext uri="{BB962C8B-B14F-4D97-AF65-F5344CB8AC3E}">
        <p14:creationId xmlns:p14="http://schemas.microsoft.com/office/powerpoint/2010/main" val="4033527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AD5A98-B676-EA41-B1D7-4006EFD0271F}"/>
              </a:ext>
            </a:extLst>
          </p:cNvPr>
          <p:cNvPicPr>
            <a:picLocks noChangeAspect="1"/>
          </p:cNvPicPr>
          <p:nvPr/>
        </p:nvPicPr>
        <p:blipFill rotWithShape="1">
          <a:blip r:embed="rId2"/>
          <a:srcRect t="16483" r="29853" b="24451"/>
          <a:stretch/>
        </p:blipFill>
        <p:spPr>
          <a:xfrm>
            <a:off x="-24811" y="-1"/>
            <a:ext cx="12216811" cy="6858001"/>
          </a:xfrm>
          <a:prstGeom prst="rect">
            <a:avLst/>
          </a:prstGeom>
        </p:spPr>
      </p:pic>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2048256" y="-2048256"/>
            <a:ext cx="6858000" cy="10954512"/>
          </a:xfrm>
          <a:prstGeom prst="rect">
            <a:avLst/>
          </a:prstGeom>
        </p:spPr>
      </p:pic>
      <p:sp>
        <p:nvSpPr>
          <p:cNvPr id="15" name="Rectangle 14">
            <a:extLst>
              <a:ext uri="{FF2B5EF4-FFF2-40B4-BE49-F238E27FC236}">
                <a16:creationId xmlns:a16="http://schemas.microsoft.com/office/drawing/2014/main" id="{FC788622-1D5F-E442-AD36-4656156663E3}"/>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1520132"/>
            <a:ext cx="4995663" cy="3139321"/>
          </a:xfrm>
          <a:prstGeom prst="rect">
            <a:avLst/>
          </a:prstGeom>
          <a:noFill/>
        </p:spPr>
        <p:txBody>
          <a:bodyPr wrap="none" rtlCol="0">
            <a:spAutoFit/>
          </a:bodyPr>
          <a:lstStyle/>
          <a:p>
            <a:r>
              <a:rPr lang="en-US" sz="6600" b="1" dirty="0">
                <a:solidFill>
                  <a:schemeClr val="bg1"/>
                </a:solidFill>
                <a:latin typeface="Gotham Ultra" panose="02000504050000020004" pitchFamily="2" charset="0"/>
              </a:rPr>
              <a:t>The Risk of</a:t>
            </a:r>
          </a:p>
          <a:p>
            <a:r>
              <a:rPr lang="en-US" sz="6600" b="1" dirty="0">
                <a:solidFill>
                  <a:schemeClr val="bg1"/>
                </a:solidFill>
                <a:latin typeface="Gotham Ultra" panose="02000504050000020004" pitchFamily="2" charset="0"/>
              </a:rPr>
              <a:t>Withdrawn</a:t>
            </a:r>
          </a:p>
          <a:p>
            <a:r>
              <a:rPr lang="en-US" sz="6600" b="1" dirty="0">
                <a:solidFill>
                  <a:schemeClr val="bg1"/>
                </a:solidFill>
                <a:latin typeface="Gotham Ultra" panose="02000504050000020004" pitchFamily="2" charset="0"/>
              </a:rPr>
              <a:t>Pledges</a:t>
            </a:r>
          </a:p>
        </p:txBody>
      </p:sp>
    </p:spTree>
    <p:extLst>
      <p:ext uri="{BB962C8B-B14F-4D97-AF65-F5344CB8AC3E}">
        <p14:creationId xmlns:p14="http://schemas.microsoft.com/office/powerpoint/2010/main" val="1675217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E35D6-597D-9940-9F2F-314ED77D2939}"/>
              </a:ext>
            </a:extLst>
          </p:cNvPr>
          <p:cNvPicPr>
            <a:picLocks noChangeAspect="1"/>
          </p:cNvPicPr>
          <p:nvPr/>
        </p:nvPicPr>
        <p:blipFill rotWithShape="1">
          <a:blip r:embed="rId2"/>
          <a:srcRect t="27204" r="17149" b="13375"/>
          <a:stretch/>
        </p:blipFill>
        <p:spPr>
          <a:xfrm>
            <a:off x="0" y="0"/>
            <a:ext cx="12192000" cy="655906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878503" y="1039611"/>
            <a:ext cx="6858000" cy="4778778"/>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652379"/>
            <a:ext cx="4413901" cy="1077218"/>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What if Members </a:t>
            </a:r>
          </a:p>
          <a:p>
            <a:r>
              <a:rPr lang="en-US" sz="3200" b="1" dirty="0">
                <a:solidFill>
                  <a:schemeClr val="bg1"/>
                </a:solidFill>
                <a:latin typeface="Gotham Ultra" panose="02000504050000020004" pitchFamily="2" charset="0"/>
              </a:rPr>
              <a:t>Neglect Their Vows?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1944165"/>
            <a:ext cx="6366419" cy="3108543"/>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“A church is responsible for the pledges of its individual members. If they see that there is a brother who is neglecting to fulfill his vows, they should labor with him kindly but plainly…” Counsels on Stewardship, p. 310.</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837066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AA2A42-0A2C-6543-A2E5-FB8BAC408C23}"/>
              </a:ext>
            </a:extLst>
          </p:cNvPr>
          <p:cNvPicPr>
            <a:picLocks noChangeAspect="1"/>
          </p:cNvPicPr>
          <p:nvPr/>
        </p:nvPicPr>
        <p:blipFill rotWithShape="1">
          <a:blip r:embed="rId2"/>
          <a:srcRect t="33742" r="14007" b="21105"/>
          <a:stretch/>
        </p:blipFill>
        <p:spPr>
          <a:xfrm>
            <a:off x="3484726" y="-1"/>
            <a:ext cx="8707274" cy="6858002"/>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878503" y="1039611"/>
            <a:ext cx="6858000" cy="4778778"/>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91878"/>
            <a:ext cx="4282711"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Withdrawn Pledges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2305615"/>
            <a:ext cx="6175034" cy="2246769"/>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you withdrew your offerings, and God withdrew His blessing from you.”</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Counsels on Stewardship, p. 310</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3359520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9AD6BA-717A-604F-8E18-FB7F7C6EF0B1}"/>
              </a:ext>
            </a:extLst>
          </p:cNvPr>
          <p:cNvSpPr/>
          <p:nvPr/>
        </p:nvSpPr>
        <p:spPr>
          <a:xfrm>
            <a:off x="0" y="0"/>
            <a:ext cx="12192000" cy="685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stretch>
            <a:fillRect/>
          </a:stretch>
        </p:blipFill>
        <p:spPr>
          <a:xfrm>
            <a:off x="5228726" y="6041817"/>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2000816" y="991878"/>
            <a:ext cx="8190384" cy="1077218"/>
          </a:xfrm>
          <a:prstGeom prst="rect">
            <a:avLst/>
          </a:prstGeom>
          <a:noFill/>
        </p:spPr>
        <p:txBody>
          <a:bodyPr wrap="none" rtlCol="0">
            <a:spAutoFit/>
          </a:bodyPr>
          <a:lstStyle/>
          <a:p>
            <a:pPr algn="ctr"/>
            <a:r>
              <a:rPr lang="en-US" sz="3200" b="1" dirty="0">
                <a:solidFill>
                  <a:schemeClr val="bg1"/>
                </a:solidFill>
                <a:latin typeface="Gotham Ultra" panose="02000504050000020004" pitchFamily="2" charset="0"/>
              </a:rPr>
              <a:t>DIFFICULT CIRCUMSTANCES?</a:t>
            </a:r>
          </a:p>
          <a:p>
            <a:pPr algn="ctr"/>
            <a:r>
              <a:rPr lang="en-US" sz="3200" b="1" dirty="0">
                <a:solidFill>
                  <a:schemeClr val="bg1"/>
                </a:solidFill>
                <a:latin typeface="Gotham Ultra" panose="02000504050000020004" pitchFamily="2" charset="0"/>
              </a:rPr>
              <a:t>Conditions for God to Help with Paying Pledges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1385777" y="2486837"/>
            <a:ext cx="9420446" cy="3108543"/>
          </a:xfrm>
          <a:prstGeom prst="rect">
            <a:avLst/>
          </a:prstGeom>
          <a:noFill/>
        </p:spPr>
        <p:txBody>
          <a:bodyPr wrap="square" rtlCol="0">
            <a:spAutoFit/>
          </a:bodyPr>
          <a:lstStyle/>
          <a:p>
            <a:pPr algn="ct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had they [1] not murmured and [2] withdrawn their hearts from their pledges, God would have worked for them, and would have opened ways whereby everyone could have paid what he had promised….” </a:t>
            </a:r>
          </a:p>
          <a:p>
            <a:pPr algn="ctr"/>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pPr algn="ct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Counsels on Stewardship, p. 311</a:t>
            </a:r>
          </a:p>
        </p:txBody>
      </p:sp>
    </p:spTree>
    <p:extLst>
      <p:ext uri="{BB962C8B-B14F-4D97-AF65-F5344CB8AC3E}">
        <p14:creationId xmlns:p14="http://schemas.microsoft.com/office/powerpoint/2010/main" val="104810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9AD6BA-717A-604F-8E18-FB7F7C6EF0B1}"/>
              </a:ext>
            </a:extLst>
          </p:cNvPr>
          <p:cNvSpPr/>
          <p:nvPr/>
        </p:nvSpPr>
        <p:spPr>
          <a:xfrm>
            <a:off x="0" y="0"/>
            <a:ext cx="12192000" cy="685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2"/>
          <a:stretch>
            <a:fillRect/>
          </a:stretch>
        </p:blipFill>
        <p:spPr>
          <a:xfrm>
            <a:off x="5228726" y="6041817"/>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3118015" y="991878"/>
            <a:ext cx="5955989" cy="584775"/>
          </a:xfrm>
          <a:prstGeom prst="rect">
            <a:avLst/>
          </a:prstGeom>
          <a:noFill/>
        </p:spPr>
        <p:txBody>
          <a:bodyPr wrap="none" rtlCol="0">
            <a:spAutoFit/>
          </a:bodyPr>
          <a:lstStyle/>
          <a:p>
            <a:pPr algn="ctr"/>
            <a:r>
              <a:rPr lang="en-US" sz="3200" b="1" dirty="0">
                <a:solidFill>
                  <a:schemeClr val="bg1"/>
                </a:solidFill>
                <a:latin typeface="Gotham Ultra" panose="02000504050000020004" pitchFamily="2" charset="0"/>
              </a:rPr>
              <a:t>Why Some Reconsider Their Vows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836428" y="1994094"/>
            <a:ext cx="10519144" cy="3539430"/>
          </a:xfrm>
          <a:prstGeom prst="rect">
            <a:avLst/>
          </a:prstGeom>
          <a:noFill/>
        </p:spPr>
        <p:txBody>
          <a:bodyPr wrap="square" rtlCol="0">
            <a:spAutoFit/>
          </a:bodyPr>
          <a:lstStyle/>
          <a:p>
            <a:pPr algn="ct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But Satan… led some to question the motives and the spirit which actuated the servant of God in presenting the call for means. Some felt that they had been deceived and defrauded. In spirit they repudiated their vows, and whatever they did afterward was with reluctance, and therefore they received no blessing.” </a:t>
            </a:r>
          </a:p>
          <a:p>
            <a:pPr algn="ctr"/>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pPr algn="ctr"/>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Counsels on Stewardship, p. 311.</a:t>
            </a:r>
          </a:p>
        </p:txBody>
      </p:sp>
    </p:spTree>
    <p:extLst>
      <p:ext uri="{BB962C8B-B14F-4D97-AF65-F5344CB8AC3E}">
        <p14:creationId xmlns:p14="http://schemas.microsoft.com/office/powerpoint/2010/main" val="1397142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91C4F-3D9E-9A4A-BDF0-1C71D242FD70}"/>
              </a:ext>
            </a:extLst>
          </p:cNvPr>
          <p:cNvPicPr>
            <a:picLocks noChangeAspect="1"/>
          </p:cNvPicPr>
          <p:nvPr/>
        </p:nvPicPr>
        <p:blipFill>
          <a:blip r:embed="rId2"/>
          <a:stretch>
            <a:fillRect/>
          </a:stretch>
        </p:blipFill>
        <p:spPr>
          <a:xfrm>
            <a:off x="1905000" y="0"/>
            <a:ext cx="10287000"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1"/>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261815" y="1656299"/>
            <a:ext cx="6858000" cy="3545402"/>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91878"/>
            <a:ext cx="4568943"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Reason for Struggles</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1874728"/>
            <a:ext cx="5983648" cy="3539430"/>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But none need think that they will be allowed  to fulfill the promises then made, without a protest on the part of Satan. He is not pleased to see the Redeemer’s kingdom on earth built up….”</a:t>
            </a:r>
          </a:p>
          <a:p>
            <a:endPar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endParaRPr>
          </a:p>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Counsels on Stewardship, p. 318.</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03803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B6A8A-DB5B-A047-B593-A5850C54D43C}"/>
              </a:ext>
            </a:extLst>
          </p:cNvPr>
          <p:cNvPicPr>
            <a:picLocks noChangeAspect="1"/>
          </p:cNvPicPr>
          <p:nvPr/>
        </p:nvPicPr>
        <p:blipFill rotWithShape="1">
          <a:blip r:embed="rId2"/>
          <a:srcRect r="8507"/>
          <a:stretch/>
        </p:blipFill>
        <p:spPr>
          <a:xfrm>
            <a:off x="2780089" y="0"/>
            <a:ext cx="9411911"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878503" y="1039611"/>
            <a:ext cx="6858000" cy="4778778"/>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91878"/>
            <a:ext cx="4733347"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All Are Free to Decide</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555021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4354F-1673-8F48-8BC8-7D6C09D044BF}"/>
              </a:ext>
            </a:extLst>
          </p:cNvPr>
          <p:cNvPicPr>
            <a:picLocks noChangeAspect="1"/>
          </p:cNvPicPr>
          <p:nvPr/>
        </p:nvPicPr>
        <p:blipFill>
          <a:blip r:embed="rId2"/>
          <a:stretch>
            <a:fillRect/>
          </a:stretch>
        </p:blipFill>
        <p:spPr>
          <a:xfrm flipH="1">
            <a:off x="1905000" y="0"/>
            <a:ext cx="10287000" cy="6858000"/>
          </a:xfrm>
          <a:prstGeom prst="rect">
            <a:avLst/>
          </a:prstGeom>
        </p:spPr>
      </p:pic>
      <p:sp>
        <p:nvSpPr>
          <p:cNvPr id="5" name="Rectangle 4">
            <a:extLst>
              <a:ext uri="{FF2B5EF4-FFF2-40B4-BE49-F238E27FC236}">
                <a16:creationId xmlns:a16="http://schemas.microsoft.com/office/drawing/2014/main" id="{03AC16D8-25A4-EC4B-A6A1-92E26981BA50}"/>
              </a:ext>
            </a:extLst>
          </p:cNvPr>
          <p:cNvSpPr/>
          <p:nvPr/>
        </p:nvSpPr>
        <p:spPr>
          <a:xfrm>
            <a:off x="0" y="0"/>
            <a:ext cx="4954772" cy="65590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10A1033-3B1E-CD4D-88E9-80FE9E2A5B3C}"/>
              </a:ext>
            </a:extLst>
          </p:cNvPr>
          <p:cNvPicPr>
            <a:picLocks noChangeAspect="1"/>
          </p:cNvPicPr>
          <p:nvPr/>
        </p:nvPicPr>
        <p:blipFill>
          <a:blip r:embed="rId3">
            <a:duotone>
              <a:prstClr val="black"/>
              <a:srgbClr val="C00000">
                <a:tint val="45000"/>
                <a:satMod val="400000"/>
              </a:srgbClr>
            </a:duotone>
            <a:extLst>
              <a:ext uri="{BEBA8EAE-BF5A-486C-A8C5-ECC9F3942E4B}">
                <a14:imgProps xmlns:a14="http://schemas.microsoft.com/office/drawing/2010/main">
                  <a14:imgLayer>
                    <a14:imgEffect>
                      <a14:sharpenSoften amount="-25000"/>
                    </a14:imgEffect>
                    <a14:imgEffect>
                      <a14:brightnessContrast bright="-40000" contrast="40000"/>
                    </a14:imgEffect>
                  </a14:imgLayer>
                </a14:imgProps>
              </a:ext>
            </a:extLst>
          </a:blip>
          <a:stretch>
            <a:fillRect/>
          </a:stretch>
        </p:blipFill>
        <p:spPr>
          <a:xfrm rot="5400000">
            <a:off x="3878503" y="1039611"/>
            <a:ext cx="6858000" cy="4778778"/>
          </a:xfrm>
          <a:prstGeom prst="rect">
            <a:avLst/>
          </a:prstGeom>
        </p:spPr>
      </p:pic>
      <p:pic>
        <p:nvPicPr>
          <p:cNvPr id="16" name="Picture 15">
            <a:extLst>
              <a:ext uri="{FF2B5EF4-FFF2-40B4-BE49-F238E27FC236}">
                <a16:creationId xmlns:a16="http://schemas.microsoft.com/office/drawing/2014/main" id="{76CDF22C-E161-D74B-8C3B-4A089C287318}"/>
              </a:ext>
            </a:extLst>
          </p:cNvPr>
          <p:cNvPicPr>
            <a:picLocks noChangeAspect="1"/>
          </p:cNvPicPr>
          <p:nvPr/>
        </p:nvPicPr>
        <p:blipFill>
          <a:blip r:embed="rId4"/>
          <a:stretch>
            <a:fillRect/>
          </a:stretch>
        </p:blipFill>
        <p:spPr>
          <a:xfrm>
            <a:off x="875089" y="5529416"/>
            <a:ext cx="1734548" cy="369747"/>
          </a:xfrm>
          <a:prstGeom prst="rect">
            <a:avLst/>
          </a:prstGeom>
        </p:spPr>
      </p:pic>
      <p:sp>
        <p:nvSpPr>
          <p:cNvPr id="6" name="TextBox 5">
            <a:extLst>
              <a:ext uri="{FF2B5EF4-FFF2-40B4-BE49-F238E27FC236}">
                <a16:creationId xmlns:a16="http://schemas.microsoft.com/office/drawing/2014/main" id="{A325D4A8-B127-544A-BE38-9F93DD8132DD}"/>
              </a:ext>
            </a:extLst>
          </p:cNvPr>
          <p:cNvSpPr txBox="1"/>
          <p:nvPr/>
        </p:nvSpPr>
        <p:spPr>
          <a:xfrm>
            <a:off x="693601" y="991878"/>
            <a:ext cx="6915804" cy="584775"/>
          </a:xfrm>
          <a:prstGeom prst="rect">
            <a:avLst/>
          </a:prstGeom>
          <a:noFill/>
        </p:spPr>
        <p:txBody>
          <a:bodyPr wrap="none" rtlCol="0">
            <a:spAutoFit/>
          </a:bodyPr>
          <a:lstStyle/>
          <a:p>
            <a:r>
              <a:rPr lang="en-US" sz="3200" b="1" dirty="0">
                <a:solidFill>
                  <a:schemeClr val="bg1"/>
                </a:solidFill>
                <a:latin typeface="Gotham Ultra" panose="02000504050000020004" pitchFamily="2" charset="0"/>
              </a:rPr>
              <a:t>Once Decided, It Is Consecrated!</a:t>
            </a:r>
          </a:p>
        </p:txBody>
      </p:sp>
      <p:sp>
        <p:nvSpPr>
          <p:cNvPr id="11" name="TextBox 10">
            <a:extLst>
              <a:ext uri="{FF2B5EF4-FFF2-40B4-BE49-F238E27FC236}">
                <a16:creationId xmlns:a16="http://schemas.microsoft.com/office/drawing/2014/main" id="{614FCC51-DDBA-384D-AF6A-EC9829E2E11D}"/>
              </a:ext>
            </a:extLst>
          </p:cNvPr>
          <p:cNvSpPr txBox="1"/>
          <p:nvPr/>
        </p:nvSpPr>
        <p:spPr>
          <a:xfrm>
            <a:off x="693599" y="1874728"/>
            <a:ext cx="6175034" cy="3108543"/>
          </a:xfrm>
          <a:prstGeom prst="rect">
            <a:avLst/>
          </a:prstGeom>
          <a:noFill/>
        </p:spPr>
        <p:txBody>
          <a:bodyPr wrap="square" rtlCol="0">
            <a:spAutoFit/>
          </a:bodyPr>
          <a:lstStyle/>
          <a:p>
            <a:r>
              <a:rPr lang="en-US" sz="2800" dirty="0">
                <a:solidFill>
                  <a:schemeClr val="bg1"/>
                </a:solidFill>
                <a:latin typeface="Gotham Book" panose="02000504050000020004" pitchFamily="2" charset="0"/>
                <a:ea typeface="Tahoma" panose="020B0604030504040204" pitchFamily="34" charset="0"/>
                <a:cs typeface="Tahoma" panose="020B0604030504040204" pitchFamily="34" charset="0"/>
              </a:rPr>
              <a:t>“… But when the heart is stirred by the influence of the Holy Spirit, and a vow is made to give a certain amount, the one who vows has no longer any right to the consecrated portion….” Counsels on Stewardship, p. 318.</a:t>
            </a:r>
          </a:p>
        </p:txBody>
      </p:sp>
      <p:sp>
        <p:nvSpPr>
          <p:cNvPr id="10" name="Rectangle 9">
            <a:extLst>
              <a:ext uri="{FF2B5EF4-FFF2-40B4-BE49-F238E27FC236}">
                <a16:creationId xmlns:a16="http://schemas.microsoft.com/office/drawing/2014/main" id="{5E9AD6BA-717A-604F-8E18-FB7F7C6EF0B1}"/>
              </a:ext>
            </a:extLst>
          </p:cNvPr>
          <p:cNvSpPr/>
          <p:nvPr/>
        </p:nvSpPr>
        <p:spPr>
          <a:xfrm>
            <a:off x="0" y="6559063"/>
            <a:ext cx="12192000" cy="2989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Tree>
    <p:extLst>
      <p:ext uri="{BB962C8B-B14F-4D97-AF65-F5344CB8AC3E}">
        <p14:creationId xmlns:p14="http://schemas.microsoft.com/office/powerpoint/2010/main" val="2857651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654</Words>
  <Application>Microsoft Macintosh PowerPoint</Application>
  <PresentationFormat>Widescreen</PresentationFormat>
  <Paragraphs>64</Paragraphs>
  <Slides>19</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Gotham Book</vt:lpstr>
      <vt:lpstr>Gotham Ultra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Usuário do Microsoft Office</dc:creator>
  <cp:keywords/>
  <dc:description/>
  <cp:lastModifiedBy>Bomfim, Marcos</cp:lastModifiedBy>
  <cp:revision>18</cp:revision>
  <dcterms:created xsi:type="dcterms:W3CDTF">2020-07-28T16:16:04Z</dcterms:created>
  <dcterms:modified xsi:type="dcterms:W3CDTF">2020-08-11T02:36:37Z</dcterms:modified>
  <cp:category/>
</cp:coreProperties>
</file>