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73355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ill Sans"/>
          <a:ea typeface="Gill Sans"/>
          <a:cs typeface="Gill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a:ea typeface="Gill Sans"/>
          <a:cs typeface="Gill San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85" d="100"/>
          <a:sy n="85" d="100"/>
        </p:scale>
        <p:origin x="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2200">
        <a:latin typeface="+mn-lt"/>
        <a:ea typeface="+mn-ea"/>
        <a:cs typeface="+mn-cs"/>
        <a:sym typeface="Lucida Grande"/>
      </a:defRPr>
    </a:lvl1pPr>
    <a:lvl2pPr indent="228600" defTabSz="584200" latinLnBrk="0">
      <a:defRPr sz="2200">
        <a:latin typeface="+mn-lt"/>
        <a:ea typeface="+mn-ea"/>
        <a:cs typeface="+mn-cs"/>
        <a:sym typeface="Lucida Grande"/>
      </a:defRPr>
    </a:lvl2pPr>
    <a:lvl3pPr indent="457200" defTabSz="584200" latinLnBrk="0">
      <a:defRPr sz="2200">
        <a:latin typeface="+mn-lt"/>
        <a:ea typeface="+mn-ea"/>
        <a:cs typeface="+mn-cs"/>
        <a:sym typeface="Lucida Grande"/>
      </a:defRPr>
    </a:lvl3pPr>
    <a:lvl4pPr indent="685800" defTabSz="584200" latinLnBrk="0">
      <a:defRPr sz="2200">
        <a:latin typeface="+mn-lt"/>
        <a:ea typeface="+mn-ea"/>
        <a:cs typeface="+mn-cs"/>
        <a:sym typeface="Lucida Grande"/>
      </a:defRPr>
    </a:lvl4pPr>
    <a:lvl5pPr indent="914400" defTabSz="584200" latinLnBrk="0">
      <a:defRPr sz="2200">
        <a:latin typeface="+mn-lt"/>
        <a:ea typeface="+mn-ea"/>
        <a:cs typeface="+mn-cs"/>
        <a:sym typeface="Lucida Grande"/>
      </a:defRPr>
    </a:lvl5pPr>
    <a:lvl6pPr indent="1143000" defTabSz="584200" latinLnBrk="0">
      <a:defRPr sz="2200">
        <a:latin typeface="+mn-lt"/>
        <a:ea typeface="+mn-ea"/>
        <a:cs typeface="+mn-cs"/>
        <a:sym typeface="Lucida Grande"/>
      </a:defRPr>
    </a:lvl6pPr>
    <a:lvl7pPr indent="1371600" defTabSz="584200" latinLnBrk="0">
      <a:defRPr sz="2200">
        <a:latin typeface="+mn-lt"/>
        <a:ea typeface="+mn-ea"/>
        <a:cs typeface="+mn-cs"/>
        <a:sym typeface="Lucida Grande"/>
      </a:defRPr>
    </a:lvl7pPr>
    <a:lvl8pPr indent="1600200" defTabSz="584200" latinLnBrk="0">
      <a:defRPr sz="2200">
        <a:latin typeface="+mn-lt"/>
        <a:ea typeface="+mn-ea"/>
        <a:cs typeface="+mn-cs"/>
        <a:sym typeface="Lucida Grande"/>
      </a:defRPr>
    </a:lvl8pPr>
    <a:lvl9pPr indent="1828800" defTabSz="584200" latinLnBrk="0">
      <a:defRPr sz="2200">
        <a:latin typeface="+mn-lt"/>
        <a:ea typeface="+mn-ea"/>
        <a:cs typeface="+mn-cs"/>
        <a:sym typeface="Lucida Grande"/>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tewardship.adventist.org/2017-21-3-the-second-tithe-the-percentage-frequency-of-our-offering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tewardship.adventist.org/2017-21-3-the-second-tithe-the-percentage-frequency-of-our-offering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tewardship.adventist.org/2017-21-3-the-second-tithe-the-percentage-frequency-of-our-offering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tewardship.adventist.org/2017-21-3-the-second-tithe-the-percentage-frequency-of-our-offering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tewardship.adventist.org/2017-21-3-the-second-tithe-the-percentage-frequency-of-our-offering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tewardship.adventist.org/2017-21-3-the-second-tithe-the-percentage-frequency-of-our-offering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tewardship.adventist.org/2017-21-3-the-second-tithe-the-percentage-frequency-of-our-offerings"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endParaRPr/>
          </a:p>
        </p:txBody>
      </p:sp>
      <p:sp>
        <p:nvSpPr>
          <p:cNvPr id="145" name="Shape 145"/>
          <p:cNvSpPr>
            <a:spLocks noGrp="1"/>
          </p:cNvSpPr>
          <p:nvPr>
            <p:ph type="body" sz="quarter" idx="1"/>
          </p:nvPr>
        </p:nvSpPr>
        <p:spPr>
          <a:prstGeom prst="rect">
            <a:avLst/>
          </a:prstGeom>
        </p:spPr>
        <p:txBody>
          <a:bodyPr/>
          <a:lstStyle/>
          <a:p>
            <a:pPr>
              <a:defRPr sz="2000"/>
            </a:pPr>
            <a:r>
              <a:t>The “Second Tithe”: Should we apply it to the Percentage and Frequency of our Offerings?(by Marcos F. Bomfim): </a:t>
            </a:r>
            <a:r>
              <a:rPr u="sng">
                <a:solidFill>
                  <a:srgbClr val="0000FF"/>
                </a:solidFill>
                <a:uFill>
                  <a:solidFill>
                    <a:srgbClr val="0000FF"/>
                  </a:solidFill>
                </a:uFill>
                <a:hlinkClick r:id="rId3"/>
              </a:rPr>
              <a:t>https://stewardship.adventist.org/2017-21-3-the-second-tithe-the-percentage-frequency-of-our-offerings</a:t>
            </a:r>
            <a: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noRot="1" noChangeAspect="1"/>
          </p:cNvSpPr>
          <p:nvPr>
            <p:ph type="sldImg"/>
          </p:nvPr>
        </p:nvSpPr>
        <p:spPr>
          <a:prstGeom prst="rect">
            <a:avLst/>
          </a:prstGeom>
        </p:spPr>
        <p:txBody>
          <a:bodyPr/>
          <a:lstStyle/>
          <a:p>
            <a:endParaRPr/>
          </a:p>
        </p:txBody>
      </p:sp>
      <p:sp>
        <p:nvSpPr>
          <p:cNvPr id="274" name="Shape 274"/>
          <p:cNvSpPr>
            <a:spLocks noGrp="1"/>
          </p:cNvSpPr>
          <p:nvPr>
            <p:ph type="body" sz="quarter" idx="1"/>
          </p:nvPr>
        </p:nvSpPr>
        <p:spPr>
          <a:prstGeom prst="rect">
            <a:avLst/>
          </a:prstGeom>
        </p:spPr>
        <p:txBody>
          <a:bodyPr/>
          <a:lstStyle/>
          <a:p>
            <a:pPr>
              <a:defRPr sz="2400"/>
            </a:pPr>
            <a:r>
              <a:t>The “Second Tithe”: Should we apply it to the Percentage and Frequency of our Offerings?(by Marcos F. Bomfim): </a:t>
            </a:r>
            <a:r>
              <a:rPr u="sng">
                <a:solidFill>
                  <a:srgbClr val="0000FF"/>
                </a:solidFill>
                <a:uFill>
                  <a:solidFill>
                    <a:srgbClr val="0000FF"/>
                  </a:solidFill>
                </a:uFill>
                <a:hlinkClick r:id="rId3"/>
              </a:rPr>
              <a:t>https://stewardship.adventist.org/2017-21-3-the-second-tithe-the-percentage-frequency-of-our-offerings</a:t>
            </a:r>
            <a: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noRot="1" noChangeAspect="1"/>
          </p:cNvSpPr>
          <p:nvPr>
            <p:ph type="sldImg"/>
          </p:nvPr>
        </p:nvSpPr>
        <p:spPr>
          <a:prstGeom prst="rect">
            <a:avLst/>
          </a:prstGeom>
        </p:spPr>
        <p:txBody>
          <a:bodyPr/>
          <a:lstStyle/>
          <a:p>
            <a:endParaRPr/>
          </a:p>
        </p:txBody>
      </p:sp>
      <p:sp>
        <p:nvSpPr>
          <p:cNvPr id="280" name="Shape 280"/>
          <p:cNvSpPr>
            <a:spLocks noGrp="1"/>
          </p:cNvSpPr>
          <p:nvPr>
            <p:ph type="body" sz="quarter" idx="1"/>
          </p:nvPr>
        </p:nvSpPr>
        <p:spPr>
          <a:prstGeom prst="rect">
            <a:avLst/>
          </a:prstGeom>
        </p:spPr>
        <p:txBody>
          <a:bodyPr/>
          <a:lstStyle/>
          <a:p>
            <a:pPr>
              <a:defRPr sz="2400"/>
            </a:pPr>
            <a:r>
              <a:t>The “Second Tithe”: Should we apply it to the Percentage and Frequency of our Offerings?(by Marcos F. Bomfim): </a:t>
            </a:r>
            <a:r>
              <a:rPr u="sng">
                <a:solidFill>
                  <a:srgbClr val="0000FF"/>
                </a:solidFill>
                <a:uFill>
                  <a:solidFill>
                    <a:srgbClr val="0000FF"/>
                  </a:solidFill>
                </a:uFill>
                <a:hlinkClick r:id="rId3"/>
              </a:rPr>
              <a:t>https://stewardship.adventist.org/2017-21-3-the-second-tithe-the-percentage-frequency-of-our-offerings</a:t>
            </a:r>
            <a: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a:spLocks noGrp="1" noRot="1" noChangeAspect="1"/>
          </p:cNvSpPr>
          <p:nvPr>
            <p:ph type="sldImg"/>
          </p:nvPr>
        </p:nvSpPr>
        <p:spPr>
          <a:prstGeom prst="rect">
            <a:avLst/>
          </a:prstGeom>
        </p:spPr>
        <p:txBody>
          <a:bodyPr/>
          <a:lstStyle/>
          <a:p>
            <a:endParaRPr/>
          </a:p>
        </p:txBody>
      </p:sp>
      <p:sp>
        <p:nvSpPr>
          <p:cNvPr id="286" name="Shape 286"/>
          <p:cNvSpPr>
            <a:spLocks noGrp="1"/>
          </p:cNvSpPr>
          <p:nvPr>
            <p:ph type="body" sz="quarter" idx="1"/>
          </p:nvPr>
        </p:nvSpPr>
        <p:spPr>
          <a:prstGeom prst="rect">
            <a:avLst/>
          </a:prstGeom>
        </p:spPr>
        <p:txBody>
          <a:bodyPr/>
          <a:lstStyle/>
          <a:p>
            <a:pPr>
              <a:defRPr sz="2400"/>
            </a:pPr>
            <a:r>
              <a:t>The “Second Tithe”: Should we apply it to the Percentage and Frequency of our Offerings?(by Marcos F. Bomfim): </a:t>
            </a:r>
            <a:r>
              <a:rPr u="sng">
                <a:solidFill>
                  <a:srgbClr val="0000FF"/>
                </a:solidFill>
                <a:uFill>
                  <a:solidFill>
                    <a:srgbClr val="0000FF"/>
                  </a:solidFill>
                </a:uFill>
                <a:hlinkClick r:id="rId3"/>
              </a:rPr>
              <a:t>https://stewardship.adventist.org/2017-21-3-the-second-tithe-the-percentage-frequency-of-our-offerings</a:t>
            </a:r>
            <a: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noRot="1" noChangeAspect="1"/>
          </p:cNvSpPr>
          <p:nvPr>
            <p:ph type="sldImg"/>
          </p:nvPr>
        </p:nvSpPr>
        <p:spPr>
          <a:prstGeom prst="rect">
            <a:avLst/>
          </a:prstGeom>
        </p:spPr>
        <p:txBody>
          <a:bodyPr/>
          <a:lstStyle/>
          <a:p>
            <a:endParaRPr/>
          </a:p>
        </p:txBody>
      </p:sp>
      <p:sp>
        <p:nvSpPr>
          <p:cNvPr id="292" name="Shape 292"/>
          <p:cNvSpPr>
            <a:spLocks noGrp="1"/>
          </p:cNvSpPr>
          <p:nvPr>
            <p:ph type="body" sz="quarter" idx="1"/>
          </p:nvPr>
        </p:nvSpPr>
        <p:spPr>
          <a:prstGeom prst="rect">
            <a:avLst/>
          </a:prstGeom>
        </p:spPr>
        <p:txBody>
          <a:bodyPr/>
          <a:lstStyle/>
          <a:p>
            <a:pPr>
              <a:defRPr sz="2400"/>
            </a:pPr>
            <a:r>
              <a:t>The “Second Tithe”: Should we apply it to the Percentage and Frequency of our Offerings?(by Marcos F. Bomfim): </a:t>
            </a:r>
            <a:r>
              <a:rPr u="sng">
                <a:solidFill>
                  <a:srgbClr val="0000FF"/>
                </a:solidFill>
                <a:uFill>
                  <a:solidFill>
                    <a:srgbClr val="0000FF"/>
                  </a:solidFill>
                </a:uFill>
                <a:hlinkClick r:id="rId3"/>
              </a:rPr>
              <a:t>https://stewardship.adventist.org/2017-21-3-the-second-tithe-the-percentage-frequency-of-our-offerings</a:t>
            </a:r>
            <a: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noRot="1" noChangeAspect="1"/>
          </p:cNvSpPr>
          <p:nvPr>
            <p:ph type="sldImg"/>
          </p:nvPr>
        </p:nvSpPr>
        <p:spPr>
          <a:prstGeom prst="rect">
            <a:avLst/>
          </a:prstGeom>
        </p:spPr>
        <p:txBody>
          <a:bodyPr/>
          <a:lstStyle/>
          <a:p>
            <a:endParaRPr/>
          </a:p>
        </p:txBody>
      </p:sp>
      <p:sp>
        <p:nvSpPr>
          <p:cNvPr id="298" name="Shape 298"/>
          <p:cNvSpPr>
            <a:spLocks noGrp="1"/>
          </p:cNvSpPr>
          <p:nvPr>
            <p:ph type="body" sz="quarter" idx="1"/>
          </p:nvPr>
        </p:nvSpPr>
        <p:spPr>
          <a:prstGeom prst="rect">
            <a:avLst/>
          </a:prstGeom>
        </p:spPr>
        <p:txBody>
          <a:bodyPr/>
          <a:lstStyle/>
          <a:p>
            <a:pPr>
              <a:defRPr sz="2400"/>
            </a:pPr>
            <a:r>
              <a:t>The “Second Tithe”: Should we apply it to the Percentage and Frequency of our Offerings?(by Marcos F. Bomfim): </a:t>
            </a:r>
            <a:r>
              <a:rPr u="sng">
                <a:solidFill>
                  <a:srgbClr val="0000FF"/>
                </a:solidFill>
                <a:uFill>
                  <a:solidFill>
                    <a:srgbClr val="0000FF"/>
                  </a:solidFill>
                </a:uFill>
                <a:hlinkClick r:id="rId3"/>
              </a:rPr>
              <a:t>https://stewardship.adventist.org/2017-21-3-the-second-tithe-the-percentage-frequency-of-our-offerings</a:t>
            </a:r>
            <a: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367"/>
          <p:cNvSpPr>
            <a:spLocks noGrp="1" noRot="1" noChangeAspect="1"/>
          </p:cNvSpPr>
          <p:nvPr>
            <p:ph type="sldImg"/>
          </p:nvPr>
        </p:nvSpPr>
        <p:spPr>
          <a:xfrm>
            <a:off x="382588" y="685800"/>
            <a:ext cx="6092825" cy="3429000"/>
          </a:xfrm>
          <a:prstGeom prst="rect">
            <a:avLst/>
          </a:prstGeom>
        </p:spPr>
        <p:txBody>
          <a:bodyPr/>
          <a:lstStyle/>
          <a:p>
            <a:endParaRPr/>
          </a:p>
        </p:txBody>
      </p:sp>
      <p:sp>
        <p:nvSpPr>
          <p:cNvPr id="368" name="Shape 368"/>
          <p:cNvSpPr>
            <a:spLocks noGrp="1"/>
          </p:cNvSpPr>
          <p:nvPr>
            <p:ph type="body" sz="quarter" idx="1"/>
          </p:nvPr>
        </p:nvSpPr>
        <p:spPr>
          <a:prstGeom prst="rect">
            <a:avLst/>
          </a:prstGeom>
        </p:spPr>
        <p:txBody>
          <a:bodyPr/>
          <a:lstStyle/>
          <a:p>
            <a:r>
              <a:t>The contributions required of the Hebrews for religious and charitable purposes amounted to fully </a:t>
            </a:r>
            <a:r>
              <a:rPr b="1"/>
              <a:t>one fourth</a:t>
            </a:r>
            <a:r>
              <a:t> of their income. So heavy a tax upon the resources of the people might be expected to reduce them to poverty; but, on the contrary, the faithful observance of these regulations was </a:t>
            </a:r>
            <a:r>
              <a:rPr b="1"/>
              <a:t>one</a:t>
            </a:r>
            <a:r>
              <a:t> of the conditions of their prosperity. On condition of their obedience, God made them this promise, “I will rebuke the devourer for your sakes, and he shall not destroy the fruits of your ground; neither shall your vine cast her fruit before the time in the field.... And all nations shall call you blessed: for ye shall be a delightsome land, saith the Lord of hosts.”—Patriarchs and Prophets, 527. {CSW 146.2}</a:t>
            </a:r>
          </a:p>
          <a:p>
            <a:endParaRPr/>
          </a:p>
          <a:p>
            <a:r>
              <a:t>…A conscientious few made returns to God of about one third of all their income for the benefit of religious interests and for the poor. These exactions were not from a particular class of the people, but from all, the requirement being proportioned according to the amount possessed. Besides all these systematic and regular donations there were special objects calling for freewill offerings, such as the tabernacle built in the wilderness and the temple erected at Jerusalem. These drafts were made by God upon the people for their own good, as well as to sustain His service. {1TT 546.3}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hape 459"/>
          <p:cNvSpPr>
            <a:spLocks noGrp="1" noRot="1" noChangeAspect="1"/>
          </p:cNvSpPr>
          <p:nvPr>
            <p:ph type="sldImg"/>
          </p:nvPr>
        </p:nvSpPr>
        <p:spPr>
          <a:prstGeom prst="rect">
            <a:avLst/>
          </a:prstGeom>
        </p:spPr>
        <p:txBody>
          <a:bodyPr/>
          <a:lstStyle/>
          <a:p>
            <a:endParaRPr/>
          </a:p>
        </p:txBody>
      </p:sp>
      <p:sp>
        <p:nvSpPr>
          <p:cNvPr id="460" name="Shape 460"/>
          <p:cNvSpPr>
            <a:spLocks noGrp="1"/>
          </p:cNvSpPr>
          <p:nvPr>
            <p:ph type="body" sz="quarter" idx="1"/>
          </p:nvPr>
        </p:nvSpPr>
        <p:spPr>
          <a:prstGeom prst="rect">
            <a:avLst/>
          </a:prstGeom>
        </p:spPr>
        <p:txBody>
          <a:bodyPr/>
          <a:lstStyle/>
          <a:p>
            <a:pPr>
              <a:defRPr sz="2000"/>
            </a:pPr>
            <a:r>
              <a:t>The “Second Tithe”: Should we apply it to the Percentage and Frequency of our Offerings?(by Marcos F. Bomfim): </a:t>
            </a:r>
            <a:r>
              <a:rPr u="sng">
                <a:solidFill>
                  <a:srgbClr val="0000FF"/>
                </a:solidFill>
                <a:uFill>
                  <a:solidFill>
                    <a:srgbClr val="0000FF"/>
                  </a:solidFill>
                </a:uFill>
                <a:hlinkClick r:id="rId3"/>
              </a:rPr>
              <a:t>https://stewardship.adventist.org/2017-21-3-the-second-tithe-the-percentage-frequency-of-our-offerings</a:t>
            </a:r>
            <a: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693385" y="1638300"/>
            <a:ext cx="13953493" cy="3302000"/>
          </a:xfrm>
          <a:prstGeom prst="rect">
            <a:avLst/>
          </a:prstGeom>
        </p:spPr>
        <p:txBody>
          <a:bodyPr anchor="b">
            <a:normAutofit/>
          </a:bodyPr>
          <a:lstStyle/>
          <a:p>
            <a:r>
              <a:t>Title Text</a:t>
            </a:r>
          </a:p>
        </p:txBody>
      </p:sp>
      <p:sp>
        <p:nvSpPr>
          <p:cNvPr id="12" name="Body Level One…"/>
          <p:cNvSpPr txBox="1">
            <a:spLocks noGrp="1"/>
          </p:cNvSpPr>
          <p:nvPr>
            <p:ph type="body" sz="quarter" idx="1"/>
          </p:nvPr>
        </p:nvSpPr>
        <p:spPr>
          <a:xfrm>
            <a:off x="1693385" y="5029200"/>
            <a:ext cx="13953493" cy="11303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88" name="Shape 97"/>
          <p:cNvSpPr>
            <a:spLocks noGrp="1"/>
          </p:cNvSpPr>
          <p:nvPr>
            <p:ph type="pic" sz="quarter" idx="13"/>
          </p:nvPr>
        </p:nvSpPr>
        <p:spPr>
          <a:xfrm>
            <a:off x="9499889" y="1968500"/>
            <a:ext cx="5622039" cy="5626100"/>
          </a:xfrm>
          <a:prstGeom prst="rect">
            <a:avLst/>
          </a:prstGeom>
          <a:effectLst>
            <a:reflection stA="50000" endPos="40000" dir="5400000" sy="-100000" algn="bl" rotWithShape="0"/>
          </a:effectLst>
        </p:spPr>
        <p:txBody>
          <a:bodyPr lIns="91439" tIns="45719" rIns="91439" bIns="45719" anchor="t">
            <a:noAutofit/>
          </a:bodyPr>
          <a:lstStyle/>
          <a:p>
            <a:endParaRPr/>
          </a:p>
        </p:txBody>
      </p:sp>
      <p:sp>
        <p:nvSpPr>
          <p:cNvPr id="89" name="Title Text"/>
          <p:cNvSpPr txBox="1">
            <a:spLocks noGrp="1"/>
          </p:cNvSpPr>
          <p:nvPr>
            <p:ph type="title"/>
          </p:nvPr>
        </p:nvSpPr>
        <p:spPr>
          <a:xfrm>
            <a:off x="846692" y="1409700"/>
            <a:ext cx="7823440" cy="3302000"/>
          </a:xfrm>
          <a:prstGeom prst="rect">
            <a:avLst/>
          </a:prstGeom>
        </p:spPr>
        <p:txBody>
          <a:bodyPr anchor="b">
            <a:normAutofit/>
          </a:bodyPr>
          <a:lstStyle>
            <a:lvl1pPr>
              <a:defRPr sz="9300"/>
            </a:lvl1pPr>
          </a:lstStyle>
          <a:p>
            <a:r>
              <a:t>Title Text</a:t>
            </a:r>
          </a:p>
        </p:txBody>
      </p:sp>
      <p:sp>
        <p:nvSpPr>
          <p:cNvPr id="90" name="Body Level One…"/>
          <p:cNvSpPr txBox="1">
            <a:spLocks noGrp="1"/>
          </p:cNvSpPr>
          <p:nvPr>
            <p:ph type="body" sz="quarter" idx="1"/>
          </p:nvPr>
        </p:nvSpPr>
        <p:spPr>
          <a:xfrm>
            <a:off x="846692" y="4787900"/>
            <a:ext cx="7823440" cy="3302000"/>
          </a:xfrm>
          <a:prstGeom prst="rect">
            <a:avLst/>
          </a:prstGeom>
        </p:spPr>
        <p:txBody>
          <a:bodyPr anchor="t"/>
          <a:lstStyle>
            <a:lvl1pPr marL="0" indent="0" algn="ctr">
              <a:spcBef>
                <a:spcPts val="0"/>
              </a:spcBef>
              <a:buSzTx/>
              <a:buNone/>
              <a:defRPr sz="4500"/>
            </a:lvl1pPr>
            <a:lvl2pPr marL="0" indent="0" algn="ctr">
              <a:spcBef>
                <a:spcPts val="0"/>
              </a:spcBef>
              <a:buSzTx/>
              <a:buNone/>
              <a:defRPr sz="4500"/>
            </a:lvl2pPr>
            <a:lvl3pPr marL="0" indent="0" algn="ctr">
              <a:spcBef>
                <a:spcPts val="0"/>
              </a:spcBef>
              <a:buSzTx/>
              <a:buNone/>
              <a:defRPr sz="4500"/>
            </a:lvl3pPr>
            <a:lvl4pPr marL="0" indent="0" algn="ctr">
              <a:spcBef>
                <a:spcPts val="0"/>
              </a:spcBef>
              <a:buSzTx/>
              <a:buNone/>
              <a:defRPr sz="4500"/>
            </a:lvl4pPr>
            <a:lvl5pPr marL="0" indent="0" algn="ctr">
              <a:spcBef>
                <a:spcPts val="0"/>
              </a:spcBef>
              <a:buSzTx/>
              <a:buNone/>
              <a:defRPr sz="4500"/>
            </a:lvl5pPr>
          </a:lstStyle>
          <a:p>
            <a:r>
              <a:t>Body Level One</a:t>
            </a:r>
          </a:p>
          <a:p>
            <a:pPr lvl="1"/>
            <a:r>
              <a:t>Body Level Two</a:t>
            </a:r>
          </a:p>
          <a:p>
            <a:pPr lvl="2"/>
            <a:r>
              <a:t>Body Level Three</a:t>
            </a:r>
          </a:p>
          <a:p>
            <a:pPr lvl="3"/>
            <a:r>
              <a:t>Body Level Four</a:t>
            </a:r>
          </a:p>
          <a:p>
            <a:pPr lvl="4"/>
            <a:r>
              <a:t>Body Level Five</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98" name="Shape 107"/>
          <p:cNvSpPr>
            <a:spLocks noGrp="1"/>
          </p:cNvSpPr>
          <p:nvPr>
            <p:ph type="pic" sz="quarter" idx="13"/>
          </p:nvPr>
        </p:nvSpPr>
        <p:spPr>
          <a:xfrm>
            <a:off x="9567625" y="2882900"/>
            <a:ext cx="5469635" cy="5473700"/>
          </a:xfrm>
          <a:prstGeom prst="rect">
            <a:avLst/>
          </a:prstGeom>
        </p:spPr>
        <p:txBody>
          <a:bodyPr lIns="91439" tIns="45719" rIns="91439" bIns="45719" anchor="t">
            <a:noAutofit/>
          </a:bodyPr>
          <a:lstStyle/>
          <a:p>
            <a:endParaRPr/>
          </a:p>
        </p:txBody>
      </p:sp>
      <p:sp>
        <p:nvSpPr>
          <p:cNvPr id="99" name="Title Text"/>
          <p:cNvSpPr txBox="1">
            <a:spLocks noGrp="1"/>
          </p:cNvSpPr>
          <p:nvPr>
            <p:ph type="title"/>
          </p:nvPr>
        </p:nvSpPr>
        <p:spPr>
          <a:xfrm>
            <a:off x="1693385" y="254000"/>
            <a:ext cx="13953493" cy="2438400"/>
          </a:xfrm>
          <a:prstGeom prst="rect">
            <a:avLst/>
          </a:prstGeom>
        </p:spPr>
        <p:txBody>
          <a:bodyPr>
            <a:normAutofit/>
          </a:bodyPr>
          <a:lstStyle/>
          <a:p>
            <a:r>
              <a:t>Title Text</a:t>
            </a:r>
          </a:p>
        </p:txBody>
      </p:sp>
      <p:sp>
        <p:nvSpPr>
          <p:cNvPr id="100" name="Body Level One…"/>
          <p:cNvSpPr txBox="1">
            <a:spLocks noGrp="1"/>
          </p:cNvSpPr>
          <p:nvPr>
            <p:ph type="body" sz="half" idx="1"/>
          </p:nvPr>
        </p:nvSpPr>
        <p:spPr>
          <a:xfrm>
            <a:off x="1693385" y="2768600"/>
            <a:ext cx="6722740" cy="5715000"/>
          </a:xfrm>
          <a:prstGeom prst="rect">
            <a:avLst/>
          </a:prstGeom>
        </p:spPr>
        <p:txBody>
          <a:bodyPr/>
          <a:lstStyle>
            <a:lvl1pPr marL="1082880" indent="-659526">
              <a:spcBef>
                <a:spcPts val="5000"/>
              </a:spcBef>
              <a:defRPr sz="4200"/>
            </a:lvl1pPr>
            <a:lvl2pPr marL="1675576" indent="-659526">
              <a:spcBef>
                <a:spcPts val="5000"/>
              </a:spcBef>
              <a:defRPr sz="4200"/>
            </a:lvl2pPr>
            <a:lvl3pPr marL="2268272" indent="-659526">
              <a:spcBef>
                <a:spcPts val="5000"/>
              </a:spcBef>
              <a:defRPr sz="4200"/>
            </a:lvl3pPr>
            <a:lvl4pPr marL="2860969" indent="-659526">
              <a:spcBef>
                <a:spcPts val="5000"/>
              </a:spcBef>
              <a:defRPr sz="4200"/>
            </a:lvl4pPr>
            <a:lvl5pPr marL="3453665" indent="-659526">
              <a:spcBef>
                <a:spcPts val="5000"/>
              </a:spcBef>
              <a:defRPr sz="4200"/>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08" name="Title Text"/>
          <p:cNvSpPr txBox="1">
            <a:spLocks noGrp="1"/>
          </p:cNvSpPr>
          <p:nvPr>
            <p:ph type="title"/>
          </p:nvPr>
        </p:nvSpPr>
        <p:spPr>
          <a:xfrm>
            <a:off x="1693385" y="254000"/>
            <a:ext cx="13953493" cy="2438400"/>
          </a:xfrm>
          <a:prstGeom prst="rect">
            <a:avLst/>
          </a:prstGeom>
        </p:spPr>
        <p:txBody>
          <a:bodyPr>
            <a:normAutofit/>
          </a:bodyPr>
          <a:lstStyle/>
          <a:p>
            <a:r>
              <a:t>Title Text</a:t>
            </a:r>
          </a:p>
        </p:txBody>
      </p:sp>
      <p:sp>
        <p:nvSpPr>
          <p:cNvPr id="109" name="Body Level One…"/>
          <p:cNvSpPr txBox="1">
            <a:spLocks noGrp="1"/>
          </p:cNvSpPr>
          <p:nvPr>
            <p:ph type="body" sz="half" idx="1"/>
          </p:nvPr>
        </p:nvSpPr>
        <p:spPr>
          <a:xfrm>
            <a:off x="1693385" y="2768600"/>
            <a:ext cx="6722740" cy="5715000"/>
          </a:xfrm>
          <a:prstGeom prst="rect">
            <a:avLst/>
          </a:prstGeom>
        </p:spPr>
        <p:txBody>
          <a:bodyPr/>
          <a:lstStyle>
            <a:lvl1pPr marL="1082880" indent="-659526">
              <a:spcBef>
                <a:spcPts val="5000"/>
              </a:spcBef>
              <a:defRPr sz="4200"/>
            </a:lvl1pPr>
            <a:lvl2pPr marL="1675576" indent="-659526">
              <a:spcBef>
                <a:spcPts val="5000"/>
              </a:spcBef>
              <a:defRPr sz="4200"/>
            </a:lvl2pPr>
            <a:lvl3pPr marL="2268272" indent="-659526">
              <a:spcBef>
                <a:spcPts val="5000"/>
              </a:spcBef>
              <a:defRPr sz="4200"/>
            </a:lvl3pPr>
            <a:lvl4pPr marL="2860969" indent="-659526">
              <a:spcBef>
                <a:spcPts val="5000"/>
              </a:spcBef>
              <a:defRPr sz="4200"/>
            </a:lvl4pPr>
            <a:lvl5pPr marL="3453665" indent="-659526">
              <a:spcBef>
                <a:spcPts val="5000"/>
              </a:spcBef>
              <a:defRPr sz="4200"/>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1693385" y="254000"/>
            <a:ext cx="13953493" cy="2438400"/>
          </a:xfrm>
          <a:prstGeom prst="rect">
            <a:avLst/>
          </a:prstGeom>
        </p:spPr>
        <p:txBody>
          <a:bodyPr>
            <a:normAutofit/>
          </a:bodyPr>
          <a:lstStyle/>
          <a:p>
            <a:r>
              <a:t>Title Text</a:t>
            </a:r>
          </a:p>
        </p:txBody>
      </p:sp>
      <p:sp>
        <p:nvSpPr>
          <p:cNvPr id="118" name="Body Level One…"/>
          <p:cNvSpPr txBox="1">
            <a:spLocks noGrp="1"/>
          </p:cNvSpPr>
          <p:nvPr>
            <p:ph type="body" sz="quarter" idx="1"/>
          </p:nvPr>
        </p:nvSpPr>
        <p:spPr>
          <a:xfrm>
            <a:off x="10363517" y="2768600"/>
            <a:ext cx="5283361" cy="5715000"/>
          </a:xfrm>
          <a:prstGeom prst="rect">
            <a:avLst/>
          </a:prstGeom>
        </p:spPr>
        <p:txBody>
          <a:bodyPr/>
          <a:lstStyle>
            <a:lvl1pPr marL="1082880" indent="-659526">
              <a:spcBef>
                <a:spcPts val="5000"/>
              </a:spcBef>
              <a:defRPr sz="4200"/>
            </a:lvl1pPr>
            <a:lvl2pPr marL="1675576" indent="-659526">
              <a:spcBef>
                <a:spcPts val="5000"/>
              </a:spcBef>
              <a:defRPr sz="4200"/>
            </a:lvl2pPr>
            <a:lvl3pPr marL="2268272" indent="-659526">
              <a:spcBef>
                <a:spcPts val="5000"/>
              </a:spcBef>
              <a:defRPr sz="4200"/>
            </a:lvl3pPr>
            <a:lvl4pPr marL="2860969" indent="-659526">
              <a:spcBef>
                <a:spcPts val="5000"/>
              </a:spcBef>
              <a:defRPr sz="4200"/>
            </a:lvl4pPr>
            <a:lvl5pPr marL="3453665" indent="-659526">
              <a:spcBef>
                <a:spcPts val="5000"/>
              </a:spcBef>
              <a:defRPr sz="4200"/>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1693385" y="254000"/>
            <a:ext cx="13953493" cy="2438400"/>
          </a:xfrm>
          <a:prstGeom prst="rect">
            <a:avLst/>
          </a:prstGeom>
        </p:spPr>
        <p:txBody>
          <a:bodyPr>
            <a:normAutofit/>
          </a:bodyPr>
          <a:lstStyle/>
          <a:p>
            <a:r>
              <a:t>Title Text</a:t>
            </a:r>
          </a:p>
        </p:txBody>
      </p:sp>
      <p:sp>
        <p:nvSpPr>
          <p:cNvPr id="127" name="Body Level One…"/>
          <p:cNvSpPr txBox="1">
            <a:spLocks noGrp="1"/>
          </p:cNvSpPr>
          <p:nvPr>
            <p:ph type="body" sz="half" idx="1"/>
          </p:nvPr>
        </p:nvSpPr>
        <p:spPr>
          <a:xfrm>
            <a:off x="867014" y="2275842"/>
            <a:ext cx="7658618" cy="6436926"/>
          </a:xfrm>
          <a:prstGeom prst="rect">
            <a:avLst/>
          </a:prstGeom>
        </p:spPr>
        <p:txBody>
          <a:bodyPr/>
          <a:lstStyle>
            <a:lvl1pPr>
              <a:defRPr sz="5300"/>
            </a:lvl1pPr>
            <a:lvl2pPr marL="1913562" indent="-897511">
              <a:defRPr sz="5300"/>
            </a:lvl2pPr>
            <a:lvl3pPr marL="2700314" indent="-1091567">
              <a:defRPr sz="5300"/>
            </a:lvl3pPr>
            <a:lvl4pPr marL="3389326" indent="-1187882">
              <a:defRPr sz="5300"/>
            </a:lvl4pPr>
            <a:lvl5pPr marL="3982022" indent="-1187882">
              <a:defRPr sz="5300"/>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xfrm>
            <a:off x="8452114" y="9258300"/>
            <a:ext cx="419101" cy="4572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0" name="Title Text"/>
          <p:cNvSpPr txBox="1">
            <a:spLocks noGrp="1"/>
          </p:cNvSpPr>
          <p:nvPr>
            <p:ph type="title"/>
          </p:nvPr>
        </p:nvSpPr>
        <p:spPr>
          <a:xfrm>
            <a:off x="1693385" y="254000"/>
            <a:ext cx="13953493" cy="2438400"/>
          </a:xfrm>
          <a:prstGeom prst="rect">
            <a:avLst/>
          </a:prstGeom>
        </p:spPr>
        <p:txBody>
          <a:bodyPr>
            <a:normAutofit/>
          </a:bodyPr>
          <a:lstStyle/>
          <a:p>
            <a:r>
              <a:t>Title Text</a:t>
            </a:r>
          </a:p>
        </p:txBody>
      </p:sp>
      <p:sp>
        <p:nvSpPr>
          <p:cNvPr id="21" name="Body Level One…"/>
          <p:cNvSpPr txBox="1">
            <a:spLocks noGrp="1"/>
          </p:cNvSpPr>
          <p:nvPr>
            <p:ph type="body" idx="1"/>
          </p:nvPr>
        </p:nvSpPr>
        <p:spPr>
          <a:xfrm>
            <a:off x="1693385" y="2768600"/>
            <a:ext cx="13953493" cy="5715000"/>
          </a:xfrm>
          <a:prstGeom prst="rect">
            <a:avLst/>
          </a:prstGeom>
        </p:spPr>
        <p:txBody>
          <a:bodyPr numCol="2" spcCol="523240" anchor="t"/>
          <a:lstStyle>
            <a:lvl1pPr marL="1082880" indent="-659526">
              <a:spcBef>
                <a:spcPts val="5000"/>
              </a:spcBef>
              <a:defRPr sz="4200"/>
            </a:lvl1pPr>
            <a:lvl2pPr marL="1675576" indent="-659526">
              <a:spcBef>
                <a:spcPts val="5000"/>
              </a:spcBef>
              <a:defRPr sz="4200"/>
            </a:lvl2pPr>
            <a:lvl3pPr marL="2268272" indent="-659526">
              <a:spcBef>
                <a:spcPts val="5000"/>
              </a:spcBef>
              <a:defRPr sz="4200"/>
            </a:lvl3pPr>
            <a:lvl4pPr marL="2860969" indent="-659526">
              <a:spcBef>
                <a:spcPts val="5000"/>
              </a:spcBef>
              <a:defRPr sz="4200"/>
            </a:lvl4pPr>
            <a:lvl5pPr marL="3453665" indent="-659526">
              <a:spcBef>
                <a:spcPts val="5000"/>
              </a:spcBef>
              <a:defRPr sz="4200"/>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4" name="Title Text"/>
          <p:cNvSpPr txBox="1">
            <a:spLocks noGrp="1"/>
          </p:cNvSpPr>
          <p:nvPr>
            <p:ph type="title"/>
          </p:nvPr>
        </p:nvSpPr>
        <p:spPr>
          <a:xfrm>
            <a:off x="1693385" y="254000"/>
            <a:ext cx="13953493" cy="2438400"/>
          </a:xfrm>
          <a:prstGeom prst="rect">
            <a:avLst/>
          </a:prstGeom>
        </p:spPr>
        <p:txBody>
          <a:bodyPr>
            <a:normAutofit/>
          </a:bodyPr>
          <a:lstStyle/>
          <a:p>
            <a:r>
              <a:t>Title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52" name="Title Text"/>
          <p:cNvSpPr txBox="1">
            <a:spLocks noGrp="1"/>
          </p:cNvSpPr>
          <p:nvPr>
            <p:ph type="title"/>
          </p:nvPr>
        </p:nvSpPr>
        <p:spPr>
          <a:xfrm>
            <a:off x="1693385" y="2971800"/>
            <a:ext cx="13953493" cy="3810000"/>
          </a:xfrm>
          <a:prstGeom prst="rect">
            <a:avLst/>
          </a:prstGeom>
        </p:spPr>
        <p:txBody>
          <a:bodyPr>
            <a:normAutofit/>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0" name="Shape 69"/>
          <p:cNvSpPr>
            <a:spLocks noGrp="1"/>
          </p:cNvSpPr>
          <p:nvPr>
            <p:ph type="pic" sz="half" idx="13"/>
          </p:nvPr>
        </p:nvSpPr>
        <p:spPr>
          <a:xfrm>
            <a:off x="3251299" y="1638300"/>
            <a:ext cx="10837666" cy="4559300"/>
          </a:xfrm>
          <a:prstGeom prst="rect">
            <a:avLst/>
          </a:prstGeom>
        </p:spPr>
        <p:txBody>
          <a:bodyPr lIns="91439" tIns="45719" rIns="91439" bIns="45719" anchor="t">
            <a:noAutofit/>
          </a:bodyPr>
          <a:lstStyle/>
          <a:p>
            <a:endParaRPr/>
          </a:p>
        </p:txBody>
      </p:sp>
      <p:sp>
        <p:nvSpPr>
          <p:cNvPr id="61" name="Title Text"/>
          <p:cNvSpPr txBox="1">
            <a:spLocks noGrp="1"/>
          </p:cNvSpPr>
          <p:nvPr>
            <p:ph type="title"/>
          </p:nvPr>
        </p:nvSpPr>
        <p:spPr>
          <a:xfrm>
            <a:off x="1693385" y="7366000"/>
            <a:ext cx="13953493" cy="1701800"/>
          </a:xfrm>
          <a:prstGeom prst="rect">
            <a:avLst/>
          </a:prstGeom>
        </p:spPr>
        <p:txBody>
          <a:bodyPr>
            <a:normAutofit/>
          </a:body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69" name="Shape 78"/>
          <p:cNvSpPr>
            <a:spLocks noGrp="1"/>
          </p:cNvSpPr>
          <p:nvPr>
            <p:ph type="pic" sz="half" idx="13"/>
          </p:nvPr>
        </p:nvSpPr>
        <p:spPr>
          <a:xfrm>
            <a:off x="3251299" y="1638300"/>
            <a:ext cx="10837666" cy="4559300"/>
          </a:xfrm>
          <a:prstGeom prst="rect">
            <a:avLst/>
          </a:prstGeom>
          <a:effectLst>
            <a:reflection stA="50000" endPos="40000" dir="5400000" sy="-100000" algn="bl" rotWithShape="0"/>
          </a:effectLst>
        </p:spPr>
        <p:txBody>
          <a:bodyPr lIns="91439" tIns="45719" rIns="91439" bIns="45719" anchor="t">
            <a:noAutofit/>
          </a:bodyPr>
          <a:lstStyle/>
          <a:p>
            <a:endParaRPr/>
          </a:p>
        </p:txBody>
      </p:sp>
      <p:sp>
        <p:nvSpPr>
          <p:cNvPr id="70" name="Title Text"/>
          <p:cNvSpPr txBox="1">
            <a:spLocks noGrp="1"/>
          </p:cNvSpPr>
          <p:nvPr>
            <p:ph type="title"/>
          </p:nvPr>
        </p:nvSpPr>
        <p:spPr>
          <a:xfrm>
            <a:off x="1693385" y="7366000"/>
            <a:ext cx="13953493" cy="1701800"/>
          </a:xfrm>
          <a:prstGeom prst="rect">
            <a:avLst/>
          </a:prstGeom>
        </p:spPr>
        <p:txBody>
          <a:bodyPr>
            <a:normAutofit/>
          </a:bodyPr>
          <a:lstStyle/>
          <a:p>
            <a:r>
              <a:t>Title Text</a:t>
            </a: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78" name="Shape 87"/>
          <p:cNvSpPr>
            <a:spLocks noGrp="1"/>
          </p:cNvSpPr>
          <p:nvPr>
            <p:ph type="pic" sz="quarter" idx="13"/>
          </p:nvPr>
        </p:nvSpPr>
        <p:spPr>
          <a:xfrm>
            <a:off x="9499889" y="1968500"/>
            <a:ext cx="5622039" cy="5626100"/>
          </a:xfrm>
          <a:prstGeom prst="rect">
            <a:avLst/>
          </a:prstGeom>
        </p:spPr>
        <p:txBody>
          <a:bodyPr lIns="91439" tIns="45719" rIns="91439" bIns="45719" anchor="t">
            <a:noAutofit/>
          </a:bodyPr>
          <a:lstStyle/>
          <a:p>
            <a:endParaRPr/>
          </a:p>
        </p:txBody>
      </p:sp>
      <p:sp>
        <p:nvSpPr>
          <p:cNvPr id="79" name="Title Text"/>
          <p:cNvSpPr txBox="1">
            <a:spLocks noGrp="1"/>
          </p:cNvSpPr>
          <p:nvPr>
            <p:ph type="title"/>
          </p:nvPr>
        </p:nvSpPr>
        <p:spPr>
          <a:xfrm>
            <a:off x="846692" y="1409700"/>
            <a:ext cx="7823440" cy="3302000"/>
          </a:xfrm>
          <a:prstGeom prst="rect">
            <a:avLst/>
          </a:prstGeom>
        </p:spPr>
        <p:txBody>
          <a:bodyPr anchor="b">
            <a:normAutofit/>
          </a:bodyPr>
          <a:lstStyle>
            <a:lvl1pPr>
              <a:defRPr sz="9300"/>
            </a:lvl1pPr>
          </a:lstStyle>
          <a:p>
            <a:r>
              <a:t>Title Text</a:t>
            </a:r>
          </a:p>
        </p:txBody>
      </p:sp>
      <p:sp>
        <p:nvSpPr>
          <p:cNvPr id="80" name="Body Level One…"/>
          <p:cNvSpPr txBox="1">
            <a:spLocks noGrp="1"/>
          </p:cNvSpPr>
          <p:nvPr>
            <p:ph type="body" sz="quarter" idx="1"/>
          </p:nvPr>
        </p:nvSpPr>
        <p:spPr>
          <a:xfrm>
            <a:off x="846692" y="4787900"/>
            <a:ext cx="7823440" cy="3302000"/>
          </a:xfrm>
          <a:prstGeom prst="rect">
            <a:avLst/>
          </a:prstGeom>
        </p:spPr>
        <p:txBody>
          <a:bodyPr anchor="t"/>
          <a:lstStyle>
            <a:lvl1pPr marL="0" indent="0" algn="ctr">
              <a:spcBef>
                <a:spcPts val="0"/>
              </a:spcBef>
              <a:buSzTx/>
              <a:buNone/>
              <a:defRPr sz="4500"/>
            </a:lvl1pPr>
            <a:lvl2pPr marL="0" indent="0" algn="ctr">
              <a:spcBef>
                <a:spcPts val="0"/>
              </a:spcBef>
              <a:buSzTx/>
              <a:buNone/>
              <a:defRPr sz="4500"/>
            </a:lvl2pPr>
            <a:lvl3pPr marL="0" indent="0" algn="ctr">
              <a:spcBef>
                <a:spcPts val="0"/>
              </a:spcBef>
              <a:buSzTx/>
              <a:buNone/>
              <a:defRPr sz="4500"/>
            </a:lvl3pPr>
            <a:lvl4pPr marL="0" indent="0" algn="ctr">
              <a:spcBef>
                <a:spcPts val="0"/>
              </a:spcBef>
              <a:buSzTx/>
              <a:buNone/>
              <a:defRPr sz="4500"/>
            </a:lvl4pPr>
            <a:lvl5pPr marL="0" indent="0" algn="ctr">
              <a:spcBef>
                <a:spcPts val="0"/>
              </a:spcBef>
              <a:buSzTx/>
              <a:buNone/>
              <a:defRPr sz="4500"/>
            </a:lvl5pPr>
          </a:lstStyle>
          <a:p>
            <a:r>
              <a:t>Body Level One</a:t>
            </a:r>
          </a:p>
          <a:p>
            <a:pPr lvl="1"/>
            <a:r>
              <a:t>Body Level Two</a:t>
            </a:r>
          </a:p>
          <a:p>
            <a:pPr lvl="2"/>
            <a:r>
              <a:t>Body Level Three</a:t>
            </a:r>
          </a:p>
          <a:p>
            <a:pPr lvl="3"/>
            <a:r>
              <a:t>Body Level Four</a:t>
            </a:r>
          </a:p>
          <a:p>
            <a:pPr lvl="4"/>
            <a:r>
              <a:t>Body Level Five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693385" y="1270000"/>
            <a:ext cx="13953493" cy="721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2597315" y="1950720"/>
            <a:ext cx="13868401" cy="661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r>
              <a:t>Title Text</a:t>
            </a:r>
          </a:p>
        </p:txBody>
      </p:sp>
      <p:sp>
        <p:nvSpPr>
          <p:cNvPr id="4" name="Slide Number"/>
          <p:cNvSpPr txBox="1">
            <a:spLocks noGrp="1"/>
          </p:cNvSpPr>
          <p:nvPr>
            <p:ph type="sldNum" sz="quarter" idx="2"/>
          </p:nvPr>
        </p:nvSpPr>
        <p:spPr>
          <a:xfrm>
            <a:off x="8452115" y="9258300"/>
            <a:ext cx="419101" cy="4572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77897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Gill Sans"/>
          <a:ea typeface="Gill Sans"/>
          <a:cs typeface="Gill Sans"/>
          <a:sym typeface="Gill Sans"/>
        </a:defRPr>
      </a:lvl1pPr>
      <a:lvl2pPr marL="0" marR="0" indent="0" algn="ctr" defTabSz="77897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Gill Sans"/>
          <a:ea typeface="Gill Sans"/>
          <a:cs typeface="Gill Sans"/>
          <a:sym typeface="Gill Sans"/>
        </a:defRPr>
      </a:lvl2pPr>
      <a:lvl3pPr marL="0" marR="0" indent="0" algn="ctr" defTabSz="77897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Gill Sans"/>
          <a:ea typeface="Gill Sans"/>
          <a:cs typeface="Gill Sans"/>
          <a:sym typeface="Gill Sans"/>
        </a:defRPr>
      </a:lvl3pPr>
      <a:lvl4pPr marL="0" marR="0" indent="0" algn="ctr" defTabSz="77897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Gill Sans"/>
          <a:ea typeface="Gill Sans"/>
          <a:cs typeface="Gill Sans"/>
          <a:sym typeface="Gill Sans"/>
        </a:defRPr>
      </a:lvl4pPr>
      <a:lvl5pPr marL="0" marR="0" indent="0" algn="ctr" defTabSz="77897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Gill Sans"/>
          <a:ea typeface="Gill Sans"/>
          <a:cs typeface="Gill Sans"/>
          <a:sym typeface="Gill Sans"/>
        </a:defRPr>
      </a:lvl5pPr>
      <a:lvl6pPr marL="0" marR="0" indent="0" algn="ctr" defTabSz="77897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Gill Sans"/>
          <a:ea typeface="Gill Sans"/>
          <a:cs typeface="Gill Sans"/>
          <a:sym typeface="Gill Sans"/>
        </a:defRPr>
      </a:lvl6pPr>
      <a:lvl7pPr marL="0" marR="0" indent="0" algn="ctr" defTabSz="77897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Gill Sans"/>
          <a:ea typeface="Gill Sans"/>
          <a:cs typeface="Gill Sans"/>
          <a:sym typeface="Gill Sans"/>
        </a:defRPr>
      </a:lvl7pPr>
      <a:lvl8pPr marL="0" marR="0" indent="0" algn="ctr" defTabSz="77897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Gill Sans"/>
          <a:ea typeface="Gill Sans"/>
          <a:cs typeface="Gill Sans"/>
          <a:sym typeface="Gill Sans"/>
        </a:defRPr>
      </a:lvl8pPr>
      <a:lvl9pPr marL="0" marR="0" indent="0" algn="ctr" defTabSz="77897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Gill Sans"/>
          <a:ea typeface="Gill Sans"/>
          <a:cs typeface="Gill Sans"/>
          <a:sym typeface="Gill Sans"/>
        </a:defRPr>
      </a:lvl9pPr>
    </p:titleStyle>
    <p:bodyStyle>
      <a:lvl1pPr marL="1185392" marR="0" indent="-762037" algn="l" defTabSz="778971" rtl="0" latinLnBrk="0">
        <a:lnSpc>
          <a:spcPct val="100000"/>
        </a:lnSpc>
        <a:spcBef>
          <a:spcPts val="6400"/>
        </a:spcBef>
        <a:spcAft>
          <a:spcPts val="0"/>
        </a:spcAft>
        <a:buClrTx/>
        <a:buSzPct val="171000"/>
        <a:buFontTx/>
        <a:buChar char="•"/>
        <a:tabLst/>
        <a:defRPr sz="5600" b="0" i="0" u="none" strike="noStrike" cap="none" spc="0" baseline="0">
          <a:ln>
            <a:noFill/>
          </a:ln>
          <a:solidFill>
            <a:srgbClr val="000000"/>
          </a:solidFill>
          <a:uFillTx/>
          <a:latin typeface="Gill Sans"/>
          <a:ea typeface="Gill Sans"/>
          <a:cs typeface="Gill Sans"/>
          <a:sym typeface="Gill Sans"/>
        </a:defRPr>
      </a:lvl1pPr>
      <a:lvl2pPr marL="1778088" marR="0" indent="-762037" algn="l" defTabSz="778971" rtl="0" latinLnBrk="0">
        <a:lnSpc>
          <a:spcPct val="100000"/>
        </a:lnSpc>
        <a:spcBef>
          <a:spcPts val="6400"/>
        </a:spcBef>
        <a:spcAft>
          <a:spcPts val="0"/>
        </a:spcAft>
        <a:buClrTx/>
        <a:buSzPct val="171000"/>
        <a:buFontTx/>
        <a:buChar char="•"/>
        <a:tabLst/>
        <a:defRPr sz="5600" b="0" i="0" u="none" strike="noStrike" cap="none" spc="0" baseline="0">
          <a:ln>
            <a:noFill/>
          </a:ln>
          <a:solidFill>
            <a:srgbClr val="000000"/>
          </a:solidFill>
          <a:uFillTx/>
          <a:latin typeface="Gill Sans"/>
          <a:ea typeface="Gill Sans"/>
          <a:cs typeface="Gill Sans"/>
          <a:sym typeface="Gill Sans"/>
        </a:defRPr>
      </a:lvl2pPr>
      <a:lvl3pPr marL="2370784" marR="0" indent="-762037" algn="l" defTabSz="778971" rtl="0" latinLnBrk="0">
        <a:lnSpc>
          <a:spcPct val="100000"/>
        </a:lnSpc>
        <a:spcBef>
          <a:spcPts val="6400"/>
        </a:spcBef>
        <a:spcAft>
          <a:spcPts val="0"/>
        </a:spcAft>
        <a:buClrTx/>
        <a:buSzPct val="171000"/>
        <a:buFontTx/>
        <a:buChar char="•"/>
        <a:tabLst/>
        <a:defRPr sz="5600" b="0" i="0" u="none" strike="noStrike" cap="none" spc="0" baseline="0">
          <a:ln>
            <a:noFill/>
          </a:ln>
          <a:solidFill>
            <a:srgbClr val="000000"/>
          </a:solidFill>
          <a:uFillTx/>
          <a:latin typeface="Gill Sans"/>
          <a:ea typeface="Gill Sans"/>
          <a:cs typeface="Gill Sans"/>
          <a:sym typeface="Gill Sans"/>
        </a:defRPr>
      </a:lvl3pPr>
      <a:lvl4pPr marL="2963482" marR="0" indent="-762037" algn="l" defTabSz="778971" rtl="0" latinLnBrk="0">
        <a:lnSpc>
          <a:spcPct val="100000"/>
        </a:lnSpc>
        <a:spcBef>
          <a:spcPts val="6400"/>
        </a:spcBef>
        <a:spcAft>
          <a:spcPts val="0"/>
        </a:spcAft>
        <a:buClrTx/>
        <a:buSzPct val="171000"/>
        <a:buFontTx/>
        <a:buChar char="•"/>
        <a:tabLst/>
        <a:defRPr sz="5600" b="0" i="0" u="none" strike="noStrike" cap="none" spc="0" baseline="0">
          <a:ln>
            <a:noFill/>
          </a:ln>
          <a:solidFill>
            <a:srgbClr val="000000"/>
          </a:solidFill>
          <a:uFillTx/>
          <a:latin typeface="Gill Sans"/>
          <a:ea typeface="Gill Sans"/>
          <a:cs typeface="Gill Sans"/>
          <a:sym typeface="Gill Sans"/>
        </a:defRPr>
      </a:lvl4pPr>
      <a:lvl5pPr marL="3556177" marR="0" indent="-762037" algn="l" defTabSz="778971" rtl="0" latinLnBrk="0">
        <a:lnSpc>
          <a:spcPct val="100000"/>
        </a:lnSpc>
        <a:spcBef>
          <a:spcPts val="6400"/>
        </a:spcBef>
        <a:spcAft>
          <a:spcPts val="0"/>
        </a:spcAft>
        <a:buClrTx/>
        <a:buSzPct val="171000"/>
        <a:buFontTx/>
        <a:buChar char="•"/>
        <a:tabLst/>
        <a:defRPr sz="5600" b="0" i="0" u="none" strike="noStrike" cap="none" spc="0" baseline="0">
          <a:ln>
            <a:noFill/>
          </a:ln>
          <a:solidFill>
            <a:srgbClr val="000000"/>
          </a:solidFill>
          <a:uFillTx/>
          <a:latin typeface="Gill Sans"/>
          <a:ea typeface="Gill Sans"/>
          <a:cs typeface="Gill Sans"/>
          <a:sym typeface="Gill Sans"/>
        </a:defRPr>
      </a:lvl5pPr>
      <a:lvl6pPr marL="4030335" marR="0" indent="-762037" algn="l" defTabSz="778971" rtl="0" latinLnBrk="0">
        <a:lnSpc>
          <a:spcPct val="100000"/>
        </a:lnSpc>
        <a:spcBef>
          <a:spcPts val="6400"/>
        </a:spcBef>
        <a:spcAft>
          <a:spcPts val="0"/>
        </a:spcAft>
        <a:buClrTx/>
        <a:buSzPct val="171000"/>
        <a:buFontTx/>
        <a:buChar char="•"/>
        <a:tabLst/>
        <a:defRPr sz="5600" b="0" i="0" u="none" strike="noStrike" cap="none" spc="0" baseline="0">
          <a:ln>
            <a:noFill/>
          </a:ln>
          <a:solidFill>
            <a:srgbClr val="000000"/>
          </a:solidFill>
          <a:uFillTx/>
          <a:latin typeface="Gill Sans"/>
          <a:ea typeface="Gill Sans"/>
          <a:cs typeface="Gill Sans"/>
          <a:sym typeface="Gill Sans"/>
        </a:defRPr>
      </a:lvl6pPr>
      <a:lvl7pPr marL="4504492" marR="0" indent="-762037" algn="l" defTabSz="778971" rtl="0" latinLnBrk="0">
        <a:lnSpc>
          <a:spcPct val="100000"/>
        </a:lnSpc>
        <a:spcBef>
          <a:spcPts val="6400"/>
        </a:spcBef>
        <a:spcAft>
          <a:spcPts val="0"/>
        </a:spcAft>
        <a:buClrTx/>
        <a:buSzPct val="171000"/>
        <a:buFontTx/>
        <a:buChar char="•"/>
        <a:tabLst/>
        <a:defRPr sz="5600" b="0" i="0" u="none" strike="noStrike" cap="none" spc="0" baseline="0">
          <a:ln>
            <a:noFill/>
          </a:ln>
          <a:solidFill>
            <a:srgbClr val="000000"/>
          </a:solidFill>
          <a:uFillTx/>
          <a:latin typeface="Gill Sans"/>
          <a:ea typeface="Gill Sans"/>
          <a:cs typeface="Gill Sans"/>
          <a:sym typeface="Gill Sans"/>
        </a:defRPr>
      </a:lvl7pPr>
      <a:lvl8pPr marL="4978648" marR="0" indent="-762037" algn="l" defTabSz="778971" rtl="0" latinLnBrk="0">
        <a:lnSpc>
          <a:spcPct val="100000"/>
        </a:lnSpc>
        <a:spcBef>
          <a:spcPts val="6400"/>
        </a:spcBef>
        <a:spcAft>
          <a:spcPts val="0"/>
        </a:spcAft>
        <a:buClrTx/>
        <a:buSzPct val="171000"/>
        <a:buFontTx/>
        <a:buChar char="•"/>
        <a:tabLst/>
        <a:defRPr sz="5600" b="0" i="0" u="none" strike="noStrike" cap="none" spc="0" baseline="0">
          <a:ln>
            <a:noFill/>
          </a:ln>
          <a:solidFill>
            <a:srgbClr val="000000"/>
          </a:solidFill>
          <a:uFillTx/>
          <a:latin typeface="Gill Sans"/>
          <a:ea typeface="Gill Sans"/>
          <a:cs typeface="Gill Sans"/>
          <a:sym typeface="Gill Sans"/>
        </a:defRPr>
      </a:lvl8pPr>
      <a:lvl9pPr marL="5452805" marR="0" indent="-762037" algn="l" defTabSz="778971" rtl="0" latinLnBrk="0">
        <a:lnSpc>
          <a:spcPct val="100000"/>
        </a:lnSpc>
        <a:spcBef>
          <a:spcPts val="6400"/>
        </a:spcBef>
        <a:spcAft>
          <a:spcPts val="0"/>
        </a:spcAft>
        <a:buClrTx/>
        <a:buSzPct val="171000"/>
        <a:buFontTx/>
        <a:buChar char="•"/>
        <a:tabLst/>
        <a:defRPr sz="5600" b="0" i="0" u="none" strike="noStrike" cap="none" spc="0" baseline="0">
          <a:ln>
            <a:noFill/>
          </a:ln>
          <a:solidFill>
            <a:srgbClr val="000000"/>
          </a:solidFill>
          <a:uFillTx/>
          <a:latin typeface="Gill Sans"/>
          <a:ea typeface="Gill Sans"/>
          <a:cs typeface="Gill Sans"/>
          <a:sym typeface="Gill Sans"/>
        </a:defRPr>
      </a:lvl9pPr>
    </p:bodyStyle>
    <p:otherStyle>
      <a:lvl1pPr marL="0" marR="0" indent="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1pPr>
      <a:lvl2pPr marL="0" marR="0" indent="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2pPr>
      <a:lvl3pPr marL="0" marR="0" indent="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3pPr>
      <a:lvl4pPr marL="0" marR="0" indent="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4pPr>
      <a:lvl5pPr marL="0" marR="0" indent="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5pPr>
      <a:lvl6pPr marL="0" marR="0" indent="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6pPr>
      <a:lvl7pPr marL="0" marR="0" indent="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7pPr>
      <a:lvl8pPr marL="0" marR="0" indent="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8pPr>
      <a:lvl9pPr marL="0" marR="0" indent="0" algn="ctr" defTabSz="5842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biblegateway.com/passage/?search=Numbers+18:21-32&amp;version=NKJV#fen-NKJV-4289d" TargetMode="External"/><Relationship Id="rId2" Type="http://schemas.openxmlformats.org/officeDocument/2006/relationships/hyperlink" Target="https://www.biblegateway.com/passage/?search=Numbers+18:21-32&amp;version=NKJV#fen-NKJV-4287c"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iblegateway.com/passage/?search=Deut.+12:17&amp;version=NKJV#fen-NKJV-5258a"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iblegateway.com/passage/?search=Deut.+14:22-29&amp;version=NKJV#fen-NKJV-5318a"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iblegateway.com/passage/?search=Deut.+26:12-15&amp;version=NKJV#fen-NKJV-5580a"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biblegateway.com/passage/?search=Deut.+26:12-15&amp;version=NKJV#fen-NKJV-5581c" TargetMode="External"/><Relationship Id="rId2" Type="http://schemas.openxmlformats.org/officeDocument/2006/relationships/hyperlink" Target="https://www.biblegateway.com/passage/?search=Deut.+26:12-15&amp;version=NKJV#fen-NKJV-5581b" TargetMode="Externa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biblegateway.com/passage/?search=Deut.+26:12-15&amp;version=NKJV#fen-NKJV-5582d"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stewardship.adventist.org/2017-21-3-the-second-tithe-origin-and-purpose" TargetMode="External"/><Relationship Id="rId7" Type="http://schemas.openxmlformats.org/officeDocument/2006/relationships/hyperlink" Target="https://stewardship.adventist.org/" TargetMode="External"/><Relationship Id="rId2" Type="http://schemas.openxmlformats.org/officeDocument/2006/relationships/hyperlink" Target="https://stewardship.adventist.org/2017-21-3.pdf" TargetMode="External"/><Relationship Id="rId1" Type="http://schemas.openxmlformats.org/officeDocument/2006/relationships/slideLayout" Target="../slideLayouts/slideLayout7.xml"/><Relationship Id="rId6" Type="http://schemas.openxmlformats.org/officeDocument/2006/relationships/hyperlink" Target="https://stewardship.adventist.org/articles-on-promise" TargetMode="External"/><Relationship Id="rId5" Type="http://schemas.openxmlformats.org/officeDocument/2006/relationships/hyperlink" Target="https://stewardship.adventist.org/stw-1050-$5.00-stewardship-roots.pdf" TargetMode="External"/><Relationship Id="rId4" Type="http://schemas.openxmlformats.org/officeDocument/2006/relationships/hyperlink" Target="https://stewardship.adventist.org/2017-21-3-the-second-tithe-the-percentage-frequency-of-our-offering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iblegateway.com/passage/?search=Num.18:21-32&amp;version=NKJV#fen-NKJV-4282b"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41"/>
          <p:cNvSpPr txBox="1"/>
          <p:nvPr/>
        </p:nvSpPr>
        <p:spPr>
          <a:xfrm>
            <a:off x="450692" y="1377445"/>
            <a:ext cx="11413667" cy="1443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lvl1pPr algn="l">
              <a:defRPr sz="8800" b="1">
                <a:solidFill>
                  <a:srgbClr val="7030A0"/>
                </a:solidFill>
                <a:latin typeface="Calibri"/>
                <a:ea typeface="Calibri"/>
                <a:cs typeface="Calibri"/>
                <a:sym typeface="Calibri"/>
              </a:defRPr>
            </a:lvl1pPr>
          </a:lstStyle>
          <a:p>
            <a:r>
              <a:t>THE “SECOND TITHE”</a:t>
            </a:r>
          </a:p>
        </p:txBody>
      </p:sp>
      <p:sp>
        <p:nvSpPr>
          <p:cNvPr id="138" name="Shape 142"/>
          <p:cNvSpPr txBox="1"/>
          <p:nvPr/>
        </p:nvSpPr>
        <p:spPr>
          <a:xfrm>
            <a:off x="640242" y="2906319"/>
            <a:ext cx="6922986" cy="897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lvl1pPr>
              <a:defRPr sz="5000">
                <a:solidFill>
                  <a:srgbClr val="808080"/>
                </a:solidFill>
                <a:latin typeface="Calibri Light"/>
                <a:ea typeface="Calibri Light"/>
                <a:cs typeface="Calibri Light"/>
                <a:sym typeface="Calibri Light"/>
              </a:defRPr>
            </a:lvl1pPr>
          </a:lstStyle>
          <a:p>
            <a:r>
              <a:t>Singularity and Purpose</a:t>
            </a:r>
          </a:p>
        </p:txBody>
      </p:sp>
      <p:pic>
        <p:nvPicPr>
          <p:cNvPr id="139" name="Picture 2" descr="Picture 2"/>
          <p:cNvPicPr>
            <a:picLocks noChangeAspect="1"/>
          </p:cNvPicPr>
          <p:nvPr/>
        </p:nvPicPr>
        <p:blipFill>
          <a:blip r:embed="rId3"/>
          <a:srcRect b="72509"/>
          <a:stretch>
            <a:fillRect/>
          </a:stretch>
        </p:blipFill>
        <p:spPr>
          <a:xfrm>
            <a:off x="2381" y="7190971"/>
            <a:ext cx="17335501" cy="2562630"/>
          </a:xfrm>
          <a:prstGeom prst="rect">
            <a:avLst/>
          </a:prstGeom>
          <a:ln w="12700">
            <a:miter lim="400000"/>
          </a:ln>
        </p:spPr>
      </p:pic>
      <p:sp>
        <p:nvSpPr>
          <p:cNvPr id="140" name="Shape 143"/>
          <p:cNvSpPr txBox="1"/>
          <p:nvPr/>
        </p:nvSpPr>
        <p:spPr>
          <a:xfrm>
            <a:off x="682830" y="4328658"/>
            <a:ext cx="9153032" cy="1354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a:defRPr sz="2000">
                <a:latin typeface="Calibri Light"/>
                <a:ea typeface="Calibri Light"/>
                <a:cs typeface="Calibri Light"/>
                <a:sym typeface="Calibri Light"/>
              </a:defRPr>
            </a:pPr>
            <a:r>
              <a:t>Compiled and adapted from the book Stewardship Roots (Ángel M. Rodríguez)</a:t>
            </a:r>
          </a:p>
          <a:p>
            <a:pPr algn="l">
              <a:defRPr sz="2000">
                <a:latin typeface="Calibri Light"/>
                <a:ea typeface="Calibri Light"/>
                <a:cs typeface="Calibri Light"/>
                <a:sym typeface="Calibri Light"/>
              </a:defRPr>
            </a:pPr>
            <a:r>
              <a:t>GC Stewardship Department and the article ”The Second Tithe: Should we Apply it to the Percentage and Frequency of our Offerings?” (Marcos F. Bomfim), from the Dynamic Steward Magazine.</a:t>
            </a:r>
          </a:p>
        </p:txBody>
      </p:sp>
      <p:pic>
        <p:nvPicPr>
          <p:cNvPr id="141" name="Picture 7" descr="Picture 7"/>
          <p:cNvPicPr>
            <a:picLocks noChangeAspect="1"/>
          </p:cNvPicPr>
          <p:nvPr/>
        </p:nvPicPr>
        <p:blipFill>
          <a:blip r:embed="rId4"/>
          <a:stretch>
            <a:fillRect/>
          </a:stretch>
        </p:blipFill>
        <p:spPr>
          <a:xfrm>
            <a:off x="14438907" y="2828754"/>
            <a:ext cx="1860940" cy="509847"/>
          </a:xfrm>
          <a:prstGeom prst="rect">
            <a:avLst/>
          </a:prstGeom>
          <a:ln w="12700">
            <a:miter lim="400000"/>
          </a:ln>
        </p:spPr>
      </p:pic>
      <p:pic>
        <p:nvPicPr>
          <p:cNvPr id="142" name="Picture 9" descr="Picture 9"/>
          <p:cNvPicPr>
            <a:picLocks noChangeAspect="1"/>
          </p:cNvPicPr>
          <p:nvPr/>
        </p:nvPicPr>
        <p:blipFill>
          <a:blip r:embed="rId5"/>
          <a:stretch>
            <a:fillRect/>
          </a:stretch>
        </p:blipFill>
        <p:spPr>
          <a:xfrm>
            <a:off x="14930550" y="4204896"/>
            <a:ext cx="1694766" cy="1328912"/>
          </a:xfrm>
          <a:prstGeom prst="rect">
            <a:avLst/>
          </a:prstGeom>
          <a:ln w="12700">
            <a:miter lim="400000"/>
          </a:ln>
        </p:spPr>
      </p:pic>
      <p:pic>
        <p:nvPicPr>
          <p:cNvPr id="143" name="Picture 11" descr="Picture 11"/>
          <p:cNvPicPr>
            <a:picLocks noChangeAspect="1"/>
          </p:cNvPicPr>
          <p:nvPr/>
        </p:nvPicPr>
        <p:blipFill>
          <a:blip r:embed="rId6"/>
          <a:stretch>
            <a:fillRect/>
          </a:stretch>
        </p:blipFill>
        <p:spPr>
          <a:xfrm>
            <a:off x="14930550" y="6484761"/>
            <a:ext cx="597064" cy="176671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2000"/>
                                  </p:stCondLst>
                                  <p:iterate>
                                    <p:tmAbs val="0"/>
                                  </p:iterate>
                                  <p:childTnLst>
                                    <p:set>
                                      <p:cBhvr>
                                        <p:cTn id="6" fill="hold"/>
                                        <p:tgtEl>
                                          <p:spTgt spid="141"/>
                                        </p:tgtEl>
                                        <p:attrNameLst>
                                          <p:attrName>style.visibility</p:attrName>
                                        </p:attrNameLst>
                                      </p:cBhvr>
                                      <p:to>
                                        <p:strVal val="visible"/>
                                      </p:to>
                                    </p:set>
                                    <p:anim calcmode="lin" valueType="num">
                                      <p:cBhvr>
                                        <p:cTn id="7" dur="1000" fill="hold"/>
                                        <p:tgtEl>
                                          <p:spTgt spid="141"/>
                                        </p:tgtEl>
                                        <p:attrNameLst>
                                          <p:attrName>ppt_x</p:attrName>
                                        </p:attrNameLst>
                                      </p:cBhvr>
                                      <p:tavLst>
                                        <p:tav tm="0">
                                          <p:val>
                                            <p:strVal val="#ppt_x"/>
                                          </p:val>
                                        </p:tav>
                                        <p:tav tm="100000">
                                          <p:val>
                                            <p:strVal val="#ppt_x"/>
                                          </p:val>
                                        </p:tav>
                                      </p:tavLst>
                                    </p:anim>
                                    <p:anim calcmode="lin" valueType="num">
                                      <p:cBhvr>
                                        <p:cTn id="8" dur="1000" fill="hold"/>
                                        <p:tgtEl>
                                          <p:spTgt spid="141"/>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1" fill="hold" grpId="2" nodeType="afterEffect">
                                  <p:stCondLst>
                                    <p:cond delay="500"/>
                                  </p:stCondLst>
                                  <p:iterate>
                                    <p:tmAbs val="0"/>
                                  </p:iterate>
                                  <p:childTnLst>
                                    <p:set>
                                      <p:cBhvr>
                                        <p:cTn id="11" fill="hold"/>
                                        <p:tgtEl>
                                          <p:spTgt spid="142"/>
                                        </p:tgtEl>
                                        <p:attrNameLst>
                                          <p:attrName>style.visibility</p:attrName>
                                        </p:attrNameLst>
                                      </p:cBhvr>
                                      <p:to>
                                        <p:strVal val="visible"/>
                                      </p:to>
                                    </p:set>
                                    <p:anim calcmode="lin" valueType="num">
                                      <p:cBhvr>
                                        <p:cTn id="12" dur="2000" fill="hold"/>
                                        <p:tgtEl>
                                          <p:spTgt spid="142"/>
                                        </p:tgtEl>
                                        <p:attrNameLst>
                                          <p:attrName>ppt_x</p:attrName>
                                        </p:attrNameLst>
                                      </p:cBhvr>
                                      <p:tavLst>
                                        <p:tav tm="0">
                                          <p:val>
                                            <p:strVal val="#ppt_x"/>
                                          </p:val>
                                        </p:tav>
                                        <p:tav tm="100000">
                                          <p:val>
                                            <p:strVal val="#ppt_x"/>
                                          </p:val>
                                        </p:tav>
                                      </p:tavLst>
                                    </p:anim>
                                    <p:anim calcmode="lin" valueType="num">
                                      <p:cBhvr>
                                        <p:cTn id="13" dur="2000" fill="hold"/>
                                        <p:tgtEl>
                                          <p:spTgt spid="142"/>
                                        </p:tgtEl>
                                        <p:attrNameLst>
                                          <p:attrName>ppt_y</p:attrName>
                                        </p:attrNameLst>
                                      </p:cBhvr>
                                      <p:tavLst>
                                        <p:tav tm="0">
                                          <p:val>
                                            <p:strVal val="0-#ppt_h/2"/>
                                          </p:val>
                                        </p:tav>
                                        <p:tav tm="100000">
                                          <p:val>
                                            <p:strVal val="#ppt_y"/>
                                          </p:val>
                                        </p:tav>
                                      </p:tavLst>
                                    </p:anim>
                                  </p:childTnLst>
                                </p:cTn>
                              </p:par>
                            </p:childTnLst>
                          </p:cTn>
                        </p:par>
                        <p:par>
                          <p:cTn id="14" fill="hold">
                            <p:stCondLst>
                              <p:cond delay="5500"/>
                            </p:stCondLst>
                            <p:childTnLst>
                              <p:par>
                                <p:cTn id="15" presetID="7" presetClass="entr" presetSubtype="1" fill="hold" grpId="3" nodeType="afterEffect">
                                  <p:stCondLst>
                                    <p:cond delay="1000"/>
                                  </p:stCondLst>
                                  <p:iterate>
                                    <p:tmAbs val="0"/>
                                  </p:iterate>
                                  <p:childTnLst>
                                    <p:set>
                                      <p:cBhvr>
                                        <p:cTn id="16" fill="hold"/>
                                        <p:tgtEl>
                                          <p:spTgt spid="143"/>
                                        </p:tgtEl>
                                        <p:attrNameLst>
                                          <p:attrName>style.visibility</p:attrName>
                                        </p:attrNameLst>
                                      </p:cBhvr>
                                      <p:to>
                                        <p:strVal val="visible"/>
                                      </p:to>
                                    </p:set>
                                    <p:anim calcmode="lin" valueType="num">
                                      <p:cBhvr>
                                        <p:cTn id="17" dur="3000" fill="hold"/>
                                        <p:tgtEl>
                                          <p:spTgt spid="143"/>
                                        </p:tgtEl>
                                        <p:attrNameLst>
                                          <p:attrName>ppt_x</p:attrName>
                                        </p:attrNameLst>
                                      </p:cBhvr>
                                      <p:tavLst>
                                        <p:tav tm="0">
                                          <p:val>
                                            <p:strVal val="#ppt_x"/>
                                          </p:val>
                                        </p:tav>
                                        <p:tav tm="100000">
                                          <p:val>
                                            <p:strVal val="#ppt_x"/>
                                          </p:val>
                                        </p:tav>
                                      </p:tavLst>
                                    </p:anim>
                                    <p:anim calcmode="lin" valueType="num">
                                      <p:cBhvr>
                                        <p:cTn id="18" dur="3000" fill="hold"/>
                                        <p:tgtEl>
                                          <p:spTgt spid="1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1" animBg="1" advAuto="0"/>
      <p:bldP spid="142" grpId="2" animBg="1" advAuto="0"/>
      <p:bldP spid="143" grpId="3"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47"/>
          <p:cNvSpPr txBox="1"/>
          <p:nvPr/>
        </p:nvSpPr>
        <p:spPr>
          <a:xfrm>
            <a:off x="645060" y="1544171"/>
            <a:ext cx="16323545" cy="6104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defTabSz="1219261">
              <a:defRPr sz="4000" b="1" baseline="30000">
                <a:latin typeface="Calibri"/>
                <a:ea typeface="Calibri"/>
                <a:cs typeface="Calibri"/>
                <a:sym typeface="Calibri"/>
              </a:defRPr>
            </a:pPr>
            <a:r>
              <a:t>25 </a:t>
            </a:r>
            <a:r>
              <a:rPr b="0" baseline="0"/>
              <a:t>Then the </a:t>
            </a:r>
            <a:r>
              <a:rPr b="0" cap="small" baseline="0"/>
              <a:t>Lord</a:t>
            </a:r>
            <a:r>
              <a:rPr b="0" baseline="0"/>
              <a:t> spoke to Moses, saying, </a:t>
            </a:r>
            <a:r>
              <a:t>26 </a:t>
            </a:r>
            <a:r>
              <a:rPr b="0" baseline="0"/>
              <a:t>“Speak thus to the Levites, and say to them: ‘When you take from the children of Israel the tithes which I have given you from them as your inheritance, then you shall </a:t>
            </a:r>
            <a:r>
              <a:rPr b="0" baseline="0">
                <a:solidFill>
                  <a:srgbClr val="C19101"/>
                </a:solidFill>
              </a:rPr>
              <a:t>offer up a heave offering of it to the </a:t>
            </a:r>
            <a:r>
              <a:rPr b="0" cap="small" baseline="0">
                <a:solidFill>
                  <a:srgbClr val="C19101"/>
                </a:solidFill>
              </a:rPr>
              <a:t>Lord</a:t>
            </a:r>
            <a:r>
              <a:rPr b="0" baseline="0">
                <a:solidFill>
                  <a:srgbClr val="C19101"/>
                </a:solidFill>
              </a:rPr>
              <a:t>, a tenth of the tithe</a:t>
            </a:r>
            <a:r>
              <a:rPr b="0" baseline="0"/>
              <a:t>. </a:t>
            </a:r>
            <a:r>
              <a:t>27 </a:t>
            </a:r>
            <a:r>
              <a:rPr b="0" baseline="0"/>
              <a:t>And your heave offering shall be reckoned to you as though </a:t>
            </a:r>
            <a:r>
              <a:rPr b="0" i="1" baseline="0"/>
              <a:t>it were</a:t>
            </a:r>
            <a:r>
              <a:rPr b="0" baseline="0"/>
              <a:t> the grain of the threshing floor and as the fullness of the winepress. </a:t>
            </a:r>
            <a:r>
              <a:t>28 </a:t>
            </a:r>
            <a:r>
              <a:rPr b="0" baseline="0"/>
              <a:t>Thus you shall also offer a heave offering to the </a:t>
            </a:r>
            <a:r>
              <a:rPr b="0" cap="small" baseline="0"/>
              <a:t>Lord</a:t>
            </a:r>
            <a:r>
              <a:rPr b="0" baseline="0"/>
              <a:t> from all your tithes which you receive from the children of Israel, and you shall give the </a:t>
            </a:r>
            <a:r>
              <a:rPr b="0" cap="small" baseline="0"/>
              <a:t>Lord</a:t>
            </a:r>
            <a:r>
              <a:rPr b="0" baseline="0"/>
              <a:t>’s heave offering from it </a:t>
            </a:r>
            <a:r>
              <a:rPr b="0" baseline="0">
                <a:solidFill>
                  <a:srgbClr val="C19101"/>
                </a:solidFill>
              </a:rPr>
              <a:t>to Aaron the priest</a:t>
            </a:r>
            <a:r>
              <a:rPr b="0" baseline="0"/>
              <a:t>. </a:t>
            </a:r>
          </a:p>
        </p:txBody>
      </p:sp>
      <p:pic>
        <p:nvPicPr>
          <p:cNvPr id="180" name="Picture 4" descr="Picture 4"/>
          <p:cNvPicPr>
            <a:picLocks noChangeAspect="1"/>
          </p:cNvPicPr>
          <p:nvPr/>
        </p:nvPicPr>
        <p:blipFill>
          <a:blip r:embed="rId2"/>
          <a:srcRect b="72509"/>
          <a:stretch>
            <a:fillRect/>
          </a:stretch>
        </p:blipFill>
        <p:spPr>
          <a:xfrm>
            <a:off x="2381" y="7190971"/>
            <a:ext cx="17335501" cy="2562630"/>
          </a:xfrm>
          <a:prstGeom prst="rect">
            <a:avLst/>
          </a:prstGeom>
          <a:ln w="12700">
            <a:miter lim="400000"/>
          </a:ln>
        </p:spPr>
      </p:pic>
      <p:sp>
        <p:nvSpPr>
          <p:cNvPr id="181" name="Shape 146"/>
          <p:cNvSpPr txBox="1"/>
          <p:nvPr/>
        </p:nvSpPr>
        <p:spPr>
          <a:xfrm>
            <a:off x="312615" y="237047"/>
            <a:ext cx="7426350" cy="1113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lvl1pPr>
              <a:defRPr sz="6600" b="1">
                <a:solidFill>
                  <a:srgbClr val="7030A0"/>
                </a:solidFill>
                <a:latin typeface="Calibri"/>
                <a:ea typeface="Calibri"/>
                <a:cs typeface="Calibri"/>
                <a:sym typeface="Calibri"/>
              </a:defRPr>
            </a:lvl1pPr>
          </a:lstStyle>
          <a:p>
            <a:r>
              <a:t>Numbers 18:21-32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47"/>
          <p:cNvSpPr txBox="1"/>
          <p:nvPr/>
        </p:nvSpPr>
        <p:spPr>
          <a:xfrm>
            <a:off x="627474" y="1604444"/>
            <a:ext cx="16376850" cy="6104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defTabSz="1219261">
              <a:defRPr sz="4000" b="1" baseline="30000">
                <a:latin typeface="Calibri"/>
                <a:ea typeface="Calibri"/>
                <a:cs typeface="Calibri"/>
                <a:sym typeface="Calibri"/>
              </a:defRPr>
            </a:pPr>
            <a:r>
              <a:t>29 </a:t>
            </a:r>
            <a:r>
              <a:rPr b="0" baseline="0">
                <a:solidFill>
                  <a:srgbClr val="C19101"/>
                </a:solidFill>
              </a:rPr>
              <a:t>Of all your gifts </a:t>
            </a:r>
            <a:r>
              <a:rPr b="0" baseline="0"/>
              <a:t>you shall offer up every heave offering due to the </a:t>
            </a:r>
            <a:r>
              <a:rPr b="0" cap="small" baseline="0"/>
              <a:t>Lord</a:t>
            </a:r>
            <a:r>
              <a:rPr b="0" baseline="0"/>
              <a:t>, from all the </a:t>
            </a:r>
            <a:r>
              <a:rPr b="0"/>
              <a:t>[</a:t>
            </a:r>
            <a:r>
              <a:rPr b="0" u="sng">
                <a:solidFill>
                  <a:srgbClr val="0000FF"/>
                </a:solidFill>
                <a:uFill>
                  <a:solidFill>
                    <a:srgbClr val="0000FF"/>
                  </a:solidFill>
                </a:uFill>
                <a:hlinkClick r:id="rId2"/>
              </a:rPr>
              <a:t>c</a:t>
            </a:r>
            <a:r>
              <a:rPr b="0"/>
              <a:t>]</a:t>
            </a:r>
            <a:r>
              <a:rPr b="0" baseline="0"/>
              <a:t>best of them, the consecrated part of them.’ </a:t>
            </a:r>
            <a:r>
              <a:t>30 </a:t>
            </a:r>
            <a:r>
              <a:rPr b="0" baseline="0"/>
              <a:t>Therefore you shall say to them: ‘When you have lifted up the best of it, then </a:t>
            </a:r>
            <a:r>
              <a:rPr b="0" i="1" baseline="0"/>
              <a:t>the rest</a:t>
            </a:r>
            <a:r>
              <a:rPr b="0" baseline="0"/>
              <a:t> shall be accounted to the Levites as the produce of the threshing floor and as the produce of the winepress. </a:t>
            </a:r>
            <a:r>
              <a:t>31 </a:t>
            </a:r>
            <a:r>
              <a:rPr b="0" baseline="0">
                <a:solidFill>
                  <a:srgbClr val="C19101"/>
                </a:solidFill>
              </a:rPr>
              <a:t>You [Levites] may eat it in any place, you and your households</a:t>
            </a:r>
            <a:r>
              <a:rPr b="0" baseline="0"/>
              <a:t>, for it </a:t>
            </a:r>
            <a:r>
              <a:rPr b="0" i="1" baseline="0"/>
              <a:t>is</a:t>
            </a:r>
            <a:r>
              <a:rPr b="0" baseline="0"/>
              <a:t> your </a:t>
            </a:r>
            <a:r>
              <a:rPr b="0"/>
              <a:t>[</a:t>
            </a:r>
            <a:r>
              <a:rPr b="0" u="sng">
                <a:solidFill>
                  <a:srgbClr val="0000FF"/>
                </a:solidFill>
                <a:uFill>
                  <a:solidFill>
                    <a:srgbClr val="0000FF"/>
                  </a:solidFill>
                </a:uFill>
                <a:hlinkClick r:id="rId3"/>
              </a:rPr>
              <a:t>d</a:t>
            </a:r>
            <a:r>
              <a:rPr b="0"/>
              <a:t>]</a:t>
            </a:r>
            <a:r>
              <a:rPr b="0" baseline="0"/>
              <a:t>reward for your work in the tabernacle of meeting. </a:t>
            </a:r>
            <a:r>
              <a:t>32 </a:t>
            </a:r>
            <a:r>
              <a:rPr b="0" baseline="0"/>
              <a:t>And you shall bear no sin because of it, when you have lifted up the best of it. But you shall not profane the holy gifts of the children of Israel, lest you die.’ ”</a:t>
            </a:r>
          </a:p>
        </p:txBody>
      </p:sp>
      <p:sp>
        <p:nvSpPr>
          <p:cNvPr id="184" name="Shape 146"/>
          <p:cNvSpPr txBox="1"/>
          <p:nvPr/>
        </p:nvSpPr>
        <p:spPr>
          <a:xfrm>
            <a:off x="175522" y="363667"/>
            <a:ext cx="7426350" cy="1113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lvl1pPr>
              <a:defRPr sz="6600" b="1">
                <a:solidFill>
                  <a:srgbClr val="7030A0"/>
                </a:solidFill>
                <a:latin typeface="Calibri"/>
                <a:ea typeface="Calibri"/>
                <a:cs typeface="Calibri"/>
                <a:sym typeface="Calibri"/>
              </a:defRPr>
            </a:lvl1pPr>
          </a:lstStyle>
          <a:p>
            <a:r>
              <a:t>Numbers 18:21-32</a:t>
            </a:r>
          </a:p>
        </p:txBody>
      </p:sp>
      <p:pic>
        <p:nvPicPr>
          <p:cNvPr id="185" name="Picture 5" descr="Picture 5"/>
          <p:cNvPicPr>
            <a:picLocks noChangeAspect="1"/>
          </p:cNvPicPr>
          <p:nvPr/>
        </p:nvPicPr>
        <p:blipFill>
          <a:blip r:embed="rId4"/>
          <a:srcRect b="72509"/>
          <a:stretch>
            <a:fillRect/>
          </a:stretch>
        </p:blipFill>
        <p:spPr>
          <a:xfrm>
            <a:off x="2381" y="7190971"/>
            <a:ext cx="17335501" cy="25626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47"/>
          <p:cNvSpPr txBox="1"/>
          <p:nvPr/>
        </p:nvSpPr>
        <p:spPr>
          <a:xfrm>
            <a:off x="1306312" y="2476093"/>
            <a:ext cx="14625351" cy="5012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marL="609629" indent="-609629" algn="l">
              <a:buSzPct val="100000"/>
              <a:buFont typeface="Arial"/>
              <a:buChar char="•"/>
              <a:defRPr>
                <a:latin typeface="Calibri"/>
                <a:ea typeface="Calibri"/>
                <a:cs typeface="Calibri"/>
                <a:sym typeface="Calibri"/>
              </a:defRPr>
            </a:pPr>
            <a:r>
              <a:t>Tithe was assigned by the Lord to the Levites and priests as compensation for their full time work in the sanctuary on behalf of the people of Israel. </a:t>
            </a:r>
          </a:p>
          <a:p>
            <a:pPr marL="609629" indent="-609629" algn="l">
              <a:buSzPct val="100000"/>
              <a:buFont typeface="Arial"/>
              <a:buChar char="•"/>
              <a:defRPr>
                <a:latin typeface="Calibri"/>
                <a:ea typeface="Calibri"/>
                <a:cs typeface="Calibri"/>
                <a:sym typeface="Calibri"/>
              </a:defRPr>
            </a:pPr>
            <a:r>
              <a:t>Tithe was brought to the Lord, and was not payment for the ministry of Levites and priests. </a:t>
            </a:r>
          </a:p>
          <a:p>
            <a:pPr marL="609629" indent="-609629" algn="l">
              <a:buSzPct val="100000"/>
              <a:buFont typeface="Arial"/>
              <a:buChar char="•"/>
              <a:defRPr>
                <a:latin typeface="Calibri"/>
                <a:ea typeface="Calibri"/>
                <a:cs typeface="Calibri"/>
                <a:sym typeface="Calibri"/>
              </a:defRPr>
            </a:pPr>
            <a:r>
              <a:t>In fact, tithe never appears as payment for services received.</a:t>
            </a:r>
          </a:p>
        </p:txBody>
      </p:sp>
      <p:sp>
        <p:nvSpPr>
          <p:cNvPr id="188" name="Shape 146"/>
          <p:cNvSpPr txBox="1"/>
          <p:nvPr/>
        </p:nvSpPr>
        <p:spPr>
          <a:xfrm>
            <a:off x="931661" y="1014318"/>
            <a:ext cx="7426350" cy="1113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lvl1pPr>
              <a:defRPr sz="6600" b="1">
                <a:solidFill>
                  <a:srgbClr val="7030A0"/>
                </a:solidFill>
                <a:latin typeface="Calibri"/>
                <a:ea typeface="Calibri"/>
                <a:cs typeface="Calibri"/>
                <a:sym typeface="Calibri"/>
              </a:defRPr>
            </a:lvl1pPr>
          </a:lstStyle>
          <a:p>
            <a:r>
              <a:t>Numbers 18:21-32</a:t>
            </a:r>
          </a:p>
        </p:txBody>
      </p:sp>
      <p:pic>
        <p:nvPicPr>
          <p:cNvPr id="189" name="Picture 6" descr="Picture 6"/>
          <p:cNvPicPr>
            <a:picLocks noChangeAspect="1"/>
          </p:cNvPicPr>
          <p:nvPr/>
        </p:nvPicPr>
        <p:blipFill>
          <a:blip r:embed="rId2"/>
          <a:srcRect b="72509"/>
          <a:stretch>
            <a:fillRect/>
          </a:stretch>
        </p:blipFill>
        <p:spPr>
          <a:xfrm>
            <a:off x="2381" y="7190971"/>
            <a:ext cx="17335501" cy="25626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8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8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47"/>
          <p:cNvSpPr txBox="1"/>
          <p:nvPr/>
        </p:nvSpPr>
        <p:spPr>
          <a:xfrm>
            <a:off x="1608847" y="2349648"/>
            <a:ext cx="14173366" cy="5113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lvl1pPr>
              <a:defRPr sz="4800">
                <a:latin typeface="Calibri"/>
                <a:ea typeface="Calibri"/>
                <a:cs typeface="Calibri"/>
                <a:sym typeface="Calibri"/>
              </a:defRPr>
            </a:lvl1pPr>
          </a:lstStyle>
          <a:p>
            <a:r>
              <a:t>“One reasons that the tithe may be applied to school purposes. Still others reason that canvassers and colporteurs should be supported from the tithe. But a great mistake is made when the tithe is drawn from the object for which it is to be used—the support of the ministers....” CS 102.3</a:t>
            </a:r>
          </a:p>
        </p:txBody>
      </p:sp>
      <p:sp>
        <p:nvSpPr>
          <p:cNvPr id="192" name="Shape 146"/>
          <p:cNvSpPr txBox="1"/>
          <p:nvPr/>
        </p:nvSpPr>
        <p:spPr>
          <a:xfrm>
            <a:off x="4157867" y="826515"/>
            <a:ext cx="9075328" cy="1113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lvl1pPr>
              <a:defRPr sz="6600" b="1">
                <a:solidFill>
                  <a:srgbClr val="7030A0"/>
                </a:solidFill>
                <a:latin typeface="Calibri"/>
                <a:ea typeface="Calibri"/>
                <a:cs typeface="Calibri"/>
                <a:sym typeface="Calibri"/>
              </a:defRPr>
            </a:lvl1pPr>
          </a:lstStyle>
          <a:p>
            <a:r>
              <a:t>Leviticus and Numbers</a:t>
            </a:r>
          </a:p>
        </p:txBody>
      </p:sp>
      <p:pic>
        <p:nvPicPr>
          <p:cNvPr id="193" name="Picture 5" descr="Picture 5"/>
          <p:cNvPicPr>
            <a:picLocks noChangeAspect="1"/>
          </p:cNvPicPr>
          <p:nvPr/>
        </p:nvPicPr>
        <p:blipFill>
          <a:blip r:embed="rId2"/>
          <a:srcRect b="72509"/>
          <a:stretch>
            <a:fillRect/>
          </a:stretch>
        </p:blipFill>
        <p:spPr>
          <a:xfrm>
            <a:off x="2381" y="7190971"/>
            <a:ext cx="17335501" cy="25626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47"/>
          <p:cNvSpPr txBox="1"/>
          <p:nvPr/>
        </p:nvSpPr>
        <p:spPr>
          <a:xfrm>
            <a:off x="755974" y="2779231"/>
            <a:ext cx="15879116" cy="3437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lvl1pPr>
              <a:defRPr sz="5600">
                <a:latin typeface="Calibri"/>
                <a:ea typeface="Calibri"/>
                <a:cs typeface="Calibri"/>
                <a:sym typeface="Calibri"/>
              </a:defRPr>
            </a:lvl1pPr>
          </a:lstStyle>
          <a:p>
            <a:r>
              <a:t>“The tithe is the Lord’s, and those who meddle with it will be punished with the loss of their heavenly treasure unless they repent....” CS 102.4</a:t>
            </a:r>
          </a:p>
        </p:txBody>
      </p:sp>
      <p:sp>
        <p:nvSpPr>
          <p:cNvPr id="196" name="Shape 146"/>
          <p:cNvSpPr txBox="1"/>
          <p:nvPr/>
        </p:nvSpPr>
        <p:spPr>
          <a:xfrm>
            <a:off x="4157867" y="1459290"/>
            <a:ext cx="9075328" cy="1113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lvl1pPr>
              <a:defRPr sz="6600" b="1">
                <a:solidFill>
                  <a:srgbClr val="7030A0"/>
                </a:solidFill>
                <a:latin typeface="Calibri"/>
                <a:ea typeface="Calibri"/>
                <a:cs typeface="Calibri"/>
                <a:sym typeface="Calibri"/>
              </a:defRPr>
            </a:lvl1pPr>
          </a:lstStyle>
          <a:p>
            <a:r>
              <a:t>Leviticus and Numbers</a:t>
            </a:r>
          </a:p>
        </p:txBody>
      </p:sp>
      <p:pic>
        <p:nvPicPr>
          <p:cNvPr id="197" name="Picture 6" descr="Picture 6"/>
          <p:cNvPicPr>
            <a:picLocks noChangeAspect="1"/>
          </p:cNvPicPr>
          <p:nvPr/>
        </p:nvPicPr>
        <p:blipFill>
          <a:blip r:embed="rId2"/>
          <a:srcRect b="72509"/>
          <a:stretch>
            <a:fillRect/>
          </a:stretch>
        </p:blipFill>
        <p:spPr>
          <a:xfrm>
            <a:off x="2381" y="7190971"/>
            <a:ext cx="17335501" cy="25626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Picture 2" descr="Picture 2"/>
          <p:cNvPicPr>
            <a:picLocks noChangeAspect="1"/>
          </p:cNvPicPr>
          <p:nvPr/>
        </p:nvPicPr>
        <p:blipFill>
          <a:blip r:embed="rId2"/>
          <a:srcRect t="22003" b="21622"/>
          <a:stretch>
            <a:fillRect/>
          </a:stretch>
        </p:blipFill>
        <p:spPr>
          <a:xfrm>
            <a:off x="881415" y="4448908"/>
            <a:ext cx="15577432" cy="4835770"/>
          </a:xfrm>
          <a:prstGeom prst="rect">
            <a:avLst/>
          </a:prstGeom>
          <a:ln w="12700">
            <a:miter lim="400000"/>
          </a:ln>
        </p:spPr>
      </p:pic>
      <p:sp>
        <p:nvSpPr>
          <p:cNvPr id="200" name="Shape 141"/>
          <p:cNvSpPr txBox="1"/>
          <p:nvPr/>
        </p:nvSpPr>
        <p:spPr>
          <a:xfrm>
            <a:off x="2139212" y="2685999"/>
            <a:ext cx="13057077" cy="1837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lvl1pPr>
              <a:defRPr sz="11500" b="1">
                <a:solidFill>
                  <a:srgbClr val="7030A0"/>
                </a:solidFill>
                <a:latin typeface="Calibri"/>
                <a:ea typeface="Calibri"/>
                <a:cs typeface="Calibri"/>
                <a:sym typeface="Calibri"/>
              </a:defRPr>
            </a:lvl1pPr>
          </a:lstStyle>
          <a:p>
            <a:r>
              <a:t>Deut. 12:6, 11, 17</a:t>
            </a:r>
          </a:p>
        </p:txBody>
      </p:sp>
      <p:sp>
        <p:nvSpPr>
          <p:cNvPr id="201" name="TextBox 3"/>
          <p:cNvSpPr txBox="1"/>
          <p:nvPr/>
        </p:nvSpPr>
        <p:spPr>
          <a:xfrm>
            <a:off x="716431" y="485320"/>
            <a:ext cx="15902637" cy="15451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lvl1pPr defTabSz="778971">
              <a:defRPr sz="9600" b="1">
                <a:solidFill>
                  <a:srgbClr val="808080"/>
                </a:solidFill>
                <a:latin typeface="Calibri"/>
                <a:ea typeface="Calibri"/>
                <a:cs typeface="Calibri"/>
                <a:sym typeface="Calibri"/>
              </a:defRPr>
            </a:lvl1pPr>
          </a:lstStyle>
          <a:p>
            <a:r>
              <a:t>THE DEUTERONOMIC TITHE</a:t>
            </a:r>
          </a:p>
        </p:txBody>
      </p:sp>
      <p:pic>
        <p:nvPicPr>
          <p:cNvPr id="202" name="Picture 5" descr="Picture 5"/>
          <p:cNvPicPr>
            <a:picLocks noChangeAspect="1"/>
          </p:cNvPicPr>
          <p:nvPr/>
        </p:nvPicPr>
        <p:blipFill>
          <a:blip r:embed="rId3"/>
          <a:srcRect b="72509"/>
          <a:stretch>
            <a:fillRect/>
          </a:stretch>
        </p:blipFill>
        <p:spPr>
          <a:xfrm>
            <a:off x="2381" y="7190971"/>
            <a:ext cx="17335501" cy="25626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2" animBg="1" advAuto="0"/>
      <p:bldP spid="201"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146"/>
          <p:cNvSpPr txBox="1"/>
          <p:nvPr/>
        </p:nvSpPr>
        <p:spPr>
          <a:xfrm>
            <a:off x="253965" y="545620"/>
            <a:ext cx="7422666" cy="1113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lvl1pPr>
              <a:defRPr sz="6600" b="1">
                <a:solidFill>
                  <a:srgbClr val="7030A0"/>
                </a:solidFill>
                <a:latin typeface="Calibri"/>
                <a:ea typeface="Calibri"/>
                <a:cs typeface="Calibri"/>
                <a:sym typeface="Calibri"/>
              </a:defRPr>
            </a:lvl1pPr>
          </a:lstStyle>
          <a:p>
            <a:r>
              <a:t>Deut. 12:6, 11, 17</a:t>
            </a:r>
          </a:p>
        </p:txBody>
      </p:sp>
      <p:sp>
        <p:nvSpPr>
          <p:cNvPr id="205" name="Shape 147"/>
          <p:cNvSpPr txBox="1"/>
          <p:nvPr/>
        </p:nvSpPr>
        <p:spPr>
          <a:xfrm>
            <a:off x="775855" y="1683243"/>
            <a:ext cx="16344860" cy="6002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defTabSz="1219261">
              <a:defRPr sz="3600" b="1" baseline="30000">
                <a:latin typeface="Calibri"/>
                <a:ea typeface="Calibri"/>
                <a:cs typeface="Calibri"/>
                <a:sym typeface="Calibri"/>
              </a:defRPr>
            </a:pPr>
            <a:r>
              <a:t>6 </a:t>
            </a:r>
            <a:r>
              <a:rPr b="0" baseline="0"/>
              <a:t>There you shall take your burnt offerings, your sacrifices, your tithes, the heave offerings of your hand, your vowed offerings, your freewill offerings, and the firstborn of your herds and flocks…</a:t>
            </a:r>
          </a:p>
          <a:p>
            <a:pPr marL="691479" indent="-691479" algn="l" defTabSz="1219261">
              <a:defRPr sz="3600" b="1" baseline="30000">
                <a:latin typeface="Calibri"/>
                <a:ea typeface="Calibri"/>
                <a:cs typeface="Calibri"/>
                <a:sym typeface="Calibri"/>
              </a:defRPr>
            </a:pPr>
            <a:r>
              <a:t>11 </a:t>
            </a:r>
            <a:r>
              <a:rPr b="0" baseline="0"/>
              <a:t>then there will be </a:t>
            </a:r>
            <a:r>
              <a:rPr b="0" baseline="0">
                <a:solidFill>
                  <a:srgbClr val="C19101"/>
                </a:solidFill>
              </a:rPr>
              <a:t>the place where the </a:t>
            </a:r>
            <a:r>
              <a:rPr b="0" cap="small" baseline="0">
                <a:solidFill>
                  <a:srgbClr val="C19101"/>
                </a:solidFill>
              </a:rPr>
              <a:t>Lord</a:t>
            </a:r>
            <a:r>
              <a:rPr b="0" baseline="0">
                <a:solidFill>
                  <a:srgbClr val="C19101"/>
                </a:solidFill>
              </a:rPr>
              <a:t> your God chooses </a:t>
            </a:r>
            <a:r>
              <a:rPr b="0" baseline="0"/>
              <a:t>to make His name abide. </a:t>
            </a:r>
            <a:r>
              <a:rPr b="0" baseline="0">
                <a:solidFill>
                  <a:srgbClr val="C19101"/>
                </a:solidFill>
              </a:rPr>
              <a:t>There you shall bring all that I command you</a:t>
            </a:r>
            <a:r>
              <a:rPr b="0" baseline="0"/>
              <a:t>: your burnt offerings, your sacrifices, your tithes, the heave offerings of your hand, and all your choice offerings which you vow to the </a:t>
            </a:r>
            <a:r>
              <a:rPr b="0" cap="small" baseline="0"/>
              <a:t>Lord</a:t>
            </a:r>
            <a:r>
              <a:rPr b="0" baseline="0"/>
              <a:t>…</a:t>
            </a:r>
          </a:p>
          <a:p>
            <a:pPr algn="l">
              <a:defRPr sz="3600" b="1" baseline="30000">
                <a:latin typeface="Calibri"/>
                <a:ea typeface="Calibri"/>
                <a:cs typeface="Calibri"/>
                <a:sym typeface="Calibri"/>
              </a:defRPr>
            </a:pPr>
            <a:r>
              <a:t>17 </a:t>
            </a:r>
            <a:r>
              <a:rPr b="0" baseline="0">
                <a:solidFill>
                  <a:srgbClr val="C19101"/>
                </a:solidFill>
              </a:rPr>
              <a:t>You may not eat within your gates the tithe [??] </a:t>
            </a:r>
            <a:r>
              <a:rPr b="0" baseline="0"/>
              <a:t>of your grain or your new wine or your oil, of the firstborn of your herd or your flock, of any of your offerings which you vow, of your freewill offerings, or of the </a:t>
            </a:r>
            <a:r>
              <a:rPr b="0"/>
              <a:t>[</a:t>
            </a:r>
            <a:r>
              <a:rPr b="0" u="sng">
                <a:solidFill>
                  <a:srgbClr val="0000FF"/>
                </a:solidFill>
                <a:uFill>
                  <a:solidFill>
                    <a:srgbClr val="0000FF"/>
                  </a:solidFill>
                </a:uFill>
                <a:hlinkClick r:id="rId2"/>
              </a:rPr>
              <a:t>a</a:t>
            </a:r>
            <a:r>
              <a:rPr b="0"/>
              <a:t>]</a:t>
            </a:r>
            <a:r>
              <a:rPr b="0" baseline="0"/>
              <a:t>heave offering of your hand…</a:t>
            </a:r>
          </a:p>
        </p:txBody>
      </p:sp>
      <p:pic>
        <p:nvPicPr>
          <p:cNvPr id="206" name="Picture 4" descr="Picture 4"/>
          <p:cNvPicPr>
            <a:picLocks noChangeAspect="1"/>
          </p:cNvPicPr>
          <p:nvPr/>
        </p:nvPicPr>
        <p:blipFill>
          <a:blip r:embed="rId3"/>
          <a:srcRect b="72509"/>
          <a:stretch>
            <a:fillRect/>
          </a:stretch>
        </p:blipFill>
        <p:spPr>
          <a:xfrm>
            <a:off x="2381" y="7190971"/>
            <a:ext cx="17335501" cy="25626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147"/>
          <p:cNvSpPr txBox="1"/>
          <p:nvPr/>
        </p:nvSpPr>
        <p:spPr>
          <a:xfrm>
            <a:off x="650463" y="2047857"/>
            <a:ext cx="15316369" cy="5304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marL="609629" indent="-609629" algn="l">
              <a:buSzPct val="100000"/>
              <a:buFont typeface="Arial"/>
              <a:buChar char="•"/>
              <a:defRPr sz="3200">
                <a:latin typeface="Calibri"/>
                <a:ea typeface="Calibri"/>
                <a:cs typeface="Calibri"/>
                <a:sym typeface="Calibri"/>
              </a:defRPr>
            </a:pPr>
            <a:r>
              <a:t>Deuteronomy 12 deals with the importance of worshiping God at one central sanctuary—a place chosen by the Lord.</a:t>
            </a:r>
          </a:p>
          <a:p>
            <a:pPr marL="609629" indent="-609629" algn="l">
              <a:buSzPct val="100000"/>
              <a:buFont typeface="Arial"/>
              <a:buChar char="•"/>
              <a:defRPr sz="3200">
                <a:latin typeface="Calibri"/>
                <a:ea typeface="Calibri"/>
                <a:cs typeface="Calibri"/>
                <a:sym typeface="Calibri"/>
              </a:defRPr>
            </a:pPr>
            <a:r>
              <a:t>To this place the Israelites were expected to bring their sacrifices, offerings, and tithe (verses 6, 11).</a:t>
            </a:r>
          </a:p>
          <a:p>
            <a:pPr marL="609629" indent="-609629" algn="l">
              <a:buSzPct val="100000"/>
              <a:buFont typeface="Arial"/>
              <a:buChar char="•"/>
              <a:defRPr sz="3200">
                <a:latin typeface="Calibri"/>
                <a:ea typeface="Calibri"/>
                <a:cs typeface="Calibri"/>
                <a:sym typeface="Calibri"/>
              </a:defRPr>
            </a:pPr>
            <a:r>
              <a:t>In 12:17 we find instructions related to the use of tithe that we do not find in other legislation.</a:t>
            </a:r>
          </a:p>
          <a:p>
            <a:pPr marL="609629" indent="-609629" algn="l">
              <a:buSzPct val="100000"/>
              <a:buFont typeface="Arial"/>
              <a:buChar char="•"/>
              <a:defRPr sz="3200">
                <a:latin typeface="Calibri"/>
                <a:ea typeface="Calibri"/>
                <a:cs typeface="Calibri"/>
                <a:sym typeface="Calibri"/>
              </a:defRPr>
            </a:pPr>
            <a:r>
              <a:t>The Israelites were commanded not to eat the tithe in their own towns but to take it to the central sanctuary.</a:t>
            </a:r>
          </a:p>
          <a:p>
            <a:pPr marL="609629" indent="-609629" algn="l">
              <a:buSzPct val="100000"/>
              <a:buFont typeface="Arial"/>
              <a:buChar char="•"/>
              <a:defRPr sz="3200">
                <a:latin typeface="Calibri"/>
                <a:ea typeface="Calibri"/>
                <a:cs typeface="Calibri"/>
                <a:sym typeface="Calibri"/>
              </a:defRPr>
            </a:pPr>
            <a:r>
              <a:t>They ate it in the presence of the Lord (verse 18).</a:t>
            </a:r>
          </a:p>
          <a:p>
            <a:pPr marL="609629" indent="-609629" algn="l">
              <a:buSzPct val="100000"/>
              <a:buFont typeface="Arial"/>
              <a:buChar char="•"/>
              <a:defRPr sz="3200">
                <a:latin typeface="Calibri"/>
                <a:ea typeface="Calibri"/>
                <a:cs typeface="Calibri"/>
                <a:sym typeface="Calibri"/>
              </a:defRPr>
            </a:pPr>
            <a:r>
              <a:t>The whole household was allowed to eat.</a:t>
            </a:r>
          </a:p>
          <a:p>
            <a:pPr marL="609629" indent="-609629" algn="l">
              <a:buSzPct val="100000"/>
              <a:buFont typeface="Arial"/>
              <a:buChar char="•"/>
              <a:defRPr sz="3200">
                <a:latin typeface="Calibri"/>
                <a:ea typeface="Calibri"/>
                <a:cs typeface="Calibri"/>
                <a:sym typeface="Calibri"/>
              </a:defRPr>
            </a:pPr>
            <a:r>
              <a:t>The legislation recorded in 14:22-27 further developed those ideas.</a:t>
            </a:r>
          </a:p>
        </p:txBody>
      </p:sp>
      <p:pic>
        <p:nvPicPr>
          <p:cNvPr id="209" name="Picture 4" descr="Picture 4"/>
          <p:cNvPicPr>
            <a:picLocks noChangeAspect="1"/>
          </p:cNvPicPr>
          <p:nvPr/>
        </p:nvPicPr>
        <p:blipFill>
          <a:blip r:embed="rId2"/>
          <a:srcRect b="72509"/>
          <a:stretch>
            <a:fillRect/>
          </a:stretch>
        </p:blipFill>
        <p:spPr>
          <a:xfrm>
            <a:off x="2381" y="7190971"/>
            <a:ext cx="17335501" cy="2562630"/>
          </a:xfrm>
          <a:prstGeom prst="rect">
            <a:avLst/>
          </a:prstGeom>
          <a:ln w="12700">
            <a:miter lim="400000"/>
          </a:ln>
        </p:spPr>
      </p:pic>
      <p:sp>
        <p:nvSpPr>
          <p:cNvPr id="210" name="Shape 146"/>
          <p:cNvSpPr txBox="1"/>
          <p:nvPr/>
        </p:nvSpPr>
        <p:spPr>
          <a:xfrm>
            <a:off x="253965" y="774220"/>
            <a:ext cx="7422666" cy="1113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lvl1pPr>
              <a:defRPr sz="6600" b="1">
                <a:solidFill>
                  <a:srgbClr val="7030A0"/>
                </a:solidFill>
                <a:latin typeface="Calibri"/>
                <a:ea typeface="Calibri"/>
                <a:cs typeface="Calibri"/>
                <a:sym typeface="Calibri"/>
              </a:defRPr>
            </a:lvl1pPr>
          </a:lstStyle>
          <a:p>
            <a:r>
              <a:t>Deut. 12:6, 11, 17</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0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0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0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0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0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0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20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1"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6" descr="Picture 6"/>
          <p:cNvPicPr>
            <a:picLocks noChangeAspect="1"/>
          </p:cNvPicPr>
          <p:nvPr/>
        </p:nvPicPr>
        <p:blipFill>
          <a:blip r:embed="rId2"/>
          <a:srcRect t="22003" b="21622"/>
          <a:stretch>
            <a:fillRect/>
          </a:stretch>
        </p:blipFill>
        <p:spPr>
          <a:xfrm>
            <a:off x="881415" y="4448908"/>
            <a:ext cx="15577432" cy="4835770"/>
          </a:xfrm>
          <a:prstGeom prst="rect">
            <a:avLst/>
          </a:prstGeom>
          <a:ln w="12700">
            <a:miter lim="400000"/>
          </a:ln>
        </p:spPr>
      </p:pic>
      <p:pic>
        <p:nvPicPr>
          <p:cNvPr id="213" name="Picture 5" descr="Picture 5"/>
          <p:cNvPicPr>
            <a:picLocks noChangeAspect="1"/>
          </p:cNvPicPr>
          <p:nvPr/>
        </p:nvPicPr>
        <p:blipFill>
          <a:blip r:embed="rId3"/>
          <a:srcRect b="72509"/>
          <a:stretch>
            <a:fillRect/>
          </a:stretch>
        </p:blipFill>
        <p:spPr>
          <a:xfrm>
            <a:off x="2381" y="7190971"/>
            <a:ext cx="17335501" cy="2562630"/>
          </a:xfrm>
          <a:prstGeom prst="rect">
            <a:avLst/>
          </a:prstGeom>
          <a:ln w="12700">
            <a:miter lim="400000"/>
          </a:ln>
        </p:spPr>
      </p:pic>
      <p:sp>
        <p:nvSpPr>
          <p:cNvPr id="214" name="Shape 141"/>
          <p:cNvSpPr txBox="1"/>
          <p:nvPr/>
        </p:nvSpPr>
        <p:spPr>
          <a:xfrm>
            <a:off x="2977332" y="2707102"/>
            <a:ext cx="11436399" cy="1837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lvl1pPr>
              <a:defRPr sz="11500" b="1">
                <a:solidFill>
                  <a:srgbClr val="7030A0"/>
                </a:solidFill>
                <a:latin typeface="Calibri"/>
                <a:ea typeface="Calibri"/>
                <a:cs typeface="Calibri"/>
                <a:sym typeface="Calibri"/>
              </a:defRPr>
            </a:lvl1pPr>
          </a:lstStyle>
          <a:p>
            <a:r>
              <a:t>Deut. 14:22-29</a:t>
            </a:r>
          </a:p>
        </p:txBody>
      </p:sp>
      <p:sp>
        <p:nvSpPr>
          <p:cNvPr id="215" name="TextBox 8"/>
          <p:cNvSpPr txBox="1"/>
          <p:nvPr/>
        </p:nvSpPr>
        <p:spPr>
          <a:xfrm>
            <a:off x="779371" y="1034009"/>
            <a:ext cx="15776758" cy="15451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lvl1pPr defTabSz="778971">
              <a:defRPr sz="9600" b="1">
                <a:solidFill>
                  <a:srgbClr val="808080"/>
                </a:solidFill>
                <a:latin typeface="Calibri"/>
                <a:ea typeface="Calibri"/>
                <a:cs typeface="Calibri"/>
                <a:sym typeface="Calibri"/>
              </a:defRPr>
            </a:lvl1pPr>
          </a:lstStyle>
          <a:p>
            <a:r>
              <a:t>THE DEUTERONOMIC TITHE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2" animBg="1" advAuto="0"/>
      <p:bldP spid="215"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146"/>
          <p:cNvSpPr txBox="1"/>
          <p:nvPr/>
        </p:nvSpPr>
        <p:spPr>
          <a:xfrm>
            <a:off x="554251" y="598374"/>
            <a:ext cx="6118709" cy="1113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lvl1pPr>
              <a:defRPr sz="6600" b="1">
                <a:solidFill>
                  <a:srgbClr val="7030A0"/>
                </a:solidFill>
                <a:latin typeface="Calibri"/>
                <a:ea typeface="Calibri"/>
                <a:cs typeface="Calibri"/>
                <a:sym typeface="Calibri"/>
              </a:defRPr>
            </a:lvl1pPr>
          </a:lstStyle>
          <a:p>
            <a:r>
              <a:t>Deut. 14:22-29</a:t>
            </a:r>
          </a:p>
        </p:txBody>
      </p:sp>
      <p:sp>
        <p:nvSpPr>
          <p:cNvPr id="218" name="Shape 147"/>
          <p:cNvSpPr txBox="1"/>
          <p:nvPr/>
        </p:nvSpPr>
        <p:spPr>
          <a:xfrm>
            <a:off x="925100" y="2214457"/>
            <a:ext cx="16008885" cy="4830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defTabSz="1219261">
              <a:defRPr sz="3600" b="1" baseline="30000"/>
            </a:pPr>
            <a:r>
              <a:t>22 </a:t>
            </a:r>
            <a:r>
              <a:rPr b="0" baseline="0"/>
              <a:t>“You shall truly tithe all the increase of your </a:t>
            </a:r>
            <a:r>
              <a:rPr b="0" baseline="0">
                <a:solidFill>
                  <a:srgbClr val="C19101"/>
                </a:solidFill>
              </a:rPr>
              <a:t>grain that the field produces year by year</a:t>
            </a:r>
            <a:r>
              <a:rPr b="0" baseline="0"/>
              <a:t>. </a:t>
            </a:r>
            <a:r>
              <a:t>23 </a:t>
            </a:r>
            <a:r>
              <a:rPr b="0" baseline="0"/>
              <a:t>And you shall </a:t>
            </a:r>
            <a:r>
              <a:rPr b="0" baseline="0">
                <a:solidFill>
                  <a:srgbClr val="C19101"/>
                </a:solidFill>
              </a:rPr>
              <a:t>eat before the </a:t>
            </a:r>
            <a:r>
              <a:rPr b="0" cap="small" baseline="0">
                <a:solidFill>
                  <a:srgbClr val="C19101"/>
                </a:solidFill>
              </a:rPr>
              <a:t>Lord</a:t>
            </a:r>
            <a:r>
              <a:rPr b="0" baseline="0">
                <a:solidFill>
                  <a:srgbClr val="C19101"/>
                </a:solidFill>
              </a:rPr>
              <a:t> your God, in the place where He chooses</a:t>
            </a:r>
            <a:r>
              <a:rPr b="0" baseline="0"/>
              <a:t> to make His name abide, the tithe of your </a:t>
            </a:r>
            <a:r>
              <a:rPr b="0" baseline="0">
                <a:solidFill>
                  <a:srgbClr val="C19101"/>
                </a:solidFill>
              </a:rPr>
              <a:t>grain</a:t>
            </a:r>
            <a:r>
              <a:rPr b="0" baseline="0"/>
              <a:t> and your </a:t>
            </a:r>
            <a:r>
              <a:rPr b="0" baseline="0">
                <a:solidFill>
                  <a:srgbClr val="C19101"/>
                </a:solidFill>
              </a:rPr>
              <a:t>new wine </a:t>
            </a:r>
            <a:r>
              <a:rPr b="0" baseline="0"/>
              <a:t>and your </a:t>
            </a:r>
            <a:r>
              <a:rPr b="0" baseline="0">
                <a:solidFill>
                  <a:srgbClr val="C19101"/>
                </a:solidFill>
              </a:rPr>
              <a:t>oil</a:t>
            </a:r>
            <a:r>
              <a:rPr b="0" baseline="0"/>
              <a:t>, of the </a:t>
            </a:r>
            <a:r>
              <a:rPr b="0" baseline="0">
                <a:solidFill>
                  <a:srgbClr val="C19101"/>
                </a:solidFill>
              </a:rPr>
              <a:t>firstborn [not all] of your herds and your flocks, </a:t>
            </a:r>
            <a:r>
              <a:rPr b="0" baseline="0"/>
              <a:t>that you may learn to fear the </a:t>
            </a:r>
            <a:r>
              <a:rPr b="0" cap="small" baseline="0"/>
              <a:t>Lord</a:t>
            </a:r>
            <a:r>
              <a:rPr b="0" baseline="0"/>
              <a:t> your God always. </a:t>
            </a:r>
            <a:r>
              <a:t>24 </a:t>
            </a:r>
            <a:r>
              <a:rPr b="0" baseline="0"/>
              <a:t>But if the journey is too long for you, so that you are not able to carry </a:t>
            </a:r>
            <a:r>
              <a:rPr b="0" i="1" baseline="0"/>
              <a:t>the tithe, or</a:t>
            </a:r>
            <a:r>
              <a:rPr b="0" baseline="0"/>
              <a:t> if the place where the </a:t>
            </a:r>
            <a:r>
              <a:rPr b="0" cap="small" baseline="0"/>
              <a:t>Lord</a:t>
            </a:r>
            <a:r>
              <a:rPr b="0" baseline="0"/>
              <a:t> your God chooses to put His name is too far from you, when the </a:t>
            </a:r>
            <a:r>
              <a:rPr b="0" cap="small" baseline="0"/>
              <a:t>Lord</a:t>
            </a:r>
            <a:r>
              <a:rPr b="0" baseline="0"/>
              <a:t> your God has blessed you, </a:t>
            </a:r>
            <a:r>
              <a:t>25 </a:t>
            </a:r>
            <a:r>
              <a:rPr b="0" baseline="0"/>
              <a:t>then you shall </a:t>
            </a:r>
            <a:r>
              <a:rPr b="0" baseline="0">
                <a:solidFill>
                  <a:srgbClr val="C19101"/>
                </a:solidFill>
              </a:rPr>
              <a:t>exchange </a:t>
            </a:r>
            <a:r>
              <a:rPr b="0" i="1" baseline="0">
                <a:solidFill>
                  <a:srgbClr val="C19101"/>
                </a:solidFill>
              </a:rPr>
              <a:t>it</a:t>
            </a:r>
            <a:r>
              <a:rPr b="0" baseline="0">
                <a:solidFill>
                  <a:srgbClr val="C19101"/>
                </a:solidFill>
              </a:rPr>
              <a:t> for money</a:t>
            </a:r>
            <a:r>
              <a:rPr b="0" baseline="0"/>
              <a:t>, take the money in your hand, </a:t>
            </a:r>
            <a:r>
              <a:rPr b="0" baseline="0">
                <a:solidFill>
                  <a:srgbClr val="C19101"/>
                </a:solidFill>
              </a:rPr>
              <a:t>and go to the place which the </a:t>
            </a:r>
            <a:r>
              <a:rPr b="0" cap="small" baseline="0">
                <a:solidFill>
                  <a:srgbClr val="C19101"/>
                </a:solidFill>
              </a:rPr>
              <a:t>Lord</a:t>
            </a:r>
            <a:r>
              <a:rPr b="0" baseline="0">
                <a:solidFill>
                  <a:srgbClr val="C19101"/>
                </a:solidFill>
              </a:rPr>
              <a:t> your God chooses</a:t>
            </a:r>
            <a:r>
              <a:rPr b="0" baseline="0"/>
              <a:t>…</a:t>
            </a:r>
          </a:p>
        </p:txBody>
      </p:sp>
      <p:pic>
        <p:nvPicPr>
          <p:cNvPr id="219" name="Picture 4" descr="Picture 4"/>
          <p:cNvPicPr>
            <a:picLocks noChangeAspect="1"/>
          </p:cNvPicPr>
          <p:nvPr/>
        </p:nvPicPr>
        <p:blipFill>
          <a:blip r:embed="rId2"/>
          <a:srcRect b="72509"/>
          <a:stretch>
            <a:fillRect/>
          </a:stretch>
        </p:blipFill>
        <p:spPr>
          <a:xfrm>
            <a:off x="2381" y="7190971"/>
            <a:ext cx="17335501" cy="25626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2" descr="Picture 2"/>
          <p:cNvPicPr>
            <a:picLocks noChangeAspect="1"/>
          </p:cNvPicPr>
          <p:nvPr/>
        </p:nvPicPr>
        <p:blipFill>
          <a:blip r:embed="rId2"/>
          <a:srcRect t="9741" b="5837"/>
          <a:stretch>
            <a:fillRect/>
          </a:stretch>
        </p:blipFill>
        <p:spPr>
          <a:xfrm>
            <a:off x="0" y="-2"/>
            <a:ext cx="17337882" cy="9753602"/>
          </a:xfrm>
          <a:prstGeom prst="rect">
            <a:avLst/>
          </a:prstGeom>
          <a:ln w="12700">
            <a:miter lim="400000"/>
          </a:ln>
        </p:spPr>
      </p:pic>
      <p:sp>
        <p:nvSpPr>
          <p:cNvPr id="148" name="Shape 141"/>
          <p:cNvSpPr txBox="1"/>
          <p:nvPr/>
        </p:nvSpPr>
        <p:spPr>
          <a:xfrm>
            <a:off x="400340" y="1276646"/>
            <a:ext cx="7786896" cy="4224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a:defRPr sz="13800" b="1">
                <a:solidFill>
                  <a:srgbClr val="7030A0"/>
                </a:solidFill>
                <a:latin typeface="Calibri"/>
                <a:ea typeface="Calibri"/>
                <a:cs typeface="Calibri"/>
                <a:sym typeface="Calibri"/>
              </a:defRPr>
            </a:pPr>
            <a:r>
              <a:t>Levitical</a:t>
            </a:r>
          </a:p>
          <a:p>
            <a:pPr algn="l">
              <a:defRPr sz="13800" b="1">
                <a:solidFill>
                  <a:srgbClr val="7030A0"/>
                </a:solidFill>
                <a:latin typeface="Calibri"/>
                <a:ea typeface="Calibri"/>
                <a:cs typeface="Calibri"/>
                <a:sym typeface="Calibri"/>
              </a:defRPr>
            </a:pPr>
            <a:r>
              <a:t>27:30-33</a:t>
            </a:r>
          </a:p>
        </p:txBody>
      </p:sp>
      <p:pic>
        <p:nvPicPr>
          <p:cNvPr id="149" name="Picture 3" descr="Picture 3"/>
          <p:cNvPicPr>
            <a:picLocks noChangeAspect="1"/>
          </p:cNvPicPr>
          <p:nvPr/>
        </p:nvPicPr>
        <p:blipFill>
          <a:blip r:embed="rId3"/>
          <a:srcRect b="72509"/>
          <a:stretch>
            <a:fillRect/>
          </a:stretch>
        </p:blipFill>
        <p:spPr>
          <a:xfrm>
            <a:off x="2381" y="7190971"/>
            <a:ext cx="17335501" cy="2562630"/>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147"/>
          <p:cNvSpPr txBox="1"/>
          <p:nvPr/>
        </p:nvSpPr>
        <p:spPr>
          <a:xfrm>
            <a:off x="901176" y="1573399"/>
            <a:ext cx="15770568" cy="6002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a:defRPr sz="3600">
                <a:latin typeface="Calibri"/>
                <a:ea typeface="Calibri"/>
                <a:cs typeface="Calibri"/>
                <a:sym typeface="Calibri"/>
              </a:defRPr>
            </a:pPr>
            <a:r>
              <a:t>… </a:t>
            </a:r>
            <a:r>
              <a:rPr b="1" baseline="30000"/>
              <a:t>26 </a:t>
            </a:r>
            <a:r>
              <a:t>And you shall </a:t>
            </a:r>
            <a:r>
              <a:rPr>
                <a:solidFill>
                  <a:srgbClr val="C19101"/>
                </a:solidFill>
              </a:rPr>
              <a:t>spend that money for whatever your heart desires</a:t>
            </a:r>
            <a:r>
              <a:t>: for oxen or sheep, for wine or similar drink, for whatever your heart desires; </a:t>
            </a:r>
            <a:r>
              <a:rPr>
                <a:solidFill>
                  <a:srgbClr val="C19101"/>
                </a:solidFill>
              </a:rPr>
              <a:t>you shall eat there before the </a:t>
            </a:r>
            <a:r>
              <a:rPr cap="small">
                <a:solidFill>
                  <a:srgbClr val="C19101"/>
                </a:solidFill>
              </a:rPr>
              <a:t>Lord</a:t>
            </a:r>
            <a:r>
              <a:t> your God, and </a:t>
            </a:r>
            <a:r>
              <a:rPr>
                <a:solidFill>
                  <a:srgbClr val="C19101"/>
                </a:solidFill>
              </a:rPr>
              <a:t>you shall rejoice</a:t>
            </a:r>
            <a:r>
              <a:t>, you and </a:t>
            </a:r>
            <a:r>
              <a:rPr>
                <a:solidFill>
                  <a:srgbClr val="C19101"/>
                </a:solidFill>
              </a:rPr>
              <a:t>your household</a:t>
            </a:r>
            <a:r>
              <a:t>. </a:t>
            </a:r>
            <a:r>
              <a:rPr b="1" baseline="30000"/>
              <a:t>27 </a:t>
            </a:r>
            <a:r>
              <a:t>You shall not </a:t>
            </a:r>
            <a:r>
              <a:rPr baseline="30000"/>
              <a:t>[</a:t>
            </a:r>
            <a:r>
              <a:rPr u="sng" baseline="30000">
                <a:solidFill>
                  <a:srgbClr val="0000FF"/>
                </a:solidFill>
                <a:uFill>
                  <a:solidFill>
                    <a:srgbClr val="0000FF"/>
                  </a:solidFill>
                </a:uFill>
                <a:hlinkClick r:id="rId2"/>
              </a:rPr>
              <a:t>a</a:t>
            </a:r>
            <a:r>
              <a:rPr baseline="30000"/>
              <a:t>]</a:t>
            </a:r>
            <a:r>
              <a:t>forsake the </a:t>
            </a:r>
            <a:r>
              <a:rPr>
                <a:solidFill>
                  <a:srgbClr val="C19101"/>
                </a:solidFill>
              </a:rPr>
              <a:t>Levite</a:t>
            </a:r>
            <a:r>
              <a:t> who </a:t>
            </a:r>
            <a:r>
              <a:rPr i="1"/>
              <a:t>is</a:t>
            </a:r>
            <a:r>
              <a:t> within your gates, for he has no part nor inheritance with you.</a:t>
            </a:r>
          </a:p>
          <a:p>
            <a:pPr algn="l">
              <a:defRPr sz="3600" b="1" baseline="30000">
                <a:latin typeface="Calibri"/>
                <a:ea typeface="Calibri"/>
                <a:cs typeface="Calibri"/>
                <a:sym typeface="Calibri"/>
              </a:defRPr>
            </a:pPr>
            <a:r>
              <a:t>28 </a:t>
            </a:r>
            <a:r>
              <a:rPr b="0" baseline="0"/>
              <a:t>“</a:t>
            </a:r>
            <a:r>
              <a:rPr b="0" baseline="0">
                <a:solidFill>
                  <a:srgbClr val="C19101"/>
                </a:solidFill>
              </a:rPr>
              <a:t>At the end of </a:t>
            </a:r>
            <a:r>
              <a:rPr b="0" i="1" baseline="0">
                <a:solidFill>
                  <a:srgbClr val="C19101"/>
                </a:solidFill>
              </a:rPr>
              <a:t>every</a:t>
            </a:r>
            <a:r>
              <a:rPr b="0" baseline="0">
                <a:solidFill>
                  <a:srgbClr val="C19101"/>
                </a:solidFill>
              </a:rPr>
              <a:t> third year </a:t>
            </a:r>
            <a:r>
              <a:rPr b="0" baseline="0"/>
              <a:t>you shall bring out the tithe of your produce of that year and </a:t>
            </a:r>
            <a:r>
              <a:rPr b="0" baseline="0">
                <a:solidFill>
                  <a:srgbClr val="C19101"/>
                </a:solidFill>
              </a:rPr>
              <a:t>store </a:t>
            </a:r>
            <a:r>
              <a:rPr b="0" i="1" baseline="0">
                <a:solidFill>
                  <a:srgbClr val="C19101"/>
                </a:solidFill>
              </a:rPr>
              <a:t>it</a:t>
            </a:r>
            <a:r>
              <a:rPr b="0" baseline="0">
                <a:solidFill>
                  <a:srgbClr val="C19101"/>
                </a:solidFill>
              </a:rPr>
              <a:t> up within your gates</a:t>
            </a:r>
            <a:r>
              <a:rPr b="0" baseline="0"/>
              <a:t>. </a:t>
            </a:r>
            <a:r>
              <a:t>29 </a:t>
            </a:r>
            <a:r>
              <a:rPr b="0" baseline="0"/>
              <a:t>And the </a:t>
            </a:r>
            <a:r>
              <a:rPr b="0" baseline="0">
                <a:solidFill>
                  <a:srgbClr val="C19101"/>
                </a:solidFill>
              </a:rPr>
              <a:t>Levite</a:t>
            </a:r>
            <a:r>
              <a:rPr b="0" baseline="0"/>
              <a:t>, because he has no portion nor inheritance with you, and the </a:t>
            </a:r>
            <a:r>
              <a:rPr b="0" baseline="0">
                <a:solidFill>
                  <a:srgbClr val="C19101"/>
                </a:solidFill>
              </a:rPr>
              <a:t>stranger</a:t>
            </a:r>
            <a:r>
              <a:rPr b="0" baseline="0"/>
              <a:t> and the </a:t>
            </a:r>
            <a:r>
              <a:rPr b="0" baseline="0">
                <a:solidFill>
                  <a:srgbClr val="C19101"/>
                </a:solidFill>
              </a:rPr>
              <a:t>fatherless</a:t>
            </a:r>
            <a:r>
              <a:rPr b="0" baseline="0"/>
              <a:t> and the </a:t>
            </a:r>
            <a:r>
              <a:rPr b="0" baseline="0">
                <a:solidFill>
                  <a:srgbClr val="C19101"/>
                </a:solidFill>
              </a:rPr>
              <a:t>widow</a:t>
            </a:r>
            <a:r>
              <a:rPr b="0" baseline="0"/>
              <a:t> who </a:t>
            </a:r>
            <a:r>
              <a:rPr b="0" i="1" baseline="0"/>
              <a:t>are</a:t>
            </a:r>
            <a:r>
              <a:rPr b="0" baseline="0"/>
              <a:t> within your gates, </a:t>
            </a:r>
            <a:r>
              <a:rPr b="0" baseline="0">
                <a:solidFill>
                  <a:srgbClr val="C19101"/>
                </a:solidFill>
              </a:rPr>
              <a:t>may come and eat and be satisfied</a:t>
            </a:r>
            <a:r>
              <a:rPr b="0" baseline="0"/>
              <a:t>, </a:t>
            </a:r>
            <a:r>
              <a:rPr baseline="0"/>
              <a:t>that the </a:t>
            </a:r>
            <a:r>
              <a:rPr cap="small" baseline="0"/>
              <a:t>Lord</a:t>
            </a:r>
            <a:r>
              <a:rPr baseline="0"/>
              <a:t> your God may bless you in all the work of your hand which you do</a:t>
            </a:r>
            <a:r>
              <a:rPr b="0" baseline="0"/>
              <a:t>.</a:t>
            </a:r>
          </a:p>
        </p:txBody>
      </p:sp>
      <p:sp>
        <p:nvSpPr>
          <p:cNvPr id="222" name="Shape 146"/>
          <p:cNvSpPr txBox="1"/>
          <p:nvPr/>
        </p:nvSpPr>
        <p:spPr>
          <a:xfrm>
            <a:off x="554251" y="598374"/>
            <a:ext cx="6118709" cy="1113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lvl1pPr>
              <a:defRPr sz="6600" b="1">
                <a:solidFill>
                  <a:srgbClr val="7030A0"/>
                </a:solidFill>
                <a:latin typeface="Calibri"/>
                <a:ea typeface="Calibri"/>
                <a:cs typeface="Calibri"/>
                <a:sym typeface="Calibri"/>
              </a:defRPr>
            </a:lvl1pPr>
          </a:lstStyle>
          <a:p>
            <a:r>
              <a:t>Deut. 14:22-29</a:t>
            </a:r>
          </a:p>
        </p:txBody>
      </p:sp>
      <p:pic>
        <p:nvPicPr>
          <p:cNvPr id="223" name="Picture 5" descr="Picture 5"/>
          <p:cNvPicPr>
            <a:picLocks noChangeAspect="1"/>
          </p:cNvPicPr>
          <p:nvPr/>
        </p:nvPicPr>
        <p:blipFill>
          <a:blip r:embed="rId3"/>
          <a:srcRect b="72509"/>
          <a:stretch>
            <a:fillRect/>
          </a:stretch>
        </p:blipFill>
        <p:spPr>
          <a:xfrm>
            <a:off x="2381" y="7190971"/>
            <a:ext cx="17335501" cy="25626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147"/>
          <p:cNvSpPr txBox="1"/>
          <p:nvPr/>
        </p:nvSpPr>
        <p:spPr>
          <a:xfrm>
            <a:off x="925100" y="2479251"/>
            <a:ext cx="16110144" cy="4250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marL="762037" indent="-762037" algn="l">
              <a:buSzPct val="100000"/>
              <a:buFont typeface="Arial"/>
              <a:buChar char="•"/>
              <a:defRPr sz="3200"/>
            </a:pPr>
            <a:r>
              <a:t>Deals with “that which may or may not be eaten.” Peter C Craigie, Deuteronomy, p. 229.</a:t>
            </a:r>
          </a:p>
          <a:p>
            <a:pPr marL="762037" indent="-762037" algn="l">
              <a:buSzPct val="100000"/>
              <a:buFont typeface="Arial"/>
              <a:buChar char="•"/>
              <a:defRPr sz="3200"/>
            </a:pPr>
            <a:r>
              <a:t>The tithe of grain, new wine, and oil is mentioned among the foods that could be eaten (verses 22, 23).</a:t>
            </a:r>
          </a:p>
          <a:p>
            <a:pPr marL="762037" indent="-762037" algn="l">
              <a:buSzPct val="100000"/>
              <a:buFont typeface="Arial"/>
              <a:buChar char="•"/>
              <a:defRPr sz="3200"/>
            </a:pPr>
            <a:r>
              <a:t>The Israelites were required to take this tithe to the sanctuary and eat it in the presence of the Lord.</a:t>
            </a:r>
          </a:p>
          <a:p>
            <a:pPr marL="762037" indent="-762037" algn="l">
              <a:buSzPct val="100000"/>
              <a:buFont typeface="Arial"/>
              <a:buChar char="•"/>
              <a:defRPr sz="3200"/>
            </a:pPr>
            <a:r>
              <a:t>If the central sanctuary was too distant, the people were allowed to exchange the tithe for silver.</a:t>
            </a:r>
          </a:p>
          <a:p>
            <a:pPr marL="762037" indent="-762037" algn="l">
              <a:buSzPct val="100000"/>
              <a:buFont typeface="Arial"/>
              <a:buChar char="•"/>
              <a:defRPr sz="3200"/>
            </a:pPr>
            <a:r>
              <a:t>Once they reached the sanctuary, they bought whatever they liked with the silver. In doing this, they were not to neglect the Levites—they were to share the food with them.</a:t>
            </a:r>
          </a:p>
        </p:txBody>
      </p:sp>
      <p:sp>
        <p:nvSpPr>
          <p:cNvPr id="226" name="Shape 146"/>
          <p:cNvSpPr txBox="1"/>
          <p:nvPr/>
        </p:nvSpPr>
        <p:spPr>
          <a:xfrm>
            <a:off x="554251" y="739051"/>
            <a:ext cx="6118709" cy="1113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lvl1pPr>
              <a:defRPr sz="6600" b="1">
                <a:solidFill>
                  <a:srgbClr val="7030A0"/>
                </a:solidFill>
                <a:latin typeface="Calibri"/>
                <a:ea typeface="Calibri"/>
                <a:cs typeface="Calibri"/>
                <a:sym typeface="Calibri"/>
              </a:defRPr>
            </a:lvl1pPr>
          </a:lstStyle>
          <a:p>
            <a:r>
              <a:t>Deut. 14:22-29</a:t>
            </a:r>
          </a:p>
        </p:txBody>
      </p:sp>
      <p:pic>
        <p:nvPicPr>
          <p:cNvPr id="227" name="Picture 6" descr="Picture 6"/>
          <p:cNvPicPr>
            <a:picLocks noChangeAspect="1"/>
          </p:cNvPicPr>
          <p:nvPr/>
        </p:nvPicPr>
        <p:blipFill>
          <a:blip r:embed="rId2"/>
          <a:srcRect b="72509"/>
          <a:stretch>
            <a:fillRect/>
          </a:stretch>
        </p:blipFill>
        <p:spPr>
          <a:xfrm>
            <a:off x="2381" y="7190971"/>
            <a:ext cx="17335501" cy="25626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2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2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2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2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1"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Picture 4" descr="Picture 4"/>
          <p:cNvPicPr>
            <a:picLocks noChangeAspect="1"/>
          </p:cNvPicPr>
          <p:nvPr/>
        </p:nvPicPr>
        <p:blipFill>
          <a:blip r:embed="rId2"/>
          <a:srcRect t="22003" b="21622"/>
          <a:stretch>
            <a:fillRect/>
          </a:stretch>
        </p:blipFill>
        <p:spPr>
          <a:xfrm>
            <a:off x="881415" y="4448908"/>
            <a:ext cx="15577432" cy="4835770"/>
          </a:xfrm>
          <a:prstGeom prst="rect">
            <a:avLst/>
          </a:prstGeom>
          <a:ln w="12700">
            <a:miter lim="400000"/>
          </a:ln>
        </p:spPr>
      </p:pic>
      <p:pic>
        <p:nvPicPr>
          <p:cNvPr id="230" name="Picture 5" descr="Picture 5"/>
          <p:cNvPicPr>
            <a:picLocks noChangeAspect="1"/>
          </p:cNvPicPr>
          <p:nvPr/>
        </p:nvPicPr>
        <p:blipFill>
          <a:blip r:embed="rId3"/>
          <a:srcRect b="72509"/>
          <a:stretch>
            <a:fillRect/>
          </a:stretch>
        </p:blipFill>
        <p:spPr>
          <a:xfrm>
            <a:off x="2381" y="7190971"/>
            <a:ext cx="17335501" cy="2562630"/>
          </a:xfrm>
          <a:prstGeom prst="rect">
            <a:avLst/>
          </a:prstGeom>
          <a:ln w="12700">
            <a:miter lim="400000"/>
          </a:ln>
        </p:spPr>
      </p:pic>
      <p:sp>
        <p:nvSpPr>
          <p:cNvPr id="231" name="Shape 141"/>
          <p:cNvSpPr txBox="1"/>
          <p:nvPr/>
        </p:nvSpPr>
        <p:spPr>
          <a:xfrm>
            <a:off x="2977332" y="2707102"/>
            <a:ext cx="11436399" cy="1837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lvl1pPr>
              <a:defRPr sz="11500" b="1">
                <a:solidFill>
                  <a:srgbClr val="7030A0"/>
                </a:solidFill>
                <a:latin typeface="Calibri"/>
                <a:ea typeface="Calibri"/>
                <a:cs typeface="Calibri"/>
                <a:sym typeface="Calibri"/>
              </a:defRPr>
            </a:lvl1pPr>
          </a:lstStyle>
          <a:p>
            <a:r>
              <a:t>Deut. 26:12-15</a:t>
            </a:r>
          </a:p>
        </p:txBody>
      </p:sp>
      <p:sp>
        <p:nvSpPr>
          <p:cNvPr id="232" name="TextBox 7"/>
          <p:cNvSpPr txBox="1"/>
          <p:nvPr/>
        </p:nvSpPr>
        <p:spPr>
          <a:xfrm>
            <a:off x="559063" y="1012906"/>
            <a:ext cx="16217374" cy="15451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lvl1pPr defTabSz="778971">
              <a:defRPr sz="9600" b="1">
                <a:solidFill>
                  <a:srgbClr val="808080"/>
                </a:solidFill>
                <a:latin typeface="Calibri"/>
                <a:ea typeface="Calibri"/>
                <a:cs typeface="Calibri"/>
                <a:sym typeface="Calibri"/>
              </a:defRPr>
            </a:lvl1pPr>
          </a:lstStyle>
          <a:p>
            <a:r>
              <a:t>THE DEUTERONOMIC TITHE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2" animBg="1" advAuto="0"/>
      <p:bldP spid="232"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147"/>
          <p:cNvSpPr txBox="1"/>
          <p:nvPr/>
        </p:nvSpPr>
        <p:spPr>
          <a:xfrm>
            <a:off x="925100" y="1906576"/>
            <a:ext cx="16080386" cy="5507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defTabSz="1219261">
              <a:defRPr sz="4000" b="1" baseline="30000">
                <a:latin typeface="Calibri"/>
                <a:ea typeface="Calibri"/>
                <a:cs typeface="Calibri"/>
                <a:sym typeface="Calibri"/>
              </a:defRPr>
            </a:pPr>
            <a:r>
              <a:t>12 </a:t>
            </a:r>
            <a:r>
              <a:rPr b="0" baseline="0"/>
              <a:t>“When you have finished laying aside </a:t>
            </a:r>
            <a:r>
              <a:rPr b="0" baseline="0">
                <a:solidFill>
                  <a:srgbClr val="C19101"/>
                </a:solidFill>
              </a:rPr>
              <a:t>all the tithe of your increase</a:t>
            </a:r>
            <a:r>
              <a:rPr b="0" baseline="0"/>
              <a:t> in the third year—the year of tithing—and have given </a:t>
            </a:r>
            <a:r>
              <a:rPr b="0" i="1" baseline="0"/>
              <a:t>it</a:t>
            </a:r>
            <a:r>
              <a:rPr b="0" baseline="0"/>
              <a:t> to the </a:t>
            </a:r>
            <a:r>
              <a:rPr b="0" baseline="0">
                <a:solidFill>
                  <a:srgbClr val="C19101"/>
                </a:solidFill>
              </a:rPr>
              <a:t>Levite</a:t>
            </a:r>
            <a:r>
              <a:rPr b="0" baseline="0"/>
              <a:t>, the </a:t>
            </a:r>
            <a:r>
              <a:rPr b="0" baseline="0">
                <a:solidFill>
                  <a:srgbClr val="C19101"/>
                </a:solidFill>
              </a:rPr>
              <a:t>stranger</a:t>
            </a:r>
            <a:r>
              <a:rPr b="0" baseline="0"/>
              <a:t>, the </a:t>
            </a:r>
            <a:r>
              <a:rPr b="0" baseline="0">
                <a:solidFill>
                  <a:srgbClr val="C19101"/>
                </a:solidFill>
              </a:rPr>
              <a:t>fatherless</a:t>
            </a:r>
            <a:r>
              <a:rPr b="0" baseline="0"/>
              <a:t>, and the </a:t>
            </a:r>
            <a:r>
              <a:rPr b="0" baseline="0">
                <a:solidFill>
                  <a:srgbClr val="C19101"/>
                </a:solidFill>
              </a:rPr>
              <a:t>widow</a:t>
            </a:r>
            <a:r>
              <a:rPr b="0" baseline="0"/>
              <a:t>, so that </a:t>
            </a:r>
            <a:r>
              <a:rPr b="0" baseline="0">
                <a:solidFill>
                  <a:srgbClr val="C19101"/>
                </a:solidFill>
              </a:rPr>
              <a:t>they may eat within your gates and be filled</a:t>
            </a:r>
            <a:r>
              <a:rPr b="0" baseline="0"/>
              <a:t>, </a:t>
            </a:r>
            <a:r>
              <a:t>13 </a:t>
            </a:r>
            <a:r>
              <a:rPr b="0" baseline="0"/>
              <a:t>then you shall say before the </a:t>
            </a:r>
            <a:r>
              <a:rPr b="0" cap="small" baseline="0"/>
              <a:t>Lord</a:t>
            </a:r>
            <a:r>
              <a:rPr b="0" baseline="0"/>
              <a:t> your God: ‘I have removed the </a:t>
            </a:r>
            <a:r>
              <a:rPr b="0"/>
              <a:t>[</a:t>
            </a:r>
            <a:r>
              <a:rPr b="0" u="sng">
                <a:solidFill>
                  <a:srgbClr val="0000FF"/>
                </a:solidFill>
                <a:uFill>
                  <a:solidFill>
                    <a:srgbClr val="0000FF"/>
                  </a:solidFill>
                </a:uFill>
                <a:hlinkClick r:id="rId2"/>
              </a:rPr>
              <a:t>a</a:t>
            </a:r>
            <a:r>
              <a:rPr b="0"/>
              <a:t>]</a:t>
            </a:r>
            <a:r>
              <a:rPr b="0" baseline="0"/>
              <a:t>holy </a:t>
            </a:r>
            <a:r>
              <a:rPr b="0" i="1" baseline="0"/>
              <a:t>tithe </a:t>
            </a:r>
            <a:r>
              <a:rPr b="0" baseline="0"/>
              <a:t>from </a:t>
            </a:r>
            <a:r>
              <a:rPr b="0" i="1" baseline="0"/>
              <a:t>my</a:t>
            </a:r>
            <a:r>
              <a:rPr b="0" baseline="0"/>
              <a:t> house, and also have given them to the Levite, the stranger, the fatherless, and the widow, according to all Your commandments which You have commanded me; I have not transgressed Your commandments, nor have I forgotten </a:t>
            </a:r>
            <a:r>
              <a:rPr b="0" i="1" baseline="0"/>
              <a:t>them…</a:t>
            </a:r>
          </a:p>
        </p:txBody>
      </p:sp>
      <p:pic>
        <p:nvPicPr>
          <p:cNvPr id="235" name="Picture 4" descr="Picture 4"/>
          <p:cNvPicPr>
            <a:picLocks noChangeAspect="1"/>
          </p:cNvPicPr>
          <p:nvPr/>
        </p:nvPicPr>
        <p:blipFill>
          <a:blip r:embed="rId3"/>
          <a:srcRect b="72509"/>
          <a:stretch>
            <a:fillRect/>
          </a:stretch>
        </p:blipFill>
        <p:spPr>
          <a:xfrm>
            <a:off x="2381" y="7190971"/>
            <a:ext cx="17335501" cy="2562630"/>
          </a:xfrm>
          <a:prstGeom prst="rect">
            <a:avLst/>
          </a:prstGeom>
          <a:ln w="12700">
            <a:miter lim="400000"/>
          </a:ln>
        </p:spPr>
      </p:pic>
      <p:sp>
        <p:nvSpPr>
          <p:cNvPr id="236" name="Shape 146"/>
          <p:cNvSpPr txBox="1"/>
          <p:nvPr/>
        </p:nvSpPr>
        <p:spPr>
          <a:xfrm>
            <a:off x="554251" y="739051"/>
            <a:ext cx="6118709" cy="1113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lvl1pPr>
              <a:defRPr sz="6600" b="1">
                <a:solidFill>
                  <a:srgbClr val="7030A0"/>
                </a:solidFill>
                <a:latin typeface="Calibri"/>
                <a:ea typeface="Calibri"/>
                <a:cs typeface="Calibri"/>
                <a:sym typeface="Calibri"/>
              </a:defRPr>
            </a:lvl1pPr>
          </a:lstStyle>
          <a:p>
            <a:r>
              <a:t>Deut. 26:12-15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147"/>
          <p:cNvSpPr txBox="1"/>
          <p:nvPr/>
        </p:nvSpPr>
        <p:spPr>
          <a:xfrm>
            <a:off x="925100" y="1947588"/>
            <a:ext cx="15745115" cy="596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defTabSz="1219261">
              <a:defRPr sz="4400" b="1" baseline="30000">
                <a:latin typeface="Calibri"/>
                <a:ea typeface="Calibri"/>
                <a:cs typeface="Calibri"/>
                <a:sym typeface="Calibri"/>
              </a:defRPr>
            </a:pPr>
            <a:r>
              <a:t>14 </a:t>
            </a:r>
            <a:r>
              <a:rPr b="0" baseline="0">
                <a:solidFill>
                  <a:srgbClr val="C19101"/>
                </a:solidFill>
              </a:rPr>
              <a:t>I have not eaten any of it</a:t>
            </a:r>
            <a:r>
              <a:rPr b="0" baseline="0"/>
              <a:t> </a:t>
            </a:r>
            <a:r>
              <a:rPr b="0"/>
              <a:t>[</a:t>
            </a:r>
            <a:r>
              <a:rPr b="0" u="sng">
                <a:solidFill>
                  <a:srgbClr val="0000FF"/>
                </a:solidFill>
                <a:uFill>
                  <a:solidFill>
                    <a:srgbClr val="0000FF"/>
                  </a:solidFill>
                </a:uFill>
                <a:hlinkClick r:id="rId2"/>
              </a:rPr>
              <a:t>b</a:t>
            </a:r>
            <a:r>
              <a:rPr b="0"/>
              <a:t>]</a:t>
            </a:r>
            <a:r>
              <a:rPr b="0" baseline="0"/>
              <a:t>when in mourning, nor have I removed </a:t>
            </a:r>
            <a:r>
              <a:rPr b="0" i="1" baseline="0"/>
              <a:t>any</a:t>
            </a:r>
            <a:r>
              <a:rPr b="0" baseline="0"/>
              <a:t> of it </a:t>
            </a:r>
            <a:r>
              <a:rPr b="0"/>
              <a:t>[</a:t>
            </a:r>
            <a:r>
              <a:rPr b="0" u="sng">
                <a:solidFill>
                  <a:srgbClr val="0000FF"/>
                </a:solidFill>
                <a:uFill>
                  <a:solidFill>
                    <a:srgbClr val="0000FF"/>
                  </a:solidFill>
                </a:uFill>
                <a:hlinkClick r:id="rId3"/>
              </a:rPr>
              <a:t>c</a:t>
            </a:r>
            <a:r>
              <a:rPr b="0"/>
              <a:t>]</a:t>
            </a:r>
            <a:r>
              <a:rPr b="0" baseline="0"/>
              <a:t>for an unclean </a:t>
            </a:r>
            <a:r>
              <a:rPr b="0" i="1" baseline="0"/>
              <a:t>use,</a:t>
            </a:r>
            <a:r>
              <a:rPr b="0" baseline="0"/>
              <a:t> nor given </a:t>
            </a:r>
            <a:r>
              <a:rPr b="0" i="1" baseline="0"/>
              <a:t>any</a:t>
            </a:r>
            <a:r>
              <a:rPr b="0" baseline="0"/>
              <a:t> of it for the dead. I have obeyed the voice of the </a:t>
            </a:r>
            <a:r>
              <a:rPr b="0" cap="small" baseline="0"/>
              <a:t>Lord</a:t>
            </a:r>
            <a:r>
              <a:rPr b="0" baseline="0"/>
              <a:t> my God, and have done according to all that You have commanded me. </a:t>
            </a:r>
            <a:r>
              <a:t>15 </a:t>
            </a:r>
            <a:r>
              <a:rPr b="0" baseline="0"/>
              <a:t>Look down from Your holy </a:t>
            </a:r>
            <a:r>
              <a:rPr b="0"/>
              <a:t>[</a:t>
            </a:r>
            <a:r>
              <a:rPr b="0" u="sng">
                <a:solidFill>
                  <a:srgbClr val="0000FF"/>
                </a:solidFill>
                <a:uFill>
                  <a:solidFill>
                    <a:srgbClr val="0000FF"/>
                  </a:solidFill>
                </a:uFill>
                <a:hlinkClick r:id="rId4"/>
              </a:rPr>
              <a:t>d</a:t>
            </a:r>
            <a:r>
              <a:rPr b="0"/>
              <a:t>]</a:t>
            </a:r>
            <a:r>
              <a:rPr b="0" baseline="0"/>
              <a:t>habitation, from heaven, and bless Your people Israel and the land which You have given us, just as You swore to our fathers, “a land flowing with milk and honey.” ’</a:t>
            </a:r>
          </a:p>
        </p:txBody>
      </p:sp>
      <p:pic>
        <p:nvPicPr>
          <p:cNvPr id="239" name="Picture 4" descr="Picture 4"/>
          <p:cNvPicPr>
            <a:picLocks noChangeAspect="1"/>
          </p:cNvPicPr>
          <p:nvPr/>
        </p:nvPicPr>
        <p:blipFill>
          <a:blip r:embed="rId5"/>
          <a:srcRect b="72509"/>
          <a:stretch>
            <a:fillRect/>
          </a:stretch>
        </p:blipFill>
        <p:spPr>
          <a:xfrm>
            <a:off x="2381" y="7190971"/>
            <a:ext cx="17335501" cy="2562630"/>
          </a:xfrm>
          <a:prstGeom prst="rect">
            <a:avLst/>
          </a:prstGeom>
          <a:ln w="12700">
            <a:miter lim="400000"/>
          </a:ln>
        </p:spPr>
      </p:pic>
      <p:sp>
        <p:nvSpPr>
          <p:cNvPr id="240" name="Shape 146"/>
          <p:cNvSpPr txBox="1"/>
          <p:nvPr/>
        </p:nvSpPr>
        <p:spPr>
          <a:xfrm>
            <a:off x="554251" y="739051"/>
            <a:ext cx="6118709" cy="1113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lvl1pPr>
              <a:defRPr sz="6600" b="1">
                <a:solidFill>
                  <a:srgbClr val="7030A0"/>
                </a:solidFill>
                <a:latin typeface="Calibri"/>
                <a:ea typeface="Calibri"/>
                <a:cs typeface="Calibri"/>
                <a:sym typeface="Calibri"/>
              </a:defRPr>
            </a:lvl1pPr>
          </a:lstStyle>
          <a:p>
            <a:r>
              <a:t>Deut. 26:12-15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147"/>
          <p:cNvSpPr txBox="1"/>
          <p:nvPr/>
        </p:nvSpPr>
        <p:spPr>
          <a:xfrm>
            <a:off x="640461" y="1750214"/>
            <a:ext cx="13444817" cy="5418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a:defRPr sz="2800" b="1">
                <a:latin typeface="Calibri"/>
                <a:ea typeface="Calibri"/>
                <a:cs typeface="Calibri"/>
                <a:sym typeface="Calibri"/>
              </a:defRPr>
            </a:pPr>
            <a:r>
              <a:t>Objects of Tithe: </a:t>
            </a:r>
          </a:p>
          <a:p>
            <a:pPr marL="609629" indent="-609629" algn="l">
              <a:buSzPct val="100000"/>
              <a:buFont typeface="Arial"/>
              <a:buChar char="•"/>
              <a:defRPr sz="2800">
                <a:latin typeface="Calibri"/>
                <a:ea typeface="Calibri"/>
                <a:cs typeface="Calibri"/>
                <a:sym typeface="Calibri"/>
              </a:defRPr>
            </a:pPr>
            <a:r>
              <a:t>In Deut. tithe was imposed mainly on grain, wine, and oil (only the tithe of the firstborn </a:t>
            </a:r>
          </a:p>
          <a:p>
            <a:pPr lvl="1" algn="l">
              <a:defRPr sz="2800">
                <a:latin typeface="Calibri"/>
                <a:ea typeface="Calibri"/>
                <a:cs typeface="Calibri"/>
                <a:sym typeface="Calibri"/>
              </a:defRPr>
            </a:pPr>
            <a:r>
              <a:t>	from the herd was required).</a:t>
            </a:r>
          </a:p>
          <a:p>
            <a:pPr marL="609629" indent="-609629" algn="l">
              <a:buSzPct val="100000"/>
              <a:buFont typeface="Arial"/>
              <a:buChar char="•"/>
              <a:defRPr sz="2800">
                <a:latin typeface="Calibri"/>
                <a:ea typeface="Calibri"/>
                <a:cs typeface="Calibri"/>
                <a:sym typeface="Calibri"/>
              </a:defRPr>
            </a:pPr>
            <a:r>
              <a:t>In the other legislation all the produce of the earth and the increase of the herds and</a:t>
            </a:r>
          </a:p>
          <a:p>
            <a:pPr algn="l">
              <a:defRPr sz="2800">
                <a:latin typeface="Calibri"/>
                <a:ea typeface="Calibri"/>
                <a:cs typeface="Calibri"/>
                <a:sym typeface="Calibri"/>
              </a:defRPr>
            </a:pPr>
            <a:r>
              <a:t>	flocks were to be tithed.</a:t>
            </a:r>
          </a:p>
          <a:p>
            <a:pPr algn="l">
              <a:defRPr sz="2800" b="1">
                <a:latin typeface="Calibri"/>
                <a:ea typeface="Calibri"/>
                <a:cs typeface="Calibri"/>
                <a:sym typeface="Calibri"/>
              </a:defRPr>
            </a:pPr>
            <a:endParaRPr/>
          </a:p>
          <a:p>
            <a:pPr algn="l">
              <a:defRPr sz="2800" b="1">
                <a:latin typeface="Calibri"/>
                <a:ea typeface="Calibri"/>
                <a:cs typeface="Calibri"/>
                <a:sym typeface="Calibri"/>
              </a:defRPr>
            </a:pPr>
            <a:r>
              <a:t>Levitical Tithe:</a:t>
            </a:r>
          </a:p>
          <a:p>
            <a:pPr marL="762037" indent="-762037" algn="l">
              <a:buSzPct val="100000"/>
              <a:buFont typeface="Arial"/>
              <a:buChar char="•"/>
              <a:defRPr sz="2800">
                <a:latin typeface="Calibri"/>
                <a:ea typeface="Calibri"/>
                <a:cs typeface="Calibri"/>
                <a:sym typeface="Calibri"/>
              </a:defRPr>
            </a:pPr>
            <a:r>
              <a:t>In Deut.: it was required by the Lord but belonged to the family.</a:t>
            </a:r>
          </a:p>
          <a:p>
            <a:pPr marL="762037" indent="-762037" algn="l">
              <a:buSzPct val="100000"/>
              <a:buFont typeface="Arial"/>
              <a:buChar char="•"/>
              <a:defRPr sz="2800">
                <a:latin typeface="Calibri"/>
                <a:ea typeface="Calibri"/>
                <a:cs typeface="Calibri"/>
                <a:sym typeface="Calibri"/>
              </a:defRPr>
            </a:pPr>
            <a:r>
              <a:t>Was supposed to be brought to the sanctuary.</a:t>
            </a:r>
          </a:p>
          <a:p>
            <a:pPr marL="762037" indent="-762037" algn="l">
              <a:buSzPct val="100000"/>
              <a:buFont typeface="Arial"/>
              <a:buChar char="•"/>
              <a:defRPr sz="2800">
                <a:latin typeface="Calibri"/>
                <a:ea typeface="Calibri"/>
                <a:cs typeface="Calibri"/>
                <a:sym typeface="Calibri"/>
              </a:defRPr>
            </a:pPr>
            <a:r>
              <a:t>In Leviticus and Numbers: it belonged exclusively to God.</a:t>
            </a:r>
          </a:p>
          <a:p>
            <a:pPr marL="762037" indent="-762037" algn="l">
              <a:buSzPct val="100000"/>
              <a:buFont typeface="Arial"/>
              <a:buChar char="•"/>
              <a:defRPr sz="2800">
                <a:latin typeface="Calibri"/>
                <a:ea typeface="Calibri"/>
                <a:cs typeface="Calibri"/>
                <a:sym typeface="Calibri"/>
              </a:defRPr>
            </a:pPr>
            <a:r>
              <a:t>It was given </a:t>
            </a:r>
            <a:r>
              <a:rPr b="1"/>
              <a:t>by Him </a:t>
            </a:r>
            <a:r>
              <a:t>to the Levites and priests.</a:t>
            </a:r>
          </a:p>
        </p:txBody>
      </p:sp>
      <p:sp>
        <p:nvSpPr>
          <p:cNvPr id="243" name="Shape 146"/>
          <p:cNvSpPr txBox="1"/>
          <p:nvPr/>
        </p:nvSpPr>
        <p:spPr>
          <a:xfrm>
            <a:off x="345012" y="299879"/>
            <a:ext cx="16198676" cy="935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a:defRPr sz="4400" b="1">
                <a:solidFill>
                  <a:srgbClr val="7030A0"/>
                </a:solidFill>
                <a:latin typeface="Calibri"/>
                <a:ea typeface="Calibri"/>
                <a:cs typeface="Calibri"/>
                <a:sym typeface="Calibri"/>
              </a:defRPr>
            </a:pPr>
            <a:r>
              <a:t>Deuteronomic Tithe </a:t>
            </a:r>
            <a:r>
              <a:rPr sz="5400" b="0">
                <a:solidFill>
                  <a:srgbClr val="592F74"/>
                </a:solidFill>
              </a:rPr>
              <a:t>x</a:t>
            </a:r>
            <a:r>
              <a:t> the Tithe from Leviticus and Numbers</a:t>
            </a:r>
          </a:p>
        </p:txBody>
      </p:sp>
      <p:pic>
        <p:nvPicPr>
          <p:cNvPr id="244" name="Picture 4" descr="Picture 4"/>
          <p:cNvPicPr>
            <a:picLocks noChangeAspect="1"/>
          </p:cNvPicPr>
          <p:nvPr/>
        </p:nvPicPr>
        <p:blipFill>
          <a:blip r:embed="rId2"/>
          <a:srcRect b="72509"/>
          <a:stretch>
            <a:fillRect/>
          </a:stretch>
        </p:blipFill>
        <p:spPr>
          <a:xfrm>
            <a:off x="2381" y="7190971"/>
            <a:ext cx="17335501" cy="25626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4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42">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24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24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242">
                                            <p:txEl>
                                              <p:pRg st="4" end="4"/>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24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iterate>
                                    <p:tmAbs val="0"/>
                                  </p:iterate>
                                  <p:childTnLst>
                                    <p:set>
                                      <p:cBhvr>
                                        <p:cTn id="30" fill="hold"/>
                                        <p:tgtEl>
                                          <p:spTgt spid="24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iterate>
                                    <p:tmAbs val="0"/>
                                  </p:iterate>
                                  <p:childTnLst>
                                    <p:set>
                                      <p:cBhvr>
                                        <p:cTn id="34" fill="hold"/>
                                        <p:tgtEl>
                                          <p:spTgt spid="24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iterate>
                                    <p:tmAbs val="0"/>
                                  </p:iterate>
                                  <p:childTnLst>
                                    <p:set>
                                      <p:cBhvr>
                                        <p:cTn id="38" fill="hold"/>
                                        <p:tgtEl>
                                          <p:spTgt spid="24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iterate>
                                    <p:tmAbs val="0"/>
                                  </p:iterate>
                                  <p:childTnLst>
                                    <p:set>
                                      <p:cBhvr>
                                        <p:cTn id="42" fill="hold"/>
                                        <p:tgtEl>
                                          <p:spTgt spid="24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iterate>
                                    <p:tmAbs val="0"/>
                                  </p:iterate>
                                  <p:childTnLst>
                                    <p:set>
                                      <p:cBhvr>
                                        <p:cTn id="46" fill="hold"/>
                                        <p:tgtEl>
                                          <p:spTgt spid="24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1"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147"/>
          <p:cNvSpPr txBox="1"/>
          <p:nvPr/>
        </p:nvSpPr>
        <p:spPr>
          <a:xfrm>
            <a:off x="640460" y="2271891"/>
            <a:ext cx="15871495" cy="4199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a:defRPr sz="2800" b="1">
                <a:latin typeface="Calibri"/>
                <a:ea typeface="Calibri"/>
                <a:cs typeface="Calibri"/>
                <a:sym typeface="Calibri"/>
              </a:defRPr>
            </a:pPr>
            <a:r>
              <a:t>Fellowship Meals: </a:t>
            </a:r>
          </a:p>
          <a:p>
            <a:pPr marL="609629" indent="-609629" algn="l">
              <a:buSzPct val="100000"/>
              <a:buFont typeface="Arial"/>
              <a:buChar char="•"/>
              <a:defRPr sz="2800">
                <a:latin typeface="Calibri"/>
                <a:ea typeface="Calibri"/>
                <a:cs typeface="Calibri"/>
                <a:sym typeface="Calibri"/>
              </a:defRPr>
            </a:pPr>
            <a:r>
              <a:t>In Deut. was to be used for a family fellowship meal – at the sanctuary.</a:t>
            </a:r>
          </a:p>
          <a:p>
            <a:pPr marL="609629" indent="-609629" algn="l">
              <a:buSzPct val="100000"/>
              <a:buFont typeface="Arial"/>
              <a:buChar char="•"/>
              <a:defRPr sz="2800">
                <a:latin typeface="Calibri"/>
                <a:ea typeface="Calibri"/>
                <a:cs typeface="Calibri"/>
                <a:sym typeface="Calibri"/>
              </a:defRPr>
            </a:pPr>
            <a:r>
              <a:t>The other legislations did not allow for that.</a:t>
            </a:r>
          </a:p>
          <a:p>
            <a:pPr marL="609629" indent="-609629" algn="l">
              <a:buSzPct val="100000"/>
              <a:buFont typeface="Arial"/>
              <a:buChar char="•"/>
              <a:defRPr sz="2800">
                <a:latin typeface="Calibri"/>
                <a:ea typeface="Calibri"/>
                <a:cs typeface="Calibri"/>
                <a:sym typeface="Calibri"/>
              </a:defRPr>
            </a:pPr>
            <a:r>
              <a:t>They limited the eating of the tithe to the Levites, the priests, and their respective families.</a:t>
            </a:r>
          </a:p>
          <a:p>
            <a:pPr algn="l">
              <a:defRPr sz="2800" b="1">
                <a:latin typeface="Calibri"/>
                <a:ea typeface="Calibri"/>
                <a:cs typeface="Calibri"/>
                <a:sym typeface="Calibri"/>
              </a:defRPr>
            </a:pPr>
            <a:endParaRPr/>
          </a:p>
          <a:p>
            <a:pPr algn="l">
              <a:defRPr sz="2800" b="1">
                <a:latin typeface="Calibri"/>
                <a:ea typeface="Calibri"/>
                <a:cs typeface="Calibri"/>
                <a:sym typeface="Calibri"/>
              </a:defRPr>
            </a:pPr>
            <a:r>
              <a:t>Conclusion:</a:t>
            </a:r>
          </a:p>
          <a:p>
            <a:pPr marL="762037" indent="-762037" algn="l">
              <a:buSzPct val="100000"/>
              <a:buFont typeface="Arial"/>
              <a:buChar char="•"/>
              <a:defRPr sz="2800">
                <a:latin typeface="Calibri"/>
                <a:ea typeface="Calibri"/>
                <a:cs typeface="Calibri"/>
                <a:sym typeface="Calibri"/>
              </a:defRPr>
            </a:pPr>
            <a:r>
              <a:t>Two different types of tithe.</a:t>
            </a:r>
          </a:p>
          <a:p>
            <a:pPr marL="762037" indent="-762037" algn="l">
              <a:buSzPct val="100000"/>
              <a:buFont typeface="Arial"/>
              <a:buChar char="•"/>
              <a:defRPr sz="2800">
                <a:latin typeface="Calibri"/>
                <a:ea typeface="Calibri"/>
                <a:cs typeface="Calibri"/>
                <a:sym typeface="Calibri"/>
              </a:defRPr>
            </a:pPr>
            <a:r>
              <a:t>It does not seem possible to parallel what we have in Deuteronomy with the legislation in Leviticus and Numbers.</a:t>
            </a:r>
          </a:p>
          <a:p>
            <a:pPr marL="762037" indent="-762037" algn="l">
              <a:buSzPct val="100000"/>
              <a:buFont typeface="Arial"/>
              <a:buChar char="•"/>
              <a:defRPr sz="2800">
                <a:latin typeface="Calibri"/>
                <a:ea typeface="Calibri"/>
                <a:cs typeface="Calibri"/>
                <a:sym typeface="Calibri"/>
              </a:defRPr>
            </a:pPr>
            <a:r>
              <a:t>Rabinical traditions: “first tithe” (Lev.); “second tithe” (Deut.).</a:t>
            </a:r>
          </a:p>
        </p:txBody>
      </p:sp>
      <p:pic>
        <p:nvPicPr>
          <p:cNvPr id="247" name="Picture 6" descr="Picture 6"/>
          <p:cNvPicPr>
            <a:picLocks noChangeAspect="1"/>
          </p:cNvPicPr>
          <p:nvPr/>
        </p:nvPicPr>
        <p:blipFill>
          <a:blip r:embed="rId2"/>
          <a:srcRect b="72509"/>
          <a:stretch>
            <a:fillRect/>
          </a:stretch>
        </p:blipFill>
        <p:spPr>
          <a:xfrm>
            <a:off x="2381" y="7190971"/>
            <a:ext cx="17335501" cy="2562630"/>
          </a:xfrm>
          <a:prstGeom prst="rect">
            <a:avLst/>
          </a:prstGeom>
          <a:ln w="12700">
            <a:miter lim="400000"/>
          </a:ln>
        </p:spPr>
      </p:pic>
      <p:sp>
        <p:nvSpPr>
          <p:cNvPr id="248" name="Shape 146"/>
          <p:cNvSpPr txBox="1"/>
          <p:nvPr/>
        </p:nvSpPr>
        <p:spPr>
          <a:xfrm>
            <a:off x="345012" y="299879"/>
            <a:ext cx="16198676" cy="935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a:defRPr sz="4400" b="1">
                <a:solidFill>
                  <a:srgbClr val="7030A0"/>
                </a:solidFill>
                <a:latin typeface="Calibri"/>
                <a:ea typeface="Calibri"/>
                <a:cs typeface="Calibri"/>
                <a:sym typeface="Calibri"/>
              </a:defRPr>
            </a:pPr>
            <a:r>
              <a:t>Deuteronomic Tithe </a:t>
            </a:r>
            <a:r>
              <a:rPr sz="5400" b="0">
                <a:solidFill>
                  <a:srgbClr val="592F74"/>
                </a:solidFill>
              </a:rPr>
              <a:t>x</a:t>
            </a:r>
            <a:r>
              <a:t> the Tithe from Leviticus and Numbers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4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4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4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46">
                                            <p:txEl>
                                              <p:pRg st="3" end="3"/>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246">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246">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246">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p:tmAbs val="0"/>
                                  </p:iterate>
                                  <p:childTnLst>
                                    <p:set>
                                      <p:cBhvr>
                                        <p:cTn id="35" fill="hold"/>
                                        <p:tgtEl>
                                          <p:spTgt spid="246">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iterate>
                                    <p:tmAbs val="0"/>
                                  </p:iterate>
                                  <p:childTnLst>
                                    <p:set>
                                      <p:cBhvr>
                                        <p:cTn id="39" fill="hold"/>
                                        <p:tgtEl>
                                          <p:spTgt spid="2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1" build="p" bldLvl="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147"/>
          <p:cNvSpPr txBox="1"/>
          <p:nvPr/>
        </p:nvSpPr>
        <p:spPr>
          <a:xfrm>
            <a:off x="640460" y="1903591"/>
            <a:ext cx="16457890" cy="49360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a:defRPr sz="3600" b="1">
                <a:latin typeface="Calibri"/>
                <a:ea typeface="Calibri"/>
                <a:cs typeface="Calibri"/>
                <a:sym typeface="Calibri"/>
              </a:defRPr>
            </a:pPr>
            <a:r>
              <a:t>Third tithe or developments of the second?</a:t>
            </a:r>
          </a:p>
          <a:p>
            <a:pPr marL="609629" indent="-609629" algn="l">
              <a:buSzPct val="100000"/>
              <a:buFont typeface="Arial"/>
              <a:buChar char="•"/>
              <a:defRPr sz="3600">
                <a:latin typeface="Calibri"/>
                <a:ea typeface="Calibri"/>
                <a:cs typeface="Calibri"/>
                <a:sym typeface="Calibri"/>
              </a:defRPr>
            </a:pPr>
            <a:r>
              <a:t>Deut. 14:28, 29 and 26:12-15 describes a different use of the second tithe every three years.</a:t>
            </a:r>
          </a:p>
          <a:p>
            <a:pPr marL="609629" indent="-609629" algn="l">
              <a:buSzPct val="100000"/>
              <a:buFont typeface="Arial"/>
              <a:buChar char="•"/>
              <a:defRPr sz="3600">
                <a:latin typeface="Calibri"/>
                <a:ea typeface="Calibri"/>
                <a:cs typeface="Calibri"/>
                <a:sym typeface="Calibri"/>
              </a:defRPr>
            </a:pPr>
            <a:r>
              <a:t>It was from the produce of the earth – to be kept in the towns.</a:t>
            </a:r>
          </a:p>
          <a:p>
            <a:pPr marL="609629" indent="-609629" algn="l">
              <a:buSzPct val="100000"/>
              <a:buFont typeface="Arial"/>
              <a:buChar char="•"/>
              <a:defRPr sz="3600">
                <a:latin typeface="Calibri"/>
                <a:ea typeface="Calibri"/>
                <a:cs typeface="Calibri"/>
                <a:sym typeface="Calibri"/>
              </a:defRPr>
            </a:pPr>
            <a:r>
              <a:t>To be eaten by: Levites, aliens, fatherless, widows (living in the towns).</a:t>
            </a:r>
          </a:p>
          <a:p>
            <a:pPr marL="609629" indent="-609629" algn="l">
              <a:buSzPct val="100000"/>
              <a:buFont typeface="Arial"/>
              <a:buChar char="•"/>
              <a:defRPr sz="3600">
                <a:latin typeface="Calibri"/>
                <a:ea typeface="Calibri"/>
                <a:cs typeface="Calibri"/>
                <a:sym typeface="Calibri"/>
              </a:defRPr>
            </a:pPr>
            <a:r>
              <a:t>For two years, the 2</a:t>
            </a:r>
            <a:r>
              <a:rPr baseline="30000"/>
              <a:t>nd</a:t>
            </a:r>
            <a:r>
              <a:t> tithe was brought to the sanctuary and eaten there.</a:t>
            </a:r>
          </a:p>
          <a:p>
            <a:pPr marL="609629" indent="-609629" algn="l">
              <a:buSzPct val="100000"/>
              <a:buFont typeface="Arial"/>
              <a:buChar char="•"/>
              <a:defRPr sz="3600">
                <a:latin typeface="Calibri"/>
                <a:ea typeface="Calibri"/>
                <a:cs typeface="Calibri"/>
                <a:sym typeface="Calibri"/>
              </a:defRPr>
            </a:pPr>
            <a:r>
              <a:t>But “every third year… this second tithe was to be used at home, in entertaining the Levites and the poor.” Ellen G. White, Patriarchs and Prophets, p 530.</a:t>
            </a:r>
          </a:p>
        </p:txBody>
      </p:sp>
      <p:pic>
        <p:nvPicPr>
          <p:cNvPr id="251" name="Picture 6" descr="Picture 6"/>
          <p:cNvPicPr>
            <a:picLocks noChangeAspect="1"/>
          </p:cNvPicPr>
          <p:nvPr/>
        </p:nvPicPr>
        <p:blipFill>
          <a:blip r:embed="rId2"/>
          <a:srcRect b="72509"/>
          <a:stretch>
            <a:fillRect/>
          </a:stretch>
        </p:blipFill>
        <p:spPr>
          <a:xfrm>
            <a:off x="2381" y="7190971"/>
            <a:ext cx="17335501" cy="2562630"/>
          </a:xfrm>
          <a:prstGeom prst="rect">
            <a:avLst/>
          </a:prstGeom>
          <a:ln w="12700">
            <a:miter lim="400000"/>
          </a:ln>
        </p:spPr>
      </p:pic>
      <p:sp>
        <p:nvSpPr>
          <p:cNvPr id="252" name="Shape 146"/>
          <p:cNvSpPr txBox="1"/>
          <p:nvPr/>
        </p:nvSpPr>
        <p:spPr>
          <a:xfrm>
            <a:off x="345012" y="299879"/>
            <a:ext cx="16198676" cy="935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a:defRPr sz="4400" b="1">
                <a:solidFill>
                  <a:srgbClr val="7030A0"/>
                </a:solidFill>
                <a:latin typeface="Calibri"/>
                <a:ea typeface="Calibri"/>
                <a:cs typeface="Calibri"/>
                <a:sym typeface="Calibri"/>
              </a:defRPr>
            </a:pPr>
            <a:r>
              <a:t>Deuteronomic Tithe </a:t>
            </a:r>
            <a:r>
              <a:rPr sz="5400" b="0">
                <a:solidFill>
                  <a:srgbClr val="592F74"/>
                </a:solidFill>
              </a:rPr>
              <a:t>x</a:t>
            </a:r>
            <a:r>
              <a:t> the Tithe from Leviticus and Numbers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5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5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5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5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5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1"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147"/>
          <p:cNvSpPr txBox="1"/>
          <p:nvPr/>
        </p:nvSpPr>
        <p:spPr>
          <a:xfrm>
            <a:off x="640460" y="2321405"/>
            <a:ext cx="16258355" cy="4402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a:defRPr sz="3600" b="1">
                <a:latin typeface="Calibri"/>
                <a:ea typeface="Calibri"/>
                <a:cs typeface="Calibri"/>
                <a:sym typeface="Calibri"/>
              </a:defRPr>
            </a:pPr>
            <a:r>
              <a:t>The Second Tithe (Deuteronomic)</a:t>
            </a:r>
          </a:p>
          <a:p>
            <a:pPr marL="609629" indent="-609629" algn="l">
              <a:buSzPct val="100000"/>
              <a:buFont typeface="Arial"/>
              <a:buChar char="•"/>
              <a:defRPr sz="3600">
                <a:latin typeface="Calibri"/>
                <a:ea typeface="Calibri"/>
                <a:cs typeface="Calibri"/>
                <a:sym typeface="Calibri"/>
              </a:defRPr>
            </a:pPr>
            <a:r>
              <a:t>Also based on the conviction that it was God who blessed Israel (12:6, 7).</a:t>
            </a:r>
          </a:p>
          <a:p>
            <a:pPr marL="609629" indent="-609629" algn="l">
              <a:buSzPct val="100000"/>
              <a:buFont typeface="Arial"/>
              <a:buChar char="•"/>
              <a:defRPr sz="3600">
                <a:latin typeface="Calibri"/>
                <a:ea typeface="Calibri"/>
                <a:cs typeface="Calibri"/>
                <a:sym typeface="Calibri"/>
              </a:defRPr>
            </a:pPr>
            <a:endParaRPr/>
          </a:p>
          <a:p>
            <a:pPr algn="l">
              <a:defRPr sz="3600" b="1">
                <a:latin typeface="Calibri"/>
                <a:ea typeface="Calibri"/>
                <a:cs typeface="Calibri"/>
                <a:sym typeface="Calibri"/>
              </a:defRPr>
            </a:pPr>
            <a:r>
              <a:t>Purposes:</a:t>
            </a:r>
          </a:p>
          <a:p>
            <a:pPr marL="609629" indent="-609629" algn="l">
              <a:buSzPct val="100000"/>
              <a:buFont typeface="Arial"/>
              <a:buChar char="•"/>
              <a:defRPr sz="3600">
                <a:latin typeface="Calibri"/>
                <a:ea typeface="Calibri"/>
                <a:cs typeface="Calibri"/>
                <a:sym typeface="Calibri"/>
              </a:defRPr>
            </a:pPr>
            <a:r>
              <a:t>To teach reverence to the Lord (14:22).</a:t>
            </a:r>
          </a:p>
          <a:p>
            <a:pPr marL="609629" indent="-609629" algn="l">
              <a:buSzPct val="100000"/>
              <a:buFont typeface="Arial"/>
              <a:buChar char="•"/>
              <a:defRPr sz="3600">
                <a:latin typeface="Calibri"/>
                <a:ea typeface="Calibri"/>
                <a:cs typeface="Calibri"/>
                <a:sym typeface="Calibri"/>
              </a:defRPr>
            </a:pPr>
            <a:r>
              <a:t>To provide for the needy (26:12).</a:t>
            </a:r>
          </a:p>
          <a:p>
            <a:pPr marL="609629" indent="-609629" algn="l">
              <a:buSzPct val="100000"/>
              <a:buFont typeface="Arial"/>
              <a:buChar char="•"/>
              <a:defRPr sz="3600">
                <a:latin typeface="Calibri"/>
                <a:ea typeface="Calibri"/>
                <a:cs typeface="Calibri"/>
                <a:sym typeface="Calibri"/>
              </a:defRPr>
            </a:pPr>
            <a:r>
              <a:t>This seems to have been a “charity” tithe within the Israelite theocracy.</a:t>
            </a:r>
          </a:p>
        </p:txBody>
      </p:sp>
      <p:pic>
        <p:nvPicPr>
          <p:cNvPr id="255" name="Picture 6" descr="Picture 6"/>
          <p:cNvPicPr>
            <a:picLocks noChangeAspect="1"/>
          </p:cNvPicPr>
          <p:nvPr/>
        </p:nvPicPr>
        <p:blipFill>
          <a:blip r:embed="rId2"/>
          <a:srcRect b="72509"/>
          <a:stretch>
            <a:fillRect/>
          </a:stretch>
        </p:blipFill>
        <p:spPr>
          <a:xfrm>
            <a:off x="2381" y="7190971"/>
            <a:ext cx="17335501" cy="2562630"/>
          </a:xfrm>
          <a:prstGeom prst="rect">
            <a:avLst/>
          </a:prstGeom>
          <a:ln w="12700">
            <a:miter lim="400000"/>
          </a:ln>
        </p:spPr>
      </p:pic>
      <p:sp>
        <p:nvSpPr>
          <p:cNvPr id="256" name="Shape 146"/>
          <p:cNvSpPr txBox="1"/>
          <p:nvPr/>
        </p:nvSpPr>
        <p:spPr>
          <a:xfrm>
            <a:off x="345012" y="299879"/>
            <a:ext cx="16198676" cy="935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a:defRPr sz="4400" b="1">
                <a:solidFill>
                  <a:srgbClr val="7030A0"/>
                </a:solidFill>
                <a:latin typeface="Calibri"/>
                <a:ea typeface="Calibri"/>
                <a:cs typeface="Calibri"/>
                <a:sym typeface="Calibri"/>
              </a:defRPr>
            </a:pPr>
            <a:r>
              <a:t>Deuteronomic Tithe </a:t>
            </a:r>
            <a:r>
              <a:rPr sz="5400" b="0">
                <a:solidFill>
                  <a:srgbClr val="592F74"/>
                </a:solidFill>
              </a:rPr>
              <a:t>x</a:t>
            </a:r>
            <a:r>
              <a:t> the Tithe from Leviticus and Numbers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5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54">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25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25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254">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254">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254">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p:tmAbs val="0"/>
                                  </p:iterate>
                                  <p:childTnLst>
                                    <p:set>
                                      <p:cBhvr>
                                        <p:cTn id="35" fill="hold"/>
                                        <p:tgtEl>
                                          <p:spTgt spid="25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1" build="p" bldLvl="5"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147"/>
          <p:cNvSpPr txBox="1"/>
          <p:nvPr/>
        </p:nvSpPr>
        <p:spPr>
          <a:xfrm>
            <a:off x="466587" y="1906576"/>
            <a:ext cx="16432229" cy="5507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a:defRPr sz="4000">
                <a:latin typeface="Calibri"/>
                <a:ea typeface="Calibri"/>
                <a:cs typeface="Calibri"/>
                <a:sym typeface="Calibri"/>
              </a:defRPr>
            </a:pPr>
            <a:r>
              <a:t>“[1] </a:t>
            </a:r>
            <a:r>
              <a:rPr b="1">
                <a:solidFill>
                  <a:srgbClr val="C19101"/>
                </a:solidFill>
              </a:rPr>
              <a:t>To promote the assembling of the people for religious service</a:t>
            </a:r>
            <a:r>
              <a:t>, as well as to provide [2] </a:t>
            </a:r>
            <a:r>
              <a:rPr b="1">
                <a:solidFill>
                  <a:srgbClr val="C19101"/>
                </a:solidFill>
              </a:rPr>
              <a:t>for the poor</a:t>
            </a:r>
            <a:r>
              <a:t>, a second tithe of all the increase was required. Concerning the first tithe, the Lord had declared, “I have given the children of Levi </a:t>
            </a:r>
            <a:r>
              <a:rPr i="1"/>
              <a:t>all the tenth</a:t>
            </a:r>
            <a:r>
              <a:t> in Israel,” But in regard to the second He commanded, ‘Thou shalt eat before the Lord thy God, in the place which He shall choose to place His name there, the tithe of thy corn, of thy wine, and of thine oil, and the firstlings of thy herds and of thy flocks; [3] </a:t>
            </a:r>
            <a:r>
              <a:rPr b="1">
                <a:solidFill>
                  <a:srgbClr val="C19101"/>
                </a:solidFill>
              </a:rPr>
              <a:t>that thou mayest learn to fear the Lord thy God always</a:t>
            </a:r>
            <a:r>
              <a:t>.’…” PP, 530.</a:t>
            </a:r>
          </a:p>
        </p:txBody>
      </p:sp>
      <p:sp>
        <p:nvSpPr>
          <p:cNvPr id="259" name="Shape 146"/>
          <p:cNvSpPr txBox="1"/>
          <p:nvPr/>
        </p:nvSpPr>
        <p:spPr>
          <a:xfrm>
            <a:off x="540961" y="228069"/>
            <a:ext cx="16253578" cy="1202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lvl1pPr algn="l">
              <a:defRPr sz="7200" b="1">
                <a:solidFill>
                  <a:srgbClr val="7030A0"/>
                </a:solidFill>
                <a:latin typeface="Calibri"/>
                <a:ea typeface="Calibri"/>
                <a:cs typeface="Calibri"/>
                <a:sym typeface="Calibri"/>
              </a:defRPr>
            </a:lvl1pPr>
          </a:lstStyle>
          <a:p>
            <a:r>
              <a:t>Ellen G. White and the Second Tithe</a:t>
            </a:r>
          </a:p>
        </p:txBody>
      </p:sp>
      <p:pic>
        <p:nvPicPr>
          <p:cNvPr id="260" name="Picture 6" descr="Picture 6"/>
          <p:cNvPicPr>
            <a:picLocks noChangeAspect="1"/>
          </p:cNvPicPr>
          <p:nvPr/>
        </p:nvPicPr>
        <p:blipFill>
          <a:blip r:embed="rId2"/>
          <a:srcRect b="72509"/>
          <a:stretch>
            <a:fillRect/>
          </a:stretch>
        </p:blipFill>
        <p:spPr>
          <a:xfrm>
            <a:off x="2381" y="7190971"/>
            <a:ext cx="17335501" cy="25626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46"/>
          <p:cNvSpPr txBox="1"/>
          <p:nvPr/>
        </p:nvSpPr>
        <p:spPr>
          <a:xfrm>
            <a:off x="629036" y="331203"/>
            <a:ext cx="5547358" cy="1113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lvl1pPr>
              <a:defRPr sz="6600" b="1">
                <a:solidFill>
                  <a:srgbClr val="7030A0"/>
                </a:solidFill>
                <a:latin typeface="Calibri"/>
                <a:ea typeface="Calibri"/>
                <a:cs typeface="Calibri"/>
                <a:sym typeface="Calibri"/>
              </a:defRPr>
            </a:lvl1pPr>
          </a:lstStyle>
          <a:p>
            <a:r>
              <a:t>Lev. 27:30-33</a:t>
            </a:r>
          </a:p>
        </p:txBody>
      </p:sp>
      <p:sp>
        <p:nvSpPr>
          <p:cNvPr id="152" name="Shape 147"/>
          <p:cNvSpPr txBox="1"/>
          <p:nvPr/>
        </p:nvSpPr>
        <p:spPr>
          <a:xfrm>
            <a:off x="937035" y="1601377"/>
            <a:ext cx="15733181" cy="596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defTabSz="1219261">
              <a:defRPr sz="4400" b="1" baseline="30000">
                <a:latin typeface="Calibri"/>
                <a:ea typeface="Calibri"/>
                <a:cs typeface="Calibri"/>
                <a:sym typeface="Calibri"/>
              </a:defRPr>
            </a:pPr>
            <a:r>
              <a:t>30 </a:t>
            </a:r>
            <a:r>
              <a:rPr b="0" baseline="0"/>
              <a:t>And all the tithe of the land, </a:t>
            </a:r>
            <a:r>
              <a:rPr b="0" i="1" baseline="0"/>
              <a:t>whether</a:t>
            </a:r>
            <a:r>
              <a:rPr b="0" baseline="0"/>
              <a:t> of the </a:t>
            </a:r>
            <a:r>
              <a:rPr b="0" baseline="0">
                <a:solidFill>
                  <a:srgbClr val="C19101"/>
                </a:solidFill>
              </a:rPr>
              <a:t>seed</a:t>
            </a:r>
            <a:r>
              <a:rPr b="0" baseline="0"/>
              <a:t> of the land </a:t>
            </a:r>
            <a:r>
              <a:rPr b="0" i="1" baseline="0"/>
              <a:t>or</a:t>
            </a:r>
            <a:r>
              <a:rPr b="0" baseline="0"/>
              <a:t> of the </a:t>
            </a:r>
            <a:r>
              <a:rPr b="0" baseline="0">
                <a:solidFill>
                  <a:srgbClr val="C19101"/>
                </a:solidFill>
              </a:rPr>
              <a:t>fruit</a:t>
            </a:r>
            <a:r>
              <a:rPr b="0" baseline="0"/>
              <a:t> of the tree, </a:t>
            </a:r>
            <a:r>
              <a:rPr b="0" i="1" baseline="0"/>
              <a:t>is</a:t>
            </a:r>
            <a:r>
              <a:rPr b="0" baseline="0"/>
              <a:t> the </a:t>
            </a:r>
            <a:r>
              <a:rPr b="0" cap="small" baseline="0"/>
              <a:t>Lord</a:t>
            </a:r>
            <a:r>
              <a:rPr b="0" baseline="0"/>
              <a:t>’s. </a:t>
            </a:r>
            <a:r>
              <a:rPr b="0" baseline="0">
                <a:solidFill>
                  <a:srgbClr val="C19101"/>
                </a:solidFill>
              </a:rPr>
              <a:t>It </a:t>
            </a:r>
            <a:r>
              <a:rPr b="0" i="1" baseline="0">
                <a:solidFill>
                  <a:srgbClr val="C19101"/>
                </a:solidFill>
              </a:rPr>
              <a:t>is</a:t>
            </a:r>
            <a:r>
              <a:rPr b="0" baseline="0">
                <a:solidFill>
                  <a:srgbClr val="C19101"/>
                </a:solidFill>
              </a:rPr>
              <a:t> holy to the </a:t>
            </a:r>
            <a:r>
              <a:rPr b="0" cap="small" baseline="0">
                <a:solidFill>
                  <a:srgbClr val="C19101"/>
                </a:solidFill>
              </a:rPr>
              <a:t>Lord</a:t>
            </a:r>
            <a:r>
              <a:rPr b="0" baseline="0"/>
              <a:t>. </a:t>
            </a:r>
            <a:r>
              <a:t>31 </a:t>
            </a:r>
            <a:r>
              <a:rPr b="0" baseline="0"/>
              <a:t>If a man wants at all to </a:t>
            </a:r>
            <a:r>
              <a:rPr b="0" baseline="0">
                <a:solidFill>
                  <a:srgbClr val="C19101"/>
                </a:solidFill>
              </a:rPr>
              <a:t>redeem</a:t>
            </a:r>
            <a:r>
              <a:rPr b="0" baseline="0"/>
              <a:t> </a:t>
            </a:r>
            <a:r>
              <a:rPr b="0" i="1" baseline="0"/>
              <a:t>any</a:t>
            </a:r>
            <a:r>
              <a:rPr b="0" baseline="0"/>
              <a:t> of his tithes, he shall </a:t>
            </a:r>
            <a:r>
              <a:rPr b="0" baseline="0">
                <a:solidFill>
                  <a:srgbClr val="C19101"/>
                </a:solidFill>
              </a:rPr>
              <a:t>add one-fifth to it</a:t>
            </a:r>
            <a:r>
              <a:rPr b="0" baseline="0"/>
              <a:t>. </a:t>
            </a:r>
            <a:r>
              <a:t>32 </a:t>
            </a:r>
            <a:r>
              <a:rPr b="0" baseline="0"/>
              <a:t>And concerning the tithe of the </a:t>
            </a:r>
            <a:r>
              <a:rPr b="0" baseline="0">
                <a:solidFill>
                  <a:srgbClr val="C19101"/>
                </a:solidFill>
              </a:rPr>
              <a:t>herd</a:t>
            </a:r>
            <a:r>
              <a:rPr b="0" baseline="0"/>
              <a:t> or the </a:t>
            </a:r>
            <a:r>
              <a:rPr b="0" baseline="0">
                <a:solidFill>
                  <a:srgbClr val="C19101"/>
                </a:solidFill>
              </a:rPr>
              <a:t>flock</a:t>
            </a:r>
            <a:r>
              <a:rPr b="0" baseline="0"/>
              <a:t>, of whatever passes under the rod, the tenth one </a:t>
            </a:r>
            <a:r>
              <a:rPr b="0" baseline="0">
                <a:solidFill>
                  <a:srgbClr val="C19101"/>
                </a:solidFill>
              </a:rPr>
              <a:t>shall be holy to the </a:t>
            </a:r>
            <a:r>
              <a:rPr b="0" cap="small" baseline="0">
                <a:solidFill>
                  <a:srgbClr val="C19101"/>
                </a:solidFill>
              </a:rPr>
              <a:t>Lord</a:t>
            </a:r>
            <a:r>
              <a:rPr b="0" baseline="0"/>
              <a:t>. </a:t>
            </a:r>
            <a:r>
              <a:t>33 </a:t>
            </a:r>
            <a:r>
              <a:rPr b="0" baseline="0"/>
              <a:t>He shall </a:t>
            </a:r>
            <a:r>
              <a:rPr b="0" baseline="0">
                <a:solidFill>
                  <a:srgbClr val="C19101"/>
                </a:solidFill>
              </a:rPr>
              <a:t>not inquire whether it is good or bad, nor shall he exchange it</a:t>
            </a:r>
            <a:r>
              <a:rPr b="0" baseline="0"/>
              <a:t>; and if he exchanges it at all, then both it and the one exchanged for it shall be holy; </a:t>
            </a:r>
            <a:r>
              <a:rPr b="0" baseline="0">
                <a:solidFill>
                  <a:srgbClr val="C19101"/>
                </a:solidFill>
              </a:rPr>
              <a:t>it shall not be redeemed</a:t>
            </a:r>
            <a:r>
              <a:rPr b="0" baseline="0"/>
              <a:t>.’ ”</a:t>
            </a:r>
          </a:p>
        </p:txBody>
      </p:sp>
      <p:pic>
        <p:nvPicPr>
          <p:cNvPr id="153" name="Picture 4" descr="Picture 4"/>
          <p:cNvPicPr>
            <a:picLocks noChangeAspect="1"/>
          </p:cNvPicPr>
          <p:nvPr/>
        </p:nvPicPr>
        <p:blipFill>
          <a:blip r:embed="rId2"/>
          <a:srcRect b="72509"/>
          <a:stretch>
            <a:fillRect/>
          </a:stretch>
        </p:blipFill>
        <p:spPr>
          <a:xfrm>
            <a:off x="2381" y="7190971"/>
            <a:ext cx="17335501" cy="25626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1"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147"/>
          <p:cNvSpPr txBox="1"/>
          <p:nvPr/>
        </p:nvSpPr>
        <p:spPr>
          <a:xfrm>
            <a:off x="1283191" y="1862767"/>
            <a:ext cx="14773880" cy="58250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a:defRPr sz="4800">
                <a:latin typeface="Calibri"/>
                <a:ea typeface="Calibri"/>
                <a:cs typeface="Calibri"/>
                <a:sym typeface="Calibri"/>
              </a:defRPr>
            </a:pPr>
            <a:r>
              <a:t>“… This tithe, or its equivalent in money, they were for two years to bring to the place where the sanctuary was established. After presenting a thank offering to God and a specified portion to the priest, the offerers were to use the remainder for a </a:t>
            </a:r>
            <a:r>
              <a:rPr b="1">
                <a:solidFill>
                  <a:srgbClr val="C19101"/>
                </a:solidFill>
              </a:rPr>
              <a:t>religious feast</a:t>
            </a:r>
            <a:r>
              <a:t>, in which the </a:t>
            </a:r>
            <a:r>
              <a:rPr b="1">
                <a:solidFill>
                  <a:srgbClr val="C19101"/>
                </a:solidFill>
              </a:rPr>
              <a:t>Levite</a:t>
            </a:r>
            <a:r>
              <a:t>, the </a:t>
            </a:r>
            <a:r>
              <a:rPr b="1">
                <a:solidFill>
                  <a:srgbClr val="C19101"/>
                </a:solidFill>
              </a:rPr>
              <a:t>stranger</a:t>
            </a:r>
            <a:r>
              <a:t>, the </a:t>
            </a:r>
            <a:r>
              <a:rPr b="1">
                <a:solidFill>
                  <a:srgbClr val="C19101"/>
                </a:solidFill>
              </a:rPr>
              <a:t>fatherless</a:t>
            </a:r>
            <a:r>
              <a:t>, and the </a:t>
            </a:r>
            <a:r>
              <a:rPr b="1">
                <a:solidFill>
                  <a:srgbClr val="C19101"/>
                </a:solidFill>
              </a:rPr>
              <a:t>widow</a:t>
            </a:r>
            <a:r>
              <a:t> should participate....” PP, 530.</a:t>
            </a:r>
          </a:p>
        </p:txBody>
      </p:sp>
      <p:pic>
        <p:nvPicPr>
          <p:cNvPr id="263" name="Picture 6" descr="Picture 6"/>
          <p:cNvPicPr>
            <a:picLocks noChangeAspect="1"/>
          </p:cNvPicPr>
          <p:nvPr/>
        </p:nvPicPr>
        <p:blipFill>
          <a:blip r:embed="rId2"/>
          <a:srcRect b="72509"/>
          <a:stretch>
            <a:fillRect/>
          </a:stretch>
        </p:blipFill>
        <p:spPr>
          <a:xfrm>
            <a:off x="2381" y="7190971"/>
            <a:ext cx="17335501" cy="2562630"/>
          </a:xfrm>
          <a:prstGeom prst="rect">
            <a:avLst/>
          </a:prstGeom>
          <a:ln w="12700">
            <a:miter lim="400000"/>
          </a:ln>
        </p:spPr>
      </p:pic>
      <p:sp>
        <p:nvSpPr>
          <p:cNvPr id="264" name="Shape 146"/>
          <p:cNvSpPr txBox="1"/>
          <p:nvPr/>
        </p:nvSpPr>
        <p:spPr>
          <a:xfrm>
            <a:off x="540961" y="228069"/>
            <a:ext cx="16253578" cy="1202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lvl1pPr algn="l">
              <a:defRPr sz="7200" b="1">
                <a:solidFill>
                  <a:srgbClr val="7030A0"/>
                </a:solidFill>
                <a:latin typeface="Calibri"/>
                <a:ea typeface="Calibri"/>
                <a:cs typeface="Calibri"/>
                <a:sym typeface="Calibri"/>
              </a:defRPr>
            </a:lvl1pPr>
          </a:lstStyle>
          <a:p>
            <a:r>
              <a:t>Ellen G. White and the Second Tithe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1"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147"/>
          <p:cNvSpPr txBox="1"/>
          <p:nvPr/>
        </p:nvSpPr>
        <p:spPr>
          <a:xfrm>
            <a:off x="1242329" y="2832193"/>
            <a:ext cx="14693325" cy="3691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a:defRPr sz="4000">
                <a:latin typeface="Calibri"/>
                <a:ea typeface="Calibri"/>
                <a:cs typeface="Calibri"/>
                <a:sym typeface="Calibri"/>
              </a:defRPr>
            </a:pPr>
            <a:r>
              <a:t>“… </a:t>
            </a:r>
            <a:r>
              <a:rPr sz="4800"/>
              <a:t>Every third year, however, this second tithe was to be used </a:t>
            </a:r>
            <a:r>
              <a:rPr sz="4800" b="1">
                <a:solidFill>
                  <a:srgbClr val="C19101"/>
                </a:solidFill>
              </a:rPr>
              <a:t>at home</a:t>
            </a:r>
            <a:r>
              <a:rPr sz="4800"/>
              <a:t>, in </a:t>
            </a:r>
            <a:r>
              <a:rPr sz="4800" b="1">
                <a:solidFill>
                  <a:srgbClr val="C19101"/>
                </a:solidFill>
              </a:rPr>
              <a:t>entertaining the Levite and the poor</a:t>
            </a:r>
            <a:r>
              <a:rPr sz="4800"/>
              <a:t>, as Moses said, “That they may eat within thy gates, and be filled.” This tithe would provide a fund for the uses of </a:t>
            </a:r>
            <a:r>
              <a:rPr sz="4800" b="1">
                <a:solidFill>
                  <a:srgbClr val="C19101"/>
                </a:solidFill>
              </a:rPr>
              <a:t>charity</a:t>
            </a:r>
            <a:r>
              <a:rPr sz="4800"/>
              <a:t> and </a:t>
            </a:r>
            <a:r>
              <a:rPr sz="4800" b="1">
                <a:solidFill>
                  <a:srgbClr val="C19101"/>
                </a:solidFill>
              </a:rPr>
              <a:t>hospitality</a:t>
            </a:r>
            <a:r>
              <a:rPr sz="4800"/>
              <a:t>.</a:t>
            </a:r>
            <a:r>
              <a:t>” PP, 530.</a:t>
            </a:r>
          </a:p>
        </p:txBody>
      </p:sp>
      <p:pic>
        <p:nvPicPr>
          <p:cNvPr id="267" name="Picture 6" descr="Picture 6"/>
          <p:cNvPicPr>
            <a:picLocks noChangeAspect="1"/>
          </p:cNvPicPr>
          <p:nvPr/>
        </p:nvPicPr>
        <p:blipFill>
          <a:blip r:embed="rId2"/>
          <a:srcRect b="72509"/>
          <a:stretch>
            <a:fillRect/>
          </a:stretch>
        </p:blipFill>
        <p:spPr>
          <a:xfrm>
            <a:off x="2381" y="7190971"/>
            <a:ext cx="17335501" cy="2562630"/>
          </a:xfrm>
          <a:prstGeom prst="rect">
            <a:avLst/>
          </a:prstGeom>
          <a:ln w="12700">
            <a:miter lim="400000"/>
          </a:ln>
        </p:spPr>
      </p:pic>
      <p:sp>
        <p:nvSpPr>
          <p:cNvPr id="268" name="Shape 146"/>
          <p:cNvSpPr txBox="1"/>
          <p:nvPr/>
        </p:nvSpPr>
        <p:spPr>
          <a:xfrm>
            <a:off x="540961" y="228069"/>
            <a:ext cx="16253578" cy="1202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lvl1pPr algn="l">
              <a:defRPr sz="7200" b="1">
                <a:solidFill>
                  <a:srgbClr val="7030A0"/>
                </a:solidFill>
                <a:latin typeface="Calibri"/>
                <a:ea typeface="Calibri"/>
                <a:cs typeface="Calibri"/>
                <a:sym typeface="Calibri"/>
              </a:defRPr>
            </a:lvl1pPr>
          </a:lstStyle>
          <a:p>
            <a:r>
              <a:t>Ellen G. White and the Second Tithe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1"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147"/>
          <p:cNvSpPr txBox="1"/>
          <p:nvPr/>
        </p:nvSpPr>
        <p:spPr>
          <a:xfrm>
            <a:off x="1078943" y="3702090"/>
            <a:ext cx="15233179" cy="3335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marL="609629" indent="-609629" algn="l">
              <a:buSzPct val="100000"/>
              <a:buFont typeface="Arial"/>
              <a:buChar char="•"/>
              <a:defRPr sz="3600">
                <a:latin typeface="Calibri"/>
                <a:ea typeface="Calibri"/>
                <a:cs typeface="Calibri"/>
                <a:sym typeface="Calibri"/>
              </a:defRPr>
            </a:pPr>
            <a:r>
              <a:t>The principle (not necessarily the percentage) about the ST should be applied.</a:t>
            </a:r>
          </a:p>
          <a:p>
            <a:pPr marL="609629" indent="-609629" algn="l">
              <a:buSzPct val="100000"/>
              <a:buFont typeface="Arial"/>
              <a:buChar char="•"/>
              <a:defRPr sz="3600">
                <a:latin typeface="Calibri"/>
                <a:ea typeface="Calibri"/>
                <a:cs typeface="Calibri"/>
                <a:sym typeface="Calibri"/>
              </a:defRPr>
            </a:pPr>
            <a:r>
              <a:t>ST funds: to be retained and partially managed by the family for charity and religious education.</a:t>
            </a:r>
          </a:p>
          <a:p>
            <a:pPr marL="609629" indent="-609629" algn="l">
              <a:buSzPct val="100000"/>
              <a:buFont typeface="Arial"/>
              <a:buChar char="•"/>
              <a:defRPr sz="3600">
                <a:latin typeface="Calibri"/>
                <a:ea typeface="Calibri"/>
                <a:cs typeface="Calibri"/>
                <a:sym typeface="Calibri"/>
              </a:defRPr>
            </a:pPr>
            <a:r>
              <a:t>On the other hand, offerings are under the Storehouse Principle.</a:t>
            </a:r>
          </a:p>
          <a:p>
            <a:pPr marL="609629" indent="-609629" algn="l">
              <a:buSzPct val="100000"/>
              <a:buFont typeface="Arial"/>
              <a:buChar char="•"/>
              <a:defRPr sz="3600">
                <a:latin typeface="Calibri"/>
                <a:ea typeface="Calibri"/>
                <a:cs typeface="Calibri"/>
                <a:sym typeface="Calibri"/>
              </a:defRPr>
            </a:pPr>
            <a:r>
              <a:t>Offerings should also be percentage based.</a:t>
            </a:r>
          </a:p>
        </p:txBody>
      </p:sp>
      <p:sp>
        <p:nvSpPr>
          <p:cNvPr id="271" name="Shape 146"/>
          <p:cNvSpPr txBox="1"/>
          <p:nvPr/>
        </p:nvSpPr>
        <p:spPr>
          <a:xfrm>
            <a:off x="921812" y="675425"/>
            <a:ext cx="15491876" cy="22690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a:defRPr sz="7200" b="1">
                <a:solidFill>
                  <a:srgbClr val="7030A0"/>
                </a:solidFill>
                <a:latin typeface="Calibri"/>
                <a:ea typeface="Calibri"/>
                <a:cs typeface="Calibri"/>
                <a:sym typeface="Calibri"/>
              </a:defRPr>
            </a:pPr>
            <a:r>
              <a:t>Why Not to Apply the Second-tithe</a:t>
            </a:r>
            <a:endParaRPr sz="5000" b="0">
              <a:solidFill>
                <a:srgbClr val="560706"/>
              </a:solidFill>
              <a:latin typeface="Gill Sans SemiBold"/>
              <a:ea typeface="Gill Sans SemiBold"/>
              <a:cs typeface="Gill Sans SemiBold"/>
              <a:sym typeface="Gill Sans SemiBold"/>
            </a:endParaRPr>
          </a:p>
          <a:p>
            <a:pPr>
              <a:defRPr sz="7200" b="1">
                <a:solidFill>
                  <a:srgbClr val="7030A0"/>
                </a:solidFill>
                <a:latin typeface="Calibri"/>
                <a:ea typeface="Calibri"/>
                <a:cs typeface="Calibri"/>
                <a:sym typeface="Calibri"/>
              </a:defRPr>
            </a:pPr>
            <a:r>
              <a:t>Percentage to Offerings.</a:t>
            </a:r>
          </a:p>
        </p:txBody>
      </p:sp>
      <p:pic>
        <p:nvPicPr>
          <p:cNvPr id="272" name="Picture 6" descr="Picture 6"/>
          <p:cNvPicPr>
            <a:picLocks noChangeAspect="1"/>
          </p:cNvPicPr>
          <p:nvPr/>
        </p:nvPicPr>
        <p:blipFill>
          <a:blip r:embed="rId3"/>
          <a:srcRect b="72509"/>
          <a:stretch>
            <a:fillRect/>
          </a:stretch>
        </p:blipFill>
        <p:spPr>
          <a:xfrm>
            <a:off x="2381" y="7190971"/>
            <a:ext cx="17335501" cy="25626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7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7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7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1" build="p" bldLvl="5"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147"/>
          <p:cNvSpPr txBox="1"/>
          <p:nvPr/>
        </p:nvSpPr>
        <p:spPr>
          <a:xfrm>
            <a:off x="870469" y="3831945"/>
            <a:ext cx="15641486" cy="2980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marL="609629" indent="-609629" algn="l">
              <a:buSzPct val="100000"/>
              <a:buFont typeface="Arial"/>
              <a:buChar char="•"/>
              <a:defRPr sz="2800">
                <a:latin typeface="Calibri"/>
                <a:ea typeface="Calibri"/>
                <a:cs typeface="Calibri"/>
                <a:sym typeface="Calibri"/>
              </a:defRPr>
            </a:pPr>
            <a:r>
              <a:t>The Bible and the Spirit of Prophecy doesn’t command any explicit percentage regarding to offerings.</a:t>
            </a:r>
          </a:p>
          <a:p>
            <a:pPr marL="609629" indent="-609629" algn="l">
              <a:buSzPct val="100000"/>
              <a:buFont typeface="Arial"/>
              <a:buChar char="•"/>
              <a:defRPr sz="2800">
                <a:latin typeface="Calibri"/>
                <a:ea typeface="Calibri"/>
                <a:cs typeface="Calibri"/>
                <a:sym typeface="Calibri"/>
              </a:defRPr>
            </a:pPr>
            <a:r>
              <a:t>Paul implicitly says that every believer is free to decide according to the purpose of the heart (2 Cor. 9:7), about how much (%) to give.</a:t>
            </a:r>
          </a:p>
          <a:p>
            <a:pPr marL="609629" indent="-609629" algn="l">
              <a:buSzPct val="100000"/>
              <a:buFont typeface="Arial"/>
              <a:buChar char="•"/>
              <a:defRPr sz="2800">
                <a:latin typeface="Calibri"/>
                <a:ea typeface="Calibri"/>
                <a:cs typeface="Calibri"/>
                <a:sym typeface="Calibri"/>
              </a:defRPr>
            </a:pPr>
            <a:r>
              <a:t>If a non-biblically based percentage for offerings is officially suggested by the church, it may bring distrust and suspicion, and the stewardship educational effort will be weakened.</a:t>
            </a:r>
          </a:p>
          <a:p>
            <a:pPr marL="609629" indent="-609629" algn="l">
              <a:buSzPct val="100000"/>
              <a:buFont typeface="Arial"/>
              <a:buChar char="•"/>
              <a:defRPr sz="2800">
                <a:latin typeface="Calibri"/>
                <a:ea typeface="Calibri"/>
                <a:cs typeface="Calibri"/>
                <a:sym typeface="Calibri"/>
              </a:defRPr>
            </a:pPr>
            <a:r>
              <a:t>A sudden 20-percent-of-income giving pattern may be felt as burdensome to new members.</a:t>
            </a:r>
          </a:p>
        </p:txBody>
      </p:sp>
      <p:pic>
        <p:nvPicPr>
          <p:cNvPr id="277" name="Picture 6" descr="Picture 6"/>
          <p:cNvPicPr>
            <a:picLocks noChangeAspect="1"/>
          </p:cNvPicPr>
          <p:nvPr/>
        </p:nvPicPr>
        <p:blipFill>
          <a:blip r:embed="rId3"/>
          <a:srcRect b="72509"/>
          <a:stretch>
            <a:fillRect/>
          </a:stretch>
        </p:blipFill>
        <p:spPr>
          <a:xfrm>
            <a:off x="2381" y="7190971"/>
            <a:ext cx="17335501" cy="2562630"/>
          </a:xfrm>
          <a:prstGeom prst="rect">
            <a:avLst/>
          </a:prstGeom>
          <a:ln w="12700">
            <a:miter lim="400000"/>
          </a:ln>
        </p:spPr>
      </p:pic>
      <p:sp>
        <p:nvSpPr>
          <p:cNvPr id="278" name="Shape 146"/>
          <p:cNvSpPr txBox="1"/>
          <p:nvPr/>
        </p:nvSpPr>
        <p:spPr>
          <a:xfrm>
            <a:off x="921812" y="675425"/>
            <a:ext cx="15491876" cy="22690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a:defRPr sz="7200" b="1">
                <a:solidFill>
                  <a:srgbClr val="7030A0"/>
                </a:solidFill>
                <a:latin typeface="Calibri"/>
                <a:ea typeface="Calibri"/>
                <a:cs typeface="Calibri"/>
                <a:sym typeface="Calibri"/>
              </a:defRPr>
            </a:pPr>
            <a:r>
              <a:t>Why Not to Apply the Second-tithe</a:t>
            </a:r>
            <a:endParaRPr sz="5000" b="0">
              <a:solidFill>
                <a:srgbClr val="560706"/>
              </a:solidFill>
              <a:latin typeface="Gill Sans SemiBold"/>
              <a:ea typeface="Gill Sans SemiBold"/>
              <a:cs typeface="Gill Sans SemiBold"/>
              <a:sym typeface="Gill Sans SemiBold"/>
            </a:endParaRPr>
          </a:p>
          <a:p>
            <a:pPr>
              <a:defRPr sz="7200" b="1">
                <a:solidFill>
                  <a:srgbClr val="7030A0"/>
                </a:solidFill>
                <a:latin typeface="Calibri"/>
                <a:ea typeface="Calibri"/>
                <a:cs typeface="Calibri"/>
                <a:sym typeface="Calibri"/>
              </a:defRPr>
            </a:pPr>
            <a:r>
              <a:t>Percentage to Offerings.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7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7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7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7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1" build="p" bldLvl="5"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147"/>
          <p:cNvSpPr txBox="1"/>
          <p:nvPr/>
        </p:nvSpPr>
        <p:spPr>
          <a:xfrm>
            <a:off x="1084268" y="3481662"/>
            <a:ext cx="15171727" cy="3894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marL="609629" indent="-609629" algn="l">
              <a:buSzPct val="100000"/>
              <a:buFont typeface="Arial"/>
              <a:buChar char="•"/>
              <a:defRPr sz="3200">
                <a:latin typeface="Calibri"/>
                <a:ea typeface="Calibri"/>
                <a:cs typeface="Calibri"/>
                <a:sym typeface="Calibri"/>
              </a:defRPr>
            </a:pPr>
            <a:r>
              <a:t>Guilt, and finally cynicism or neglect, may be the the result for those not able to reach to that giving pattern.</a:t>
            </a:r>
          </a:p>
          <a:p>
            <a:pPr marL="609629" indent="-609629" algn="l">
              <a:buSzPct val="100000"/>
              <a:buFont typeface="Arial"/>
              <a:buChar char="•"/>
              <a:defRPr sz="3200">
                <a:latin typeface="Calibri"/>
                <a:ea typeface="Calibri"/>
                <a:cs typeface="Calibri"/>
                <a:sym typeface="Calibri"/>
              </a:defRPr>
            </a:pPr>
            <a:r>
              <a:t>The Spirit of Prophecy is never prescriptive when mentioning proportions or percentages applied to offerings – only descriptive.</a:t>
            </a:r>
          </a:p>
          <a:p>
            <a:pPr marL="609629" indent="-609629" algn="l">
              <a:buSzPct val="100000"/>
              <a:buFont typeface="Arial"/>
              <a:buChar char="•"/>
              <a:defRPr sz="3200">
                <a:latin typeface="Calibri"/>
                <a:ea typeface="Calibri"/>
                <a:cs typeface="Calibri"/>
                <a:sym typeface="Calibri"/>
              </a:defRPr>
            </a:pPr>
            <a:r>
              <a:t>Israelites would not have expenses like taxes (including charities), education and health, reaching to more than 50% of the income, as in some countries.</a:t>
            </a:r>
          </a:p>
          <a:p>
            <a:pPr marL="609629" indent="-609629" algn="l">
              <a:buSzPct val="100000"/>
              <a:buFont typeface="Arial"/>
              <a:buChar char="•"/>
              <a:defRPr sz="3200">
                <a:latin typeface="Calibri"/>
                <a:ea typeface="Calibri"/>
                <a:cs typeface="Calibri"/>
                <a:sym typeface="Calibri"/>
              </a:defRPr>
            </a:pPr>
            <a:r>
              <a:t>All Israelites would have around 70% of the income left for personal use or family expenses.</a:t>
            </a:r>
          </a:p>
        </p:txBody>
      </p:sp>
      <p:pic>
        <p:nvPicPr>
          <p:cNvPr id="283" name="Picture 6" descr="Picture 6"/>
          <p:cNvPicPr>
            <a:picLocks noChangeAspect="1"/>
          </p:cNvPicPr>
          <p:nvPr/>
        </p:nvPicPr>
        <p:blipFill>
          <a:blip r:embed="rId3"/>
          <a:srcRect b="72509"/>
          <a:stretch>
            <a:fillRect/>
          </a:stretch>
        </p:blipFill>
        <p:spPr>
          <a:xfrm>
            <a:off x="2381" y="7190971"/>
            <a:ext cx="17335501" cy="2562630"/>
          </a:xfrm>
          <a:prstGeom prst="rect">
            <a:avLst/>
          </a:prstGeom>
          <a:ln w="12700">
            <a:miter lim="400000"/>
          </a:ln>
        </p:spPr>
      </p:pic>
      <p:sp>
        <p:nvSpPr>
          <p:cNvPr id="284" name="Shape 146"/>
          <p:cNvSpPr txBox="1"/>
          <p:nvPr/>
        </p:nvSpPr>
        <p:spPr>
          <a:xfrm>
            <a:off x="921812" y="675425"/>
            <a:ext cx="15491876" cy="22690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a:defRPr sz="7200" b="1">
                <a:solidFill>
                  <a:srgbClr val="7030A0"/>
                </a:solidFill>
                <a:latin typeface="Calibri"/>
                <a:ea typeface="Calibri"/>
                <a:cs typeface="Calibri"/>
                <a:sym typeface="Calibri"/>
              </a:defRPr>
            </a:pPr>
            <a:r>
              <a:t>Why Not to Apply the Second-tithe</a:t>
            </a:r>
            <a:endParaRPr sz="5000" b="0">
              <a:solidFill>
                <a:srgbClr val="560706"/>
              </a:solidFill>
              <a:latin typeface="Gill Sans SemiBold"/>
              <a:ea typeface="Gill Sans SemiBold"/>
              <a:cs typeface="Gill Sans SemiBold"/>
              <a:sym typeface="Gill Sans SemiBold"/>
            </a:endParaRPr>
          </a:p>
          <a:p>
            <a:pPr>
              <a:defRPr sz="7200" b="1">
                <a:solidFill>
                  <a:srgbClr val="7030A0"/>
                </a:solidFill>
                <a:latin typeface="Calibri"/>
                <a:ea typeface="Calibri"/>
                <a:cs typeface="Calibri"/>
                <a:sym typeface="Calibri"/>
              </a:defRPr>
            </a:pPr>
            <a:r>
              <a:t>Percentage to Offerings.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8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8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8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8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1" build="p" bldLvl="5"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147"/>
          <p:cNvSpPr txBox="1"/>
          <p:nvPr/>
        </p:nvSpPr>
        <p:spPr>
          <a:xfrm>
            <a:off x="1078943" y="2790897"/>
            <a:ext cx="15233179" cy="49360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marL="609629" indent="-609629" algn="l">
              <a:buSzPct val="100000"/>
              <a:buFont typeface="Arial"/>
              <a:buChar char="•"/>
              <a:defRPr sz="3600">
                <a:latin typeface="Calibri"/>
                <a:ea typeface="Calibri"/>
                <a:cs typeface="Calibri"/>
                <a:sym typeface="Calibri"/>
              </a:defRPr>
            </a:pPr>
            <a:r>
              <a:t>In the ancient Israelite theocratic period, the percentage given as offerings was even higher than simply adding a second tithe (PP, 527, 528; 1 TT, 546).</a:t>
            </a:r>
          </a:p>
          <a:p>
            <a:pPr marL="609629" indent="-609629" algn="l">
              <a:buSzPct val="100000"/>
              <a:buFont typeface="Arial"/>
              <a:buChar char="•"/>
              <a:defRPr sz="3600">
                <a:latin typeface="Calibri"/>
                <a:ea typeface="Calibri"/>
                <a:cs typeface="Calibri"/>
                <a:sym typeface="Calibri"/>
              </a:defRPr>
            </a:pPr>
            <a:r>
              <a:t>In these last days we are called even to surpass that giving pattern established by God to Israel, which was already more than 20 percent (PP, 528; CS, 200).</a:t>
            </a:r>
          </a:p>
          <a:p>
            <a:pPr marL="609629" indent="-609629" algn="l">
              <a:buSzPct val="100000"/>
              <a:buFont typeface="Arial"/>
              <a:buChar char="•"/>
              <a:defRPr sz="3600">
                <a:latin typeface="Calibri"/>
                <a:ea typeface="Calibri"/>
                <a:cs typeface="Calibri"/>
                <a:sym typeface="Calibri"/>
              </a:defRPr>
            </a:pPr>
            <a:r>
              <a:t>Hence, to establish 10 percent or another percentage as an ideal for offerings may limit those upon whom God may call to climb to even higher grounds of sacrifice in respect to their offering plan.</a:t>
            </a:r>
          </a:p>
        </p:txBody>
      </p:sp>
      <p:pic>
        <p:nvPicPr>
          <p:cNvPr id="289" name="Picture 6" descr="Picture 6"/>
          <p:cNvPicPr>
            <a:picLocks noChangeAspect="1"/>
          </p:cNvPicPr>
          <p:nvPr/>
        </p:nvPicPr>
        <p:blipFill>
          <a:blip r:embed="rId3"/>
          <a:srcRect b="72509"/>
          <a:stretch>
            <a:fillRect/>
          </a:stretch>
        </p:blipFill>
        <p:spPr>
          <a:xfrm>
            <a:off x="2381" y="7190971"/>
            <a:ext cx="17335501" cy="2562630"/>
          </a:xfrm>
          <a:prstGeom prst="rect">
            <a:avLst/>
          </a:prstGeom>
          <a:ln w="12700">
            <a:miter lim="400000"/>
          </a:ln>
        </p:spPr>
      </p:pic>
      <p:sp>
        <p:nvSpPr>
          <p:cNvPr id="290" name="Shape 146"/>
          <p:cNvSpPr txBox="1"/>
          <p:nvPr/>
        </p:nvSpPr>
        <p:spPr>
          <a:xfrm>
            <a:off x="921812" y="295563"/>
            <a:ext cx="15491876" cy="22690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a:defRPr sz="7200" b="1">
                <a:solidFill>
                  <a:srgbClr val="7030A0"/>
                </a:solidFill>
                <a:latin typeface="Calibri"/>
                <a:ea typeface="Calibri"/>
                <a:cs typeface="Calibri"/>
                <a:sym typeface="Calibri"/>
              </a:defRPr>
            </a:pPr>
            <a:r>
              <a:t>Why Not to Apply the Second-tithe</a:t>
            </a:r>
            <a:endParaRPr sz="5000" b="0">
              <a:solidFill>
                <a:srgbClr val="560706"/>
              </a:solidFill>
              <a:latin typeface="Gill Sans SemiBold"/>
              <a:ea typeface="Gill Sans SemiBold"/>
              <a:cs typeface="Gill Sans SemiBold"/>
              <a:sym typeface="Gill Sans SemiBold"/>
            </a:endParaRPr>
          </a:p>
          <a:p>
            <a:pPr>
              <a:defRPr sz="7200" b="1">
                <a:solidFill>
                  <a:srgbClr val="7030A0"/>
                </a:solidFill>
                <a:latin typeface="Calibri"/>
                <a:ea typeface="Calibri"/>
                <a:cs typeface="Calibri"/>
                <a:sym typeface="Calibri"/>
              </a:defRPr>
            </a:pPr>
            <a:r>
              <a:t>Percentage to Offerings.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8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8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8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1" build="p" bldLvl="5"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147"/>
          <p:cNvSpPr txBox="1"/>
          <p:nvPr/>
        </p:nvSpPr>
        <p:spPr>
          <a:xfrm>
            <a:off x="768578" y="3239753"/>
            <a:ext cx="15233179" cy="3869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marL="609629" indent="-609629" algn="l">
              <a:buSzPct val="100000"/>
              <a:buFont typeface="Arial"/>
              <a:buChar char="•"/>
              <a:defRPr sz="3600">
                <a:latin typeface="Calibri"/>
                <a:ea typeface="Calibri"/>
                <a:cs typeface="Calibri"/>
                <a:sym typeface="Calibri"/>
              </a:defRPr>
            </a:pPr>
            <a:r>
              <a:t>It is better to have more members giving offerings regularly, under the percentage based principle, beginning at any percentage.</a:t>
            </a:r>
          </a:p>
          <a:p>
            <a:pPr marL="609629" indent="-609629" algn="l">
              <a:buSzPct val="100000"/>
              <a:buFont typeface="Arial"/>
              <a:buChar char="•"/>
              <a:defRPr sz="3600">
                <a:latin typeface="Calibri"/>
                <a:ea typeface="Calibri"/>
                <a:cs typeface="Calibri"/>
                <a:sym typeface="Calibri"/>
              </a:defRPr>
            </a:pPr>
            <a:r>
              <a:t>According to what they will propose in their hearts (2 Cor. 9:7).</a:t>
            </a:r>
          </a:p>
          <a:p>
            <a:pPr marL="609629" indent="-609629" algn="l">
              <a:buSzPct val="100000"/>
              <a:buFont typeface="Arial"/>
              <a:buChar char="•"/>
              <a:defRPr sz="3600">
                <a:latin typeface="Calibri"/>
                <a:ea typeface="Calibri"/>
                <a:cs typeface="Calibri"/>
                <a:sym typeface="Calibri"/>
              </a:defRPr>
            </a:pPr>
            <a:r>
              <a:t>Growing gradually that percentage, according to the prompting of the Spirit. </a:t>
            </a:r>
          </a:p>
          <a:p>
            <a:pPr marL="609629" indent="-609629" algn="l">
              <a:buSzPct val="100000"/>
              <a:buFont typeface="Arial"/>
              <a:buChar char="•"/>
              <a:defRPr sz="3600" b="1">
                <a:solidFill>
                  <a:srgbClr val="C19101"/>
                </a:solidFill>
                <a:latin typeface="Calibri"/>
                <a:ea typeface="Calibri"/>
                <a:cs typeface="Calibri"/>
                <a:sym typeface="Calibri"/>
              </a:defRPr>
            </a:pPr>
            <a:endParaRPr/>
          </a:p>
          <a:p>
            <a:pPr algn="l">
              <a:defRPr sz="3600" b="1">
                <a:solidFill>
                  <a:srgbClr val="C19101"/>
                </a:solidFill>
                <a:latin typeface="Calibri"/>
                <a:ea typeface="Calibri"/>
                <a:cs typeface="Calibri"/>
                <a:sym typeface="Calibri"/>
              </a:defRPr>
            </a:pPr>
            <a:r>
              <a:t>	How, then, to apply the Second Tithe principle today?</a:t>
            </a:r>
          </a:p>
        </p:txBody>
      </p:sp>
      <p:sp>
        <p:nvSpPr>
          <p:cNvPr id="295" name="Shape 146"/>
          <p:cNvSpPr txBox="1"/>
          <p:nvPr/>
        </p:nvSpPr>
        <p:spPr>
          <a:xfrm>
            <a:off x="895198" y="437256"/>
            <a:ext cx="16249373" cy="2091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a:defRPr sz="6600" b="1">
                <a:solidFill>
                  <a:srgbClr val="7030A0"/>
                </a:solidFill>
                <a:latin typeface="Calibri"/>
                <a:ea typeface="Calibri"/>
                <a:cs typeface="Calibri"/>
                <a:sym typeface="Calibri"/>
              </a:defRPr>
            </a:pPr>
            <a:r>
              <a:t>Suggestions About How to Educate</a:t>
            </a:r>
            <a:endParaRPr sz="5000" b="0">
              <a:solidFill>
                <a:srgbClr val="560706"/>
              </a:solidFill>
              <a:latin typeface="Gill Sans SemiBold"/>
              <a:ea typeface="Gill Sans SemiBold"/>
              <a:cs typeface="Gill Sans SemiBold"/>
              <a:sym typeface="Gill Sans SemiBold"/>
            </a:endParaRPr>
          </a:p>
          <a:p>
            <a:pPr algn="l">
              <a:defRPr sz="6600" b="1">
                <a:solidFill>
                  <a:srgbClr val="7030A0"/>
                </a:solidFill>
                <a:latin typeface="Calibri"/>
                <a:ea typeface="Calibri"/>
                <a:cs typeface="Calibri"/>
                <a:sym typeface="Calibri"/>
              </a:defRPr>
            </a:pPr>
            <a:r>
              <a:t>Church Members to a Systematic Giving</a:t>
            </a:r>
          </a:p>
        </p:txBody>
      </p:sp>
      <p:pic>
        <p:nvPicPr>
          <p:cNvPr id="296" name="Picture 6" descr="Picture 6"/>
          <p:cNvPicPr>
            <a:picLocks noChangeAspect="1"/>
          </p:cNvPicPr>
          <p:nvPr/>
        </p:nvPicPr>
        <p:blipFill>
          <a:blip r:embed="rId3"/>
          <a:srcRect b="72509"/>
          <a:stretch>
            <a:fillRect/>
          </a:stretch>
        </p:blipFill>
        <p:spPr>
          <a:xfrm>
            <a:off x="2381" y="7190971"/>
            <a:ext cx="17335501" cy="25626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9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9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94">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1" nodeType="afterEffect">
                                  <p:stCondLst>
                                    <p:cond delay="0"/>
                                  </p:stCondLst>
                                  <p:iterate>
                                    <p:tmAbs val="0"/>
                                  </p:iterate>
                                  <p:childTnLst>
                                    <p:set>
                                      <p:cBhvr>
                                        <p:cTn id="19" fill="hold"/>
                                        <p:tgtEl>
                                          <p:spTgt spid="29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2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1" build="p" bldLvl="5"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147"/>
          <p:cNvSpPr txBox="1"/>
          <p:nvPr/>
        </p:nvSpPr>
        <p:spPr>
          <a:xfrm>
            <a:off x="768577" y="3251361"/>
            <a:ext cx="6230101" cy="37930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a:defRPr sz="2800" b="1">
                <a:latin typeface="Calibri"/>
                <a:ea typeface="Calibri"/>
                <a:cs typeface="Calibri"/>
                <a:sym typeface="Calibri"/>
              </a:defRPr>
            </a:pPr>
            <a:r>
              <a:t>Social and Charity Purposes</a:t>
            </a:r>
          </a:p>
          <a:p>
            <a:pPr marL="609629" indent="-609629" algn="l">
              <a:buSzPct val="100000"/>
              <a:buFont typeface="Arial"/>
              <a:buChar char="•"/>
              <a:defRPr sz="2800">
                <a:latin typeface="Calibri"/>
                <a:ea typeface="Calibri"/>
                <a:cs typeface="Calibri"/>
                <a:sym typeface="Calibri"/>
              </a:defRPr>
            </a:pPr>
            <a:r>
              <a:t>Christian hospitality and the support of the needy.</a:t>
            </a:r>
          </a:p>
          <a:p>
            <a:pPr marL="609629" indent="-609629" algn="l">
              <a:buSzPct val="100000"/>
              <a:buFont typeface="Arial"/>
              <a:buChar char="•"/>
              <a:defRPr sz="2800">
                <a:latin typeface="Calibri"/>
                <a:ea typeface="Calibri"/>
                <a:cs typeface="Calibri"/>
                <a:sym typeface="Calibri"/>
              </a:defRPr>
            </a:pPr>
            <a:endParaRPr/>
          </a:p>
          <a:p>
            <a:pPr algn="l">
              <a:defRPr sz="2800" b="1">
                <a:latin typeface="Calibri"/>
                <a:ea typeface="Calibri"/>
                <a:cs typeface="Calibri"/>
                <a:sym typeface="Calibri"/>
              </a:defRPr>
            </a:pPr>
            <a:r>
              <a:t>Evangelism and Ministries</a:t>
            </a:r>
          </a:p>
          <a:p>
            <a:pPr marL="609629" indent="-609629" algn="l">
              <a:buSzPct val="100000"/>
              <a:buFont typeface="Arial"/>
              <a:buChar char="•"/>
              <a:defRPr sz="2800">
                <a:latin typeface="Calibri"/>
                <a:ea typeface="Calibri"/>
                <a:cs typeface="Calibri"/>
                <a:sym typeface="Calibri"/>
              </a:defRPr>
            </a:pPr>
            <a:r>
              <a:t>Missionary books</a:t>
            </a:r>
          </a:p>
          <a:p>
            <a:pPr marL="609629" indent="-609629" algn="l">
              <a:buSzPct val="100000"/>
              <a:buFont typeface="Arial"/>
              <a:buChar char="•"/>
              <a:defRPr sz="2800">
                <a:latin typeface="Calibri"/>
                <a:ea typeface="Calibri"/>
                <a:cs typeface="Calibri"/>
                <a:sym typeface="Calibri"/>
              </a:defRPr>
            </a:pPr>
            <a:r>
              <a:t>Personal missionary travels/projects</a:t>
            </a:r>
          </a:p>
          <a:p>
            <a:pPr marL="609629" indent="-609629" algn="l">
              <a:buSzPct val="100000"/>
              <a:buFont typeface="Arial"/>
              <a:buChar char="•"/>
              <a:defRPr sz="2800">
                <a:latin typeface="Calibri"/>
                <a:ea typeface="Calibri"/>
                <a:cs typeface="Calibri"/>
                <a:sym typeface="Calibri"/>
              </a:defRPr>
            </a:pPr>
            <a:r>
              <a:t>Supporting Ministries</a:t>
            </a:r>
          </a:p>
        </p:txBody>
      </p:sp>
      <p:sp>
        <p:nvSpPr>
          <p:cNvPr id="301" name="Shape 146"/>
          <p:cNvSpPr txBox="1"/>
          <p:nvPr/>
        </p:nvSpPr>
        <p:spPr>
          <a:xfrm>
            <a:off x="747474" y="479463"/>
            <a:ext cx="14003093" cy="2091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a:defRPr sz="6600" b="1">
                <a:solidFill>
                  <a:srgbClr val="7030A0"/>
                </a:solidFill>
                <a:latin typeface="Calibri"/>
                <a:ea typeface="Calibri"/>
                <a:cs typeface="Calibri"/>
                <a:sym typeface="Calibri"/>
              </a:defRPr>
            </a:pPr>
            <a:r>
              <a:t>Suggestions About How to Apply</a:t>
            </a:r>
            <a:endParaRPr sz="5000" b="0">
              <a:solidFill>
                <a:srgbClr val="560706"/>
              </a:solidFill>
              <a:latin typeface="Gill Sans SemiBold"/>
              <a:ea typeface="Gill Sans SemiBold"/>
              <a:cs typeface="Gill Sans SemiBold"/>
              <a:sym typeface="Gill Sans SemiBold"/>
            </a:endParaRPr>
          </a:p>
          <a:p>
            <a:pPr algn="l">
              <a:defRPr sz="6600" b="1">
                <a:solidFill>
                  <a:srgbClr val="7030A0"/>
                </a:solidFill>
                <a:latin typeface="Calibri"/>
                <a:ea typeface="Calibri"/>
                <a:cs typeface="Calibri"/>
                <a:sym typeface="Calibri"/>
              </a:defRPr>
            </a:pPr>
            <a:r>
              <a:t>the Second Tithe Principle</a:t>
            </a:r>
          </a:p>
        </p:txBody>
      </p:sp>
      <p:pic>
        <p:nvPicPr>
          <p:cNvPr id="302" name="Picture 7" descr="Picture 7"/>
          <p:cNvPicPr>
            <a:picLocks noChangeAspect="1"/>
          </p:cNvPicPr>
          <p:nvPr/>
        </p:nvPicPr>
        <p:blipFill>
          <a:blip r:embed="rId2"/>
          <a:srcRect b="72509"/>
          <a:stretch>
            <a:fillRect/>
          </a:stretch>
        </p:blipFill>
        <p:spPr>
          <a:xfrm>
            <a:off x="2381" y="7190971"/>
            <a:ext cx="17335501" cy="2562630"/>
          </a:xfrm>
          <a:prstGeom prst="rect">
            <a:avLst/>
          </a:prstGeom>
          <a:ln w="12700">
            <a:miter lim="400000"/>
          </a:ln>
        </p:spPr>
      </p:pic>
      <p:sp>
        <p:nvSpPr>
          <p:cNvPr id="303" name="Shape 147"/>
          <p:cNvSpPr txBox="1"/>
          <p:nvPr/>
        </p:nvSpPr>
        <p:spPr>
          <a:xfrm>
            <a:off x="8136533" y="3454560"/>
            <a:ext cx="5298114" cy="3386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a:defRPr sz="2800" b="1">
                <a:latin typeface="Calibri"/>
                <a:ea typeface="Calibri"/>
                <a:cs typeface="Calibri"/>
                <a:sym typeface="Calibri"/>
              </a:defRPr>
            </a:pPr>
            <a:r>
              <a:t>Religious education</a:t>
            </a:r>
          </a:p>
          <a:p>
            <a:pPr marL="609629" indent="-609629" algn="l">
              <a:buSzPct val="100000"/>
              <a:buFont typeface="Arial"/>
              <a:buChar char="•"/>
              <a:defRPr sz="2800">
                <a:latin typeface="Calibri"/>
                <a:ea typeface="Calibri"/>
                <a:cs typeface="Calibri"/>
                <a:sym typeface="Calibri"/>
              </a:defRPr>
            </a:pPr>
            <a:r>
              <a:t>Family to Congresses, Camporees, Missionary Schools</a:t>
            </a:r>
          </a:p>
          <a:p>
            <a:pPr marL="609629" indent="-609629" algn="l">
              <a:buSzPct val="100000"/>
              <a:buFont typeface="Arial"/>
              <a:buChar char="•"/>
              <a:defRPr sz="2800">
                <a:latin typeface="Calibri"/>
                <a:ea typeface="Calibri"/>
                <a:cs typeface="Calibri"/>
                <a:sym typeface="Calibri"/>
              </a:defRPr>
            </a:pPr>
            <a:r>
              <a:t>Christian literature for the family and others</a:t>
            </a:r>
          </a:p>
          <a:p>
            <a:pPr marL="609629" indent="-609629" algn="l">
              <a:buSzPct val="100000"/>
              <a:buFont typeface="Arial"/>
              <a:buChar char="•"/>
              <a:defRPr sz="2800">
                <a:latin typeface="Calibri"/>
                <a:ea typeface="Calibri"/>
                <a:cs typeface="Calibri"/>
                <a:sym typeface="Calibri"/>
              </a:defRPr>
            </a:pPr>
            <a:r>
              <a:t>Sponsoring needy students on Adventist Schools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0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0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00">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300">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300">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300">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300">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300">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2" nodeType="clickEffect">
                                  <p:stCondLst>
                                    <p:cond delay="0"/>
                                  </p:stCondLst>
                                  <p:iterate>
                                    <p:tmAbs val="0"/>
                                  </p:iterate>
                                  <p:childTnLst>
                                    <p:set>
                                      <p:cBhvr>
                                        <p:cTn id="35" fill="hold"/>
                                        <p:tgtEl>
                                          <p:spTgt spid="303">
                                            <p:bg/>
                                          </p:spTgt>
                                        </p:tgtEl>
                                        <p:attrNameLst>
                                          <p:attrName>style.visibility</p:attrName>
                                        </p:attrNameLst>
                                      </p:cBhvr>
                                      <p:to>
                                        <p:strVal val="visible"/>
                                      </p:to>
                                    </p:set>
                                  </p:childTnLst>
                                </p:cTn>
                              </p:par>
                              <p:par>
                                <p:cTn id="36" presetID="1" presetClass="entr" presetSubtype="0" fill="hold" grpId="2" nodeType="withEffect">
                                  <p:stCondLst>
                                    <p:cond delay="0"/>
                                  </p:stCondLst>
                                  <p:iterate>
                                    <p:tmAbs val="0"/>
                                  </p:iterate>
                                  <p:childTnLst>
                                    <p:set>
                                      <p:cBhvr>
                                        <p:cTn id="37" fill="hold"/>
                                        <p:tgtEl>
                                          <p:spTgt spid="303">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2" nodeType="clickEffect">
                                  <p:stCondLst>
                                    <p:cond delay="0"/>
                                  </p:stCondLst>
                                  <p:iterate>
                                    <p:tmAbs val="0"/>
                                  </p:iterate>
                                  <p:childTnLst>
                                    <p:set>
                                      <p:cBhvr>
                                        <p:cTn id="41" fill="hold"/>
                                        <p:tgtEl>
                                          <p:spTgt spid="303">
                                            <p:txEl>
                                              <p:pRg st="1" end="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2" nodeType="clickEffect">
                                  <p:stCondLst>
                                    <p:cond delay="0"/>
                                  </p:stCondLst>
                                  <p:iterate>
                                    <p:tmAbs val="0"/>
                                  </p:iterate>
                                  <p:childTnLst>
                                    <p:set>
                                      <p:cBhvr>
                                        <p:cTn id="45" fill="hold"/>
                                        <p:tgtEl>
                                          <p:spTgt spid="303">
                                            <p:txEl>
                                              <p:pRg st="2" end="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2" nodeType="clickEffect">
                                  <p:stCondLst>
                                    <p:cond delay="0"/>
                                  </p:stCondLst>
                                  <p:iterate>
                                    <p:tmAbs val="0"/>
                                  </p:iterate>
                                  <p:childTnLst>
                                    <p:set>
                                      <p:cBhvr>
                                        <p:cTn id="49" fill="hold"/>
                                        <p:tgtEl>
                                          <p:spTgt spid="3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1" build="p" bldLvl="5" animBg="1" advAuto="0"/>
      <p:bldP spid="303" grpId="2" build="p" bldLvl="5"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146"/>
          <p:cNvSpPr txBox="1"/>
          <p:nvPr/>
        </p:nvSpPr>
        <p:spPr>
          <a:xfrm>
            <a:off x="1356983" y="500697"/>
            <a:ext cx="14677108" cy="1113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lvl1pPr>
              <a:defRPr sz="6600" b="1">
                <a:solidFill>
                  <a:srgbClr val="592F74"/>
                </a:solidFill>
                <a:latin typeface="Calibri"/>
                <a:ea typeface="Calibri"/>
                <a:cs typeface="Calibri"/>
                <a:sym typeface="Calibri"/>
              </a:defRPr>
            </a:lvl1pPr>
          </a:lstStyle>
          <a:p>
            <a:r>
              <a:t>OT Offerings: Use and Administration</a:t>
            </a:r>
          </a:p>
        </p:txBody>
      </p:sp>
      <p:grpSp>
        <p:nvGrpSpPr>
          <p:cNvPr id="308" name="Rectangle 3"/>
          <p:cNvGrpSpPr/>
          <p:nvPr/>
        </p:nvGrpSpPr>
        <p:grpSpPr>
          <a:xfrm>
            <a:off x="1431576" y="2661689"/>
            <a:ext cx="4628188" cy="692212"/>
            <a:chOff x="0" y="0"/>
            <a:chExt cx="4628186" cy="692210"/>
          </a:xfrm>
        </p:grpSpPr>
        <p:sp>
          <p:nvSpPr>
            <p:cNvPr id="306" name="Rectangle"/>
            <p:cNvSpPr/>
            <p:nvPr/>
          </p:nvSpPr>
          <p:spPr>
            <a:xfrm>
              <a:off x="-1" y="0"/>
              <a:ext cx="4628188" cy="692211"/>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lgn="l">
                <a:defRPr>
                  <a:latin typeface="Arial"/>
                  <a:ea typeface="Arial"/>
                  <a:cs typeface="Arial"/>
                  <a:sym typeface="Arial"/>
                </a:defRPr>
              </a:pPr>
              <a:endParaRPr/>
            </a:p>
          </p:txBody>
        </p:sp>
        <p:sp>
          <p:nvSpPr>
            <p:cNvPr id="307" name="TITHE"/>
            <p:cNvSpPr txBox="1"/>
            <p:nvPr/>
          </p:nvSpPr>
          <p:spPr>
            <a:xfrm>
              <a:off x="-1" y="127571"/>
              <a:ext cx="984609" cy="4370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l">
                <a:defRPr sz="2400" b="1">
                  <a:solidFill>
                    <a:srgbClr val="592F74"/>
                  </a:solidFill>
                  <a:latin typeface="Arial"/>
                  <a:ea typeface="Arial"/>
                  <a:cs typeface="Arial"/>
                  <a:sym typeface="Arial"/>
                </a:defRPr>
              </a:lvl1pPr>
            </a:lstStyle>
            <a:p>
              <a:r>
                <a:t>TITHE</a:t>
              </a:r>
            </a:p>
          </p:txBody>
        </p:sp>
      </p:grpSp>
      <p:grpSp>
        <p:nvGrpSpPr>
          <p:cNvPr id="311" name="Rectangle 4"/>
          <p:cNvGrpSpPr/>
          <p:nvPr/>
        </p:nvGrpSpPr>
        <p:grpSpPr>
          <a:xfrm>
            <a:off x="6059761" y="2654918"/>
            <a:ext cx="2970066" cy="694044"/>
            <a:chOff x="0" y="0"/>
            <a:chExt cx="2970065" cy="694043"/>
          </a:xfrm>
        </p:grpSpPr>
        <p:sp>
          <p:nvSpPr>
            <p:cNvPr id="309" name="Rectangle"/>
            <p:cNvSpPr/>
            <p:nvPr/>
          </p:nvSpPr>
          <p:spPr>
            <a:xfrm>
              <a:off x="-1" y="-1"/>
              <a:ext cx="2970067" cy="694045"/>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310" name="10%"/>
            <p:cNvSpPr txBox="1"/>
            <p:nvPr/>
          </p:nvSpPr>
          <p:spPr>
            <a:xfrm>
              <a:off x="1127939" y="128487"/>
              <a:ext cx="714187" cy="4370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2400">
                  <a:latin typeface="Arial"/>
                  <a:ea typeface="Arial"/>
                  <a:cs typeface="Arial"/>
                  <a:sym typeface="Arial"/>
                </a:defRPr>
              </a:lvl1pPr>
            </a:lstStyle>
            <a:p>
              <a:r>
                <a:t>10%</a:t>
              </a:r>
            </a:p>
          </p:txBody>
        </p:sp>
      </p:grpSp>
      <p:grpSp>
        <p:nvGrpSpPr>
          <p:cNvPr id="314" name="Rectangle 12"/>
          <p:cNvGrpSpPr/>
          <p:nvPr/>
        </p:nvGrpSpPr>
        <p:grpSpPr>
          <a:xfrm>
            <a:off x="6059761" y="1969477"/>
            <a:ext cx="2970060" cy="685443"/>
            <a:chOff x="0" y="0"/>
            <a:chExt cx="2970059" cy="685442"/>
          </a:xfrm>
        </p:grpSpPr>
        <p:sp>
          <p:nvSpPr>
            <p:cNvPr id="312" name="Rectangle"/>
            <p:cNvSpPr/>
            <p:nvPr/>
          </p:nvSpPr>
          <p:spPr>
            <a:xfrm>
              <a:off x="-1" y="-1"/>
              <a:ext cx="2970061" cy="685444"/>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sz="4000" b="1">
                  <a:solidFill>
                    <a:srgbClr val="592F74"/>
                  </a:solidFill>
                </a:defRPr>
              </a:pPr>
              <a:endParaRPr/>
            </a:p>
          </p:txBody>
        </p:sp>
        <p:sp>
          <p:nvSpPr>
            <p:cNvPr id="313" name="Percentage"/>
            <p:cNvSpPr txBox="1"/>
            <p:nvPr/>
          </p:nvSpPr>
          <p:spPr>
            <a:xfrm>
              <a:off x="269520" y="36651"/>
              <a:ext cx="2431019" cy="612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defRPr sz="3200" b="1">
                  <a:solidFill>
                    <a:srgbClr val="592F74"/>
                  </a:solidFill>
                  <a:latin typeface="Arial"/>
                  <a:ea typeface="Arial"/>
                  <a:cs typeface="Arial"/>
                  <a:sym typeface="Arial"/>
                </a:defRPr>
              </a:pPr>
              <a:r>
                <a:t>Percentage</a:t>
              </a:r>
              <a:r>
                <a:rPr sz="3600">
                  <a:latin typeface="Gill Sans"/>
                  <a:ea typeface="Gill Sans"/>
                  <a:cs typeface="Gill Sans"/>
                  <a:sym typeface="Gill Sans"/>
                </a:rPr>
                <a:t> </a:t>
              </a:r>
            </a:p>
          </p:txBody>
        </p:sp>
      </p:grpSp>
      <p:grpSp>
        <p:nvGrpSpPr>
          <p:cNvPr id="317" name="Rectangle 13"/>
          <p:cNvGrpSpPr/>
          <p:nvPr/>
        </p:nvGrpSpPr>
        <p:grpSpPr>
          <a:xfrm>
            <a:off x="1431576" y="1969478"/>
            <a:ext cx="4628188" cy="692212"/>
            <a:chOff x="0" y="0"/>
            <a:chExt cx="4628186" cy="692210"/>
          </a:xfrm>
        </p:grpSpPr>
        <p:sp>
          <p:nvSpPr>
            <p:cNvPr id="315" name="Rectangle"/>
            <p:cNvSpPr/>
            <p:nvPr/>
          </p:nvSpPr>
          <p:spPr>
            <a:xfrm>
              <a:off x="-1" y="0"/>
              <a:ext cx="4628188" cy="692211"/>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sz="4000" b="1">
                  <a:solidFill>
                    <a:srgbClr val="592F74"/>
                  </a:solidFill>
                  <a:latin typeface="Arial"/>
                  <a:ea typeface="Arial"/>
                  <a:cs typeface="Arial"/>
                  <a:sym typeface="Arial"/>
                </a:defRPr>
              </a:pPr>
              <a:endParaRPr/>
            </a:p>
          </p:txBody>
        </p:sp>
        <p:sp>
          <p:nvSpPr>
            <p:cNvPr id="316" name="Types of Offerings"/>
            <p:cNvSpPr txBox="1"/>
            <p:nvPr/>
          </p:nvSpPr>
          <p:spPr>
            <a:xfrm>
              <a:off x="481939" y="72083"/>
              <a:ext cx="3664308" cy="5480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3200" b="1">
                  <a:solidFill>
                    <a:srgbClr val="592F74"/>
                  </a:solidFill>
                  <a:latin typeface="Arial"/>
                  <a:ea typeface="Arial"/>
                  <a:cs typeface="Arial"/>
                  <a:sym typeface="Arial"/>
                </a:defRPr>
              </a:lvl1pPr>
            </a:lstStyle>
            <a:p>
              <a:r>
                <a:t>Types of Offerings</a:t>
              </a:r>
            </a:p>
          </p:txBody>
        </p:sp>
      </p:grpSp>
      <p:grpSp>
        <p:nvGrpSpPr>
          <p:cNvPr id="320" name="Rectangle 4"/>
          <p:cNvGrpSpPr/>
          <p:nvPr/>
        </p:nvGrpSpPr>
        <p:grpSpPr>
          <a:xfrm>
            <a:off x="12537416" y="2610969"/>
            <a:ext cx="3534920" cy="792669"/>
            <a:chOff x="0" y="0"/>
            <a:chExt cx="3534919" cy="792668"/>
          </a:xfrm>
        </p:grpSpPr>
        <p:sp>
          <p:nvSpPr>
            <p:cNvPr id="318" name="Rectangle"/>
            <p:cNvSpPr/>
            <p:nvPr/>
          </p:nvSpPr>
          <p:spPr>
            <a:xfrm>
              <a:off x="0" y="49737"/>
              <a:ext cx="3534920" cy="693194"/>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319" name="Brought to…"/>
            <p:cNvSpPr txBox="1"/>
            <p:nvPr/>
          </p:nvSpPr>
          <p:spPr>
            <a:xfrm>
              <a:off x="681703" y="0"/>
              <a:ext cx="2171513" cy="7926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defRPr sz="2400">
                  <a:latin typeface="Arial"/>
                  <a:ea typeface="Arial"/>
                  <a:cs typeface="Arial"/>
                  <a:sym typeface="Arial"/>
                </a:defRPr>
              </a:pPr>
              <a:r>
                <a:t>Brought to </a:t>
              </a:r>
            </a:p>
            <a:p>
              <a:pPr>
                <a:defRPr sz="2400">
                  <a:latin typeface="Arial"/>
                  <a:ea typeface="Arial"/>
                  <a:cs typeface="Arial"/>
                  <a:sym typeface="Arial"/>
                </a:defRPr>
              </a:pPr>
              <a:r>
                <a:t>the Storehouse</a:t>
              </a:r>
            </a:p>
          </p:txBody>
        </p:sp>
      </p:grpSp>
      <p:grpSp>
        <p:nvGrpSpPr>
          <p:cNvPr id="323" name="Rectangle 12"/>
          <p:cNvGrpSpPr/>
          <p:nvPr/>
        </p:nvGrpSpPr>
        <p:grpSpPr>
          <a:xfrm>
            <a:off x="12537417" y="1969477"/>
            <a:ext cx="3534920" cy="692212"/>
            <a:chOff x="0" y="0"/>
            <a:chExt cx="3534919" cy="692210"/>
          </a:xfrm>
        </p:grpSpPr>
        <p:sp>
          <p:nvSpPr>
            <p:cNvPr id="321" name="Rectangle"/>
            <p:cNvSpPr/>
            <p:nvPr/>
          </p:nvSpPr>
          <p:spPr>
            <a:xfrm>
              <a:off x="-1" y="0"/>
              <a:ext cx="3534921" cy="692211"/>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sz="4000" b="1">
                  <a:solidFill>
                    <a:srgbClr val="592F74"/>
                  </a:solidFill>
                  <a:latin typeface="Arial"/>
                  <a:ea typeface="Arial"/>
                  <a:cs typeface="Arial"/>
                  <a:sym typeface="Arial"/>
                </a:defRPr>
              </a:pPr>
              <a:endParaRPr/>
            </a:p>
          </p:txBody>
        </p:sp>
        <p:sp>
          <p:nvSpPr>
            <p:cNvPr id="322" name="Place of Delivery"/>
            <p:cNvSpPr txBox="1"/>
            <p:nvPr/>
          </p:nvSpPr>
          <p:spPr>
            <a:xfrm>
              <a:off x="88896" y="72083"/>
              <a:ext cx="3357127" cy="5480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3200" b="1">
                  <a:solidFill>
                    <a:srgbClr val="592F74"/>
                  </a:solidFill>
                  <a:latin typeface="Arial"/>
                  <a:ea typeface="Arial"/>
                  <a:cs typeface="Arial"/>
                  <a:sym typeface="Arial"/>
                </a:defRPr>
              </a:lvl1pPr>
            </a:lstStyle>
            <a:p>
              <a:r>
                <a:t>Place of Delivery</a:t>
              </a:r>
            </a:p>
          </p:txBody>
        </p:sp>
      </p:grpSp>
      <p:grpSp>
        <p:nvGrpSpPr>
          <p:cNvPr id="326" name="Rectangle 3"/>
          <p:cNvGrpSpPr/>
          <p:nvPr/>
        </p:nvGrpSpPr>
        <p:grpSpPr>
          <a:xfrm>
            <a:off x="1431576" y="3054269"/>
            <a:ext cx="4628189" cy="1569658"/>
            <a:chOff x="0" y="-32894"/>
            <a:chExt cx="4628187" cy="1569657"/>
          </a:xfrm>
        </p:grpSpPr>
        <p:sp>
          <p:nvSpPr>
            <p:cNvPr id="324" name="Rectangle"/>
            <p:cNvSpPr/>
            <p:nvPr/>
          </p:nvSpPr>
          <p:spPr>
            <a:xfrm>
              <a:off x="0" y="262018"/>
              <a:ext cx="4628187" cy="979832"/>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lgn="l">
                <a:defRPr sz="2400" b="1"/>
              </a:pPr>
              <a:endParaRPr/>
            </a:p>
          </p:txBody>
        </p:sp>
        <p:sp>
          <p:nvSpPr>
            <p:cNvPr id="325" name="REGULAR/SYSTEMATIC…"/>
            <p:cNvSpPr txBox="1"/>
            <p:nvPr/>
          </p:nvSpPr>
          <p:spPr>
            <a:xfrm>
              <a:off x="0" y="-32894"/>
              <a:ext cx="3768015" cy="15696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lgn="l">
                <a:defRPr sz="2400" b="1">
                  <a:solidFill>
                    <a:srgbClr val="592F74"/>
                  </a:solidFill>
                  <a:latin typeface="Arial"/>
                  <a:ea typeface="Arial"/>
                  <a:cs typeface="Arial"/>
                  <a:sym typeface="Arial"/>
                </a:defRPr>
              </a:pPr>
              <a:endParaRPr dirty="0"/>
            </a:p>
            <a:p>
              <a:pPr algn="l">
                <a:defRPr sz="2400" b="1">
                  <a:solidFill>
                    <a:srgbClr val="592F74"/>
                  </a:solidFill>
                  <a:latin typeface="Arial"/>
                  <a:ea typeface="Arial"/>
                  <a:cs typeface="Arial"/>
                  <a:sym typeface="Arial"/>
                </a:defRPr>
              </a:pPr>
              <a:r>
                <a:rPr dirty="0"/>
                <a:t>REGULAR/SYSTEMATIC </a:t>
              </a:r>
            </a:p>
            <a:p>
              <a:pPr algn="l">
                <a:defRPr sz="2400" b="1">
                  <a:solidFill>
                    <a:srgbClr val="592F74"/>
                  </a:solidFill>
                  <a:latin typeface="Arial"/>
                  <a:ea typeface="Arial"/>
                  <a:cs typeface="Arial"/>
                  <a:sym typeface="Arial"/>
                </a:defRPr>
              </a:pPr>
              <a:r>
                <a:rPr dirty="0"/>
                <a:t>OFFERINGS</a:t>
              </a:r>
              <a:endParaRPr lang="en-US" dirty="0"/>
            </a:p>
            <a:p>
              <a:pPr algn="l">
                <a:defRPr sz="2400" b="1">
                  <a:solidFill>
                    <a:srgbClr val="592F74"/>
                  </a:solidFill>
                  <a:latin typeface="Arial"/>
                  <a:ea typeface="Arial"/>
                  <a:cs typeface="Arial"/>
                  <a:sym typeface="Arial"/>
                </a:defRPr>
              </a:pPr>
              <a:endParaRPr dirty="0"/>
            </a:p>
          </p:txBody>
        </p:sp>
      </p:grpSp>
      <p:grpSp>
        <p:nvGrpSpPr>
          <p:cNvPr id="329" name="Rectangle 4"/>
          <p:cNvGrpSpPr/>
          <p:nvPr/>
        </p:nvGrpSpPr>
        <p:grpSpPr>
          <a:xfrm>
            <a:off x="6059761" y="3348068"/>
            <a:ext cx="2970067" cy="982230"/>
            <a:chOff x="0" y="0"/>
            <a:chExt cx="2970065" cy="982228"/>
          </a:xfrm>
        </p:grpSpPr>
        <p:sp>
          <p:nvSpPr>
            <p:cNvPr id="327" name="Rectangle"/>
            <p:cNvSpPr/>
            <p:nvPr/>
          </p:nvSpPr>
          <p:spPr>
            <a:xfrm>
              <a:off x="0" y="0"/>
              <a:ext cx="2970066" cy="982229"/>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328" name="5-13%…"/>
            <p:cNvSpPr txBox="1"/>
            <p:nvPr/>
          </p:nvSpPr>
          <p:spPr>
            <a:xfrm>
              <a:off x="496852" y="137983"/>
              <a:ext cx="1976362" cy="7062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defRPr sz="2400">
                  <a:latin typeface="Arial"/>
                  <a:ea typeface="Arial"/>
                  <a:cs typeface="Arial"/>
                  <a:sym typeface="Arial"/>
                </a:defRPr>
              </a:pPr>
              <a:r>
                <a:t>5-13% </a:t>
              </a:r>
            </a:p>
            <a:p>
              <a:pPr>
                <a:defRPr sz="1800">
                  <a:latin typeface="Arial"/>
                  <a:ea typeface="Arial"/>
                  <a:cs typeface="Arial"/>
                  <a:sym typeface="Arial"/>
                </a:defRPr>
              </a:pPr>
              <a:r>
                <a:t>(PP 527; 1TT 546)</a:t>
              </a:r>
            </a:p>
          </p:txBody>
        </p:sp>
      </p:grpSp>
      <p:grpSp>
        <p:nvGrpSpPr>
          <p:cNvPr id="332" name="Rectangle 4"/>
          <p:cNvGrpSpPr/>
          <p:nvPr/>
        </p:nvGrpSpPr>
        <p:grpSpPr>
          <a:xfrm>
            <a:off x="12537416" y="3347887"/>
            <a:ext cx="3534922" cy="990754"/>
            <a:chOff x="0" y="0"/>
            <a:chExt cx="3534921" cy="990752"/>
          </a:xfrm>
        </p:grpSpPr>
        <p:sp>
          <p:nvSpPr>
            <p:cNvPr id="330" name="Rectangle"/>
            <p:cNvSpPr/>
            <p:nvPr/>
          </p:nvSpPr>
          <p:spPr>
            <a:xfrm>
              <a:off x="-1" y="0"/>
              <a:ext cx="3534923" cy="990753"/>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331" name="Brought to the…"/>
            <p:cNvSpPr txBox="1"/>
            <p:nvPr/>
          </p:nvSpPr>
          <p:spPr>
            <a:xfrm>
              <a:off x="673296" y="99042"/>
              <a:ext cx="2188330" cy="7926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defRPr sz="2400">
                  <a:latin typeface="Arial"/>
                  <a:ea typeface="Arial"/>
                  <a:cs typeface="Arial"/>
                  <a:sym typeface="Arial"/>
                </a:defRPr>
              </a:pPr>
              <a:r>
                <a:t>Brought to the </a:t>
              </a:r>
            </a:p>
            <a:p>
              <a:pPr>
                <a:defRPr sz="2400">
                  <a:latin typeface="Arial"/>
                  <a:ea typeface="Arial"/>
                  <a:cs typeface="Arial"/>
                  <a:sym typeface="Arial"/>
                </a:defRPr>
              </a:pPr>
              <a:r>
                <a:t>Storehouse</a:t>
              </a:r>
            </a:p>
          </p:txBody>
        </p:sp>
      </p:grpSp>
      <p:grpSp>
        <p:nvGrpSpPr>
          <p:cNvPr id="335" name="Rectangle 3"/>
          <p:cNvGrpSpPr/>
          <p:nvPr/>
        </p:nvGrpSpPr>
        <p:grpSpPr>
          <a:xfrm>
            <a:off x="1431573" y="4325587"/>
            <a:ext cx="4628189" cy="1503869"/>
            <a:chOff x="0" y="0"/>
            <a:chExt cx="4628188" cy="1503868"/>
          </a:xfrm>
        </p:grpSpPr>
        <p:sp>
          <p:nvSpPr>
            <p:cNvPr id="333" name="Rectangle"/>
            <p:cNvSpPr/>
            <p:nvPr/>
          </p:nvSpPr>
          <p:spPr>
            <a:xfrm>
              <a:off x="0" y="3425"/>
              <a:ext cx="4628189" cy="1497018"/>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lgn="l">
                <a:defRPr>
                  <a:latin typeface="Arial"/>
                  <a:ea typeface="Arial"/>
                  <a:cs typeface="Arial"/>
                  <a:sym typeface="Arial"/>
                </a:defRPr>
              </a:pPr>
              <a:endParaRPr/>
            </a:p>
          </p:txBody>
        </p:sp>
        <p:sp>
          <p:nvSpPr>
            <p:cNvPr id="334" name="SECOND TITHE…"/>
            <p:cNvSpPr txBox="1"/>
            <p:nvPr/>
          </p:nvSpPr>
          <p:spPr>
            <a:xfrm>
              <a:off x="0" y="0"/>
              <a:ext cx="4164469" cy="15038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lgn="l">
                <a:defRPr sz="2400" b="1">
                  <a:solidFill>
                    <a:srgbClr val="592F74"/>
                  </a:solidFill>
                  <a:latin typeface="Arial"/>
                  <a:ea typeface="Arial"/>
                  <a:cs typeface="Arial"/>
                  <a:sym typeface="Arial"/>
                </a:defRPr>
              </a:pPr>
              <a:r>
                <a:t>SECOND TITHE</a:t>
              </a:r>
            </a:p>
            <a:p>
              <a:pPr algn="l">
                <a:defRPr sz="2400">
                  <a:latin typeface="Arial"/>
                  <a:ea typeface="Arial"/>
                  <a:cs typeface="Arial"/>
                  <a:sym typeface="Arial"/>
                </a:defRPr>
              </a:pPr>
              <a:r>
                <a:t>Charity, Religious Education, </a:t>
              </a:r>
            </a:p>
            <a:p>
              <a:pPr algn="l">
                <a:defRPr sz="2400">
                  <a:latin typeface="Arial"/>
                  <a:ea typeface="Arial"/>
                  <a:cs typeface="Arial"/>
                  <a:sym typeface="Arial"/>
                </a:defRPr>
              </a:pPr>
              <a:r>
                <a:t>Missionary Endeavors</a:t>
              </a:r>
            </a:p>
            <a:p>
              <a:pPr algn="l">
                <a:defRPr sz="2400">
                  <a:latin typeface="Arial"/>
                  <a:ea typeface="Arial"/>
                  <a:cs typeface="Arial"/>
                  <a:sym typeface="Arial"/>
                </a:defRPr>
              </a:pPr>
              <a:r>
                <a:t>(foreigner)</a:t>
              </a:r>
            </a:p>
          </p:txBody>
        </p:sp>
      </p:grpSp>
      <p:grpSp>
        <p:nvGrpSpPr>
          <p:cNvPr id="338" name="Rectangle 4"/>
          <p:cNvGrpSpPr/>
          <p:nvPr/>
        </p:nvGrpSpPr>
        <p:grpSpPr>
          <a:xfrm>
            <a:off x="6059761" y="4330301"/>
            <a:ext cx="2970067" cy="1495725"/>
            <a:chOff x="0" y="0"/>
            <a:chExt cx="2970065" cy="1495724"/>
          </a:xfrm>
        </p:grpSpPr>
        <p:sp>
          <p:nvSpPr>
            <p:cNvPr id="336" name="Rectangle"/>
            <p:cNvSpPr/>
            <p:nvPr/>
          </p:nvSpPr>
          <p:spPr>
            <a:xfrm>
              <a:off x="0" y="-1"/>
              <a:ext cx="2970066" cy="1495726"/>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337" name="10%"/>
            <p:cNvSpPr txBox="1"/>
            <p:nvPr/>
          </p:nvSpPr>
          <p:spPr>
            <a:xfrm>
              <a:off x="1127939" y="529327"/>
              <a:ext cx="714188" cy="4370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2400">
                  <a:latin typeface="Arial"/>
                  <a:ea typeface="Arial"/>
                  <a:cs typeface="Arial"/>
                  <a:sym typeface="Arial"/>
                </a:defRPr>
              </a:lvl1pPr>
            </a:lstStyle>
            <a:p>
              <a:r>
                <a:t>10%</a:t>
              </a:r>
            </a:p>
          </p:txBody>
        </p:sp>
      </p:grpSp>
      <p:grpSp>
        <p:nvGrpSpPr>
          <p:cNvPr id="341" name="Rectangle 4"/>
          <p:cNvGrpSpPr/>
          <p:nvPr/>
        </p:nvGrpSpPr>
        <p:grpSpPr>
          <a:xfrm>
            <a:off x="12537413" y="4329012"/>
            <a:ext cx="3534922" cy="1487586"/>
            <a:chOff x="0" y="0"/>
            <a:chExt cx="3534921" cy="1487584"/>
          </a:xfrm>
        </p:grpSpPr>
        <p:sp>
          <p:nvSpPr>
            <p:cNvPr id="339" name="Rectangle"/>
            <p:cNvSpPr/>
            <p:nvPr/>
          </p:nvSpPr>
          <p:spPr>
            <a:xfrm>
              <a:off x="-1" y="0"/>
              <a:ext cx="3534923" cy="1487585"/>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340" name="Partially administ. by…"/>
            <p:cNvSpPr txBox="1"/>
            <p:nvPr/>
          </p:nvSpPr>
          <p:spPr>
            <a:xfrm>
              <a:off x="233211" y="347458"/>
              <a:ext cx="3068499" cy="7926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defRPr sz="2400">
                  <a:latin typeface="Arial"/>
                  <a:ea typeface="Arial"/>
                  <a:cs typeface="Arial"/>
                  <a:sym typeface="Arial"/>
                </a:defRPr>
              </a:pPr>
              <a:r>
                <a:t>Partially administ. by </a:t>
              </a:r>
            </a:p>
            <a:p>
              <a:pPr>
                <a:defRPr sz="2400">
                  <a:latin typeface="Arial"/>
                  <a:ea typeface="Arial"/>
                  <a:cs typeface="Arial"/>
                  <a:sym typeface="Arial"/>
                </a:defRPr>
              </a:pPr>
              <a:r>
                <a:t>the believer</a:t>
              </a:r>
            </a:p>
          </p:txBody>
        </p:sp>
      </p:grpSp>
      <p:grpSp>
        <p:nvGrpSpPr>
          <p:cNvPr id="344" name="Rectangle 3"/>
          <p:cNvGrpSpPr/>
          <p:nvPr/>
        </p:nvGrpSpPr>
        <p:grpSpPr>
          <a:xfrm>
            <a:off x="1431573" y="5818531"/>
            <a:ext cx="4628189" cy="1503870"/>
            <a:chOff x="0" y="0"/>
            <a:chExt cx="4628188" cy="1503868"/>
          </a:xfrm>
        </p:grpSpPr>
        <p:sp>
          <p:nvSpPr>
            <p:cNvPr id="342" name="Rectangle"/>
            <p:cNvSpPr/>
            <p:nvPr/>
          </p:nvSpPr>
          <p:spPr>
            <a:xfrm>
              <a:off x="0" y="2781"/>
              <a:ext cx="4628189" cy="1498307"/>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lgn="l">
                <a:defRPr>
                  <a:latin typeface="Arial"/>
                  <a:ea typeface="Arial"/>
                  <a:cs typeface="Arial"/>
                  <a:sym typeface="Arial"/>
                </a:defRPr>
              </a:pPr>
              <a:endParaRPr/>
            </a:p>
          </p:txBody>
        </p:sp>
        <p:sp>
          <p:nvSpPr>
            <p:cNvPr id="343" name="FREE WILL OFFERINGS…"/>
            <p:cNvSpPr txBox="1"/>
            <p:nvPr/>
          </p:nvSpPr>
          <p:spPr>
            <a:xfrm>
              <a:off x="0" y="0"/>
              <a:ext cx="3950752" cy="15038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lgn="l">
                <a:defRPr sz="2400" b="1">
                  <a:solidFill>
                    <a:srgbClr val="592F74"/>
                  </a:solidFill>
                  <a:latin typeface="Arial"/>
                  <a:ea typeface="Arial"/>
                  <a:cs typeface="Arial"/>
                  <a:sym typeface="Arial"/>
                </a:defRPr>
              </a:pPr>
              <a:r>
                <a:t>FREE WILL OFFERINGS </a:t>
              </a:r>
            </a:p>
            <a:p>
              <a:pPr algn="l">
                <a:defRPr sz="2400">
                  <a:latin typeface="Arial"/>
                  <a:ea typeface="Arial"/>
                  <a:cs typeface="Arial"/>
                  <a:sym typeface="Arial"/>
                </a:defRPr>
              </a:pPr>
              <a:r>
                <a:t>Special/Seasonal Projects,</a:t>
              </a:r>
            </a:p>
            <a:p>
              <a:pPr algn="l">
                <a:defRPr sz="2400">
                  <a:latin typeface="Arial"/>
                  <a:ea typeface="Arial"/>
                  <a:cs typeface="Arial"/>
                  <a:sym typeface="Arial"/>
                </a:defRPr>
              </a:pPr>
              <a:r>
                <a:t>in addition to/beyond tithe &amp;</a:t>
              </a:r>
            </a:p>
            <a:p>
              <a:pPr algn="l">
                <a:defRPr sz="2400">
                  <a:latin typeface="Arial"/>
                  <a:ea typeface="Arial"/>
                  <a:cs typeface="Arial"/>
                  <a:sym typeface="Arial"/>
                </a:defRPr>
              </a:pPr>
              <a:r>
                <a:t>regular/systematic offerings</a:t>
              </a:r>
            </a:p>
          </p:txBody>
        </p:sp>
      </p:grpSp>
      <p:grpSp>
        <p:nvGrpSpPr>
          <p:cNvPr id="347" name="Rectangle 4"/>
          <p:cNvGrpSpPr/>
          <p:nvPr/>
        </p:nvGrpSpPr>
        <p:grpSpPr>
          <a:xfrm>
            <a:off x="6059761" y="5821312"/>
            <a:ext cx="2970067" cy="1501227"/>
            <a:chOff x="0" y="0"/>
            <a:chExt cx="2970065" cy="1501226"/>
          </a:xfrm>
        </p:grpSpPr>
        <p:sp>
          <p:nvSpPr>
            <p:cNvPr id="345" name="Rectangle"/>
            <p:cNvSpPr/>
            <p:nvPr/>
          </p:nvSpPr>
          <p:spPr>
            <a:xfrm>
              <a:off x="0" y="-1"/>
              <a:ext cx="2970066" cy="1501228"/>
            </a:xfrm>
            <a:prstGeom prst="rect">
              <a:avLst/>
            </a:prstGeom>
            <a:solidFill>
              <a:srgbClr val="FFFFFF"/>
            </a:solidFill>
            <a:ln w="25400" cap="flat">
              <a:solidFill>
                <a:srgbClr val="000000"/>
              </a:solidFill>
              <a:prstDash val="solid"/>
              <a:round/>
            </a:ln>
            <a:effectLst/>
          </p:spPr>
          <p:txBody>
            <a:bodyPr wrap="square" lIns="50800" tIns="50800" rIns="50800" bIns="50800" numCol="1" anchor="t">
              <a:noAutofit/>
            </a:bodyPr>
            <a:lstStyle/>
            <a:p>
              <a:pPr>
                <a:defRPr>
                  <a:latin typeface="Arial"/>
                  <a:ea typeface="Arial"/>
                  <a:cs typeface="Arial"/>
                  <a:sym typeface="Arial"/>
                </a:defRPr>
              </a:pPr>
              <a:endParaRPr/>
            </a:p>
          </p:txBody>
        </p:sp>
        <p:sp>
          <p:nvSpPr>
            <p:cNvPr id="346" name="Not…"/>
            <p:cNvSpPr txBox="1"/>
            <p:nvPr/>
          </p:nvSpPr>
          <p:spPr>
            <a:xfrm>
              <a:off x="204386" y="-1"/>
              <a:ext cx="2561294" cy="11482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2400">
                  <a:latin typeface="Arial"/>
                  <a:ea typeface="Arial"/>
                  <a:cs typeface="Arial"/>
                  <a:sym typeface="Arial"/>
                </a:defRPr>
              </a:pPr>
              <a:endParaRPr/>
            </a:p>
            <a:p>
              <a:pPr>
                <a:defRPr sz="2400">
                  <a:latin typeface="Arial"/>
                  <a:ea typeface="Arial"/>
                  <a:cs typeface="Arial"/>
                  <a:sym typeface="Arial"/>
                </a:defRPr>
              </a:pPr>
              <a:r>
                <a:t>Not </a:t>
              </a:r>
            </a:p>
            <a:p>
              <a:pPr>
                <a:defRPr sz="2400">
                  <a:latin typeface="Arial"/>
                  <a:ea typeface="Arial"/>
                  <a:cs typeface="Arial"/>
                  <a:sym typeface="Arial"/>
                </a:defRPr>
              </a:pPr>
              <a:r>
                <a:t>percentage-based</a:t>
              </a:r>
            </a:p>
          </p:txBody>
        </p:sp>
      </p:grpSp>
      <p:grpSp>
        <p:nvGrpSpPr>
          <p:cNvPr id="350" name="Rectangle 4"/>
          <p:cNvGrpSpPr/>
          <p:nvPr/>
        </p:nvGrpSpPr>
        <p:grpSpPr>
          <a:xfrm>
            <a:off x="12537415" y="5821312"/>
            <a:ext cx="3534922" cy="1501226"/>
            <a:chOff x="0" y="0"/>
            <a:chExt cx="3534921" cy="1501225"/>
          </a:xfrm>
        </p:grpSpPr>
        <p:sp>
          <p:nvSpPr>
            <p:cNvPr id="348" name="Rectangle"/>
            <p:cNvSpPr/>
            <p:nvPr/>
          </p:nvSpPr>
          <p:spPr>
            <a:xfrm>
              <a:off x="-1" y="-1"/>
              <a:ext cx="3534923" cy="1501227"/>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349" name="Brought to the…"/>
            <p:cNvSpPr txBox="1"/>
            <p:nvPr/>
          </p:nvSpPr>
          <p:spPr>
            <a:xfrm>
              <a:off x="588612" y="354278"/>
              <a:ext cx="2357697" cy="7926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defRPr sz="2400">
                  <a:latin typeface="Arial"/>
                  <a:ea typeface="Arial"/>
                  <a:cs typeface="Arial"/>
                  <a:sym typeface="Arial"/>
                </a:defRPr>
              </a:pPr>
              <a:r>
                <a:t>  Brought to the </a:t>
              </a:r>
            </a:p>
            <a:p>
              <a:pPr>
                <a:defRPr sz="2400">
                  <a:latin typeface="Arial"/>
                  <a:ea typeface="Arial"/>
                  <a:cs typeface="Arial"/>
                  <a:sym typeface="Arial"/>
                </a:defRPr>
              </a:pPr>
              <a:r>
                <a:t>Storehouse</a:t>
              </a:r>
            </a:p>
          </p:txBody>
        </p:sp>
      </p:grpSp>
      <p:grpSp>
        <p:nvGrpSpPr>
          <p:cNvPr id="353" name="Rectangle 4"/>
          <p:cNvGrpSpPr/>
          <p:nvPr/>
        </p:nvGrpSpPr>
        <p:grpSpPr>
          <a:xfrm>
            <a:off x="9029827" y="2660707"/>
            <a:ext cx="3507591" cy="694804"/>
            <a:chOff x="0" y="0"/>
            <a:chExt cx="3507590" cy="694802"/>
          </a:xfrm>
        </p:grpSpPr>
        <p:sp>
          <p:nvSpPr>
            <p:cNvPr id="351" name="Rectangle"/>
            <p:cNvSpPr/>
            <p:nvPr/>
          </p:nvSpPr>
          <p:spPr>
            <a:xfrm>
              <a:off x="-1" y="0"/>
              <a:ext cx="3507592" cy="694803"/>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352" name="Regular"/>
            <p:cNvSpPr txBox="1"/>
            <p:nvPr/>
          </p:nvSpPr>
          <p:spPr>
            <a:xfrm>
              <a:off x="1168027" y="128867"/>
              <a:ext cx="1171536" cy="4370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2400">
                  <a:latin typeface="Arial"/>
                  <a:ea typeface="Arial"/>
                  <a:cs typeface="Arial"/>
                  <a:sym typeface="Arial"/>
                </a:defRPr>
              </a:lvl1pPr>
            </a:lstStyle>
            <a:p>
              <a:r>
                <a:t>Regular</a:t>
              </a:r>
            </a:p>
          </p:txBody>
        </p:sp>
      </p:grpSp>
      <p:grpSp>
        <p:nvGrpSpPr>
          <p:cNvPr id="356" name="Rectangle 12"/>
          <p:cNvGrpSpPr/>
          <p:nvPr/>
        </p:nvGrpSpPr>
        <p:grpSpPr>
          <a:xfrm>
            <a:off x="9029826" y="1969477"/>
            <a:ext cx="3507588" cy="696705"/>
            <a:chOff x="0" y="0"/>
            <a:chExt cx="3507587" cy="696704"/>
          </a:xfrm>
        </p:grpSpPr>
        <p:sp>
          <p:nvSpPr>
            <p:cNvPr id="354" name="Rectangle"/>
            <p:cNvSpPr/>
            <p:nvPr/>
          </p:nvSpPr>
          <p:spPr>
            <a:xfrm>
              <a:off x="-1" y="-1"/>
              <a:ext cx="3507589" cy="696706"/>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sz="4000" b="1">
                  <a:solidFill>
                    <a:srgbClr val="592F74"/>
                  </a:solidFill>
                  <a:latin typeface="Arial"/>
                  <a:ea typeface="Arial"/>
                  <a:cs typeface="Arial"/>
                  <a:sym typeface="Arial"/>
                </a:defRPr>
              </a:pPr>
              <a:endParaRPr/>
            </a:p>
          </p:txBody>
        </p:sp>
        <p:sp>
          <p:nvSpPr>
            <p:cNvPr id="355" name="Regularity"/>
            <p:cNvSpPr txBox="1"/>
            <p:nvPr/>
          </p:nvSpPr>
          <p:spPr>
            <a:xfrm>
              <a:off x="708047" y="74329"/>
              <a:ext cx="2091493" cy="5480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3200" b="1">
                  <a:solidFill>
                    <a:srgbClr val="592F74"/>
                  </a:solidFill>
                  <a:latin typeface="Arial"/>
                  <a:ea typeface="Arial"/>
                  <a:cs typeface="Arial"/>
                  <a:sym typeface="Arial"/>
                </a:defRPr>
              </a:lvl1pPr>
            </a:lstStyle>
            <a:p>
              <a:r>
                <a:t>Regularity</a:t>
              </a:r>
            </a:p>
          </p:txBody>
        </p:sp>
      </p:grpSp>
      <p:grpSp>
        <p:nvGrpSpPr>
          <p:cNvPr id="359" name="Rectangle 4"/>
          <p:cNvGrpSpPr/>
          <p:nvPr/>
        </p:nvGrpSpPr>
        <p:grpSpPr>
          <a:xfrm>
            <a:off x="9029826" y="3346908"/>
            <a:ext cx="3507591" cy="995248"/>
            <a:chOff x="0" y="0"/>
            <a:chExt cx="3507590" cy="995247"/>
          </a:xfrm>
        </p:grpSpPr>
        <p:sp>
          <p:nvSpPr>
            <p:cNvPr id="357" name="Rectangle"/>
            <p:cNvSpPr/>
            <p:nvPr/>
          </p:nvSpPr>
          <p:spPr>
            <a:xfrm>
              <a:off x="-1" y="-1"/>
              <a:ext cx="3507592" cy="995249"/>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358" name="Regular"/>
            <p:cNvSpPr txBox="1"/>
            <p:nvPr/>
          </p:nvSpPr>
          <p:spPr>
            <a:xfrm>
              <a:off x="1168027" y="279089"/>
              <a:ext cx="1171536" cy="4370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2400">
                  <a:latin typeface="Arial"/>
                  <a:ea typeface="Arial"/>
                  <a:cs typeface="Arial"/>
                  <a:sym typeface="Arial"/>
                </a:defRPr>
              </a:lvl1pPr>
            </a:lstStyle>
            <a:p>
              <a:r>
                <a:t>Regular</a:t>
              </a:r>
            </a:p>
          </p:txBody>
        </p:sp>
      </p:grpSp>
      <p:grpSp>
        <p:nvGrpSpPr>
          <p:cNvPr id="362" name="Rectangle 4"/>
          <p:cNvGrpSpPr/>
          <p:nvPr/>
        </p:nvGrpSpPr>
        <p:grpSpPr>
          <a:xfrm>
            <a:off x="9029827" y="4329012"/>
            <a:ext cx="3507591" cy="1492301"/>
            <a:chOff x="0" y="0"/>
            <a:chExt cx="3507590" cy="1492299"/>
          </a:xfrm>
        </p:grpSpPr>
        <p:sp>
          <p:nvSpPr>
            <p:cNvPr id="360" name="Rectangle"/>
            <p:cNvSpPr/>
            <p:nvPr/>
          </p:nvSpPr>
          <p:spPr>
            <a:xfrm>
              <a:off x="-1" y="0"/>
              <a:ext cx="3507592" cy="1492300"/>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361" name="Regular"/>
            <p:cNvSpPr txBox="1"/>
            <p:nvPr/>
          </p:nvSpPr>
          <p:spPr>
            <a:xfrm>
              <a:off x="1168027" y="527615"/>
              <a:ext cx="1171536" cy="4370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2400">
                  <a:latin typeface="Arial"/>
                  <a:ea typeface="Arial"/>
                  <a:cs typeface="Arial"/>
                  <a:sym typeface="Arial"/>
                </a:defRPr>
              </a:lvl1pPr>
            </a:lstStyle>
            <a:p>
              <a:r>
                <a:t>Regular</a:t>
              </a:r>
            </a:p>
          </p:txBody>
        </p:sp>
      </p:grpSp>
      <p:grpSp>
        <p:nvGrpSpPr>
          <p:cNvPr id="365" name="Rectangle 4"/>
          <p:cNvGrpSpPr/>
          <p:nvPr/>
        </p:nvGrpSpPr>
        <p:grpSpPr>
          <a:xfrm>
            <a:off x="9029827" y="5821312"/>
            <a:ext cx="3507588" cy="1498306"/>
            <a:chOff x="0" y="0"/>
            <a:chExt cx="3507587" cy="1498305"/>
          </a:xfrm>
        </p:grpSpPr>
        <p:sp>
          <p:nvSpPr>
            <p:cNvPr id="363" name="Rectangle"/>
            <p:cNvSpPr/>
            <p:nvPr/>
          </p:nvSpPr>
          <p:spPr>
            <a:xfrm>
              <a:off x="-1" y="-1"/>
              <a:ext cx="3507589" cy="1498307"/>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364" name="Seasonal"/>
            <p:cNvSpPr txBox="1"/>
            <p:nvPr/>
          </p:nvSpPr>
          <p:spPr>
            <a:xfrm>
              <a:off x="981544" y="530618"/>
              <a:ext cx="1544499" cy="4370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2400">
                  <a:latin typeface="Arial"/>
                  <a:ea typeface="Arial"/>
                  <a:cs typeface="Arial"/>
                  <a:sym typeface="Arial"/>
                </a:defRPr>
              </a:lvl1pPr>
            </a:lstStyle>
            <a:p>
              <a:r>
                <a:t>  Seasonal</a:t>
              </a:r>
            </a:p>
          </p:txBody>
        </p:sp>
      </p:grpSp>
      <p:pic>
        <p:nvPicPr>
          <p:cNvPr id="366" name="Picture 24" descr="Picture 24"/>
          <p:cNvPicPr>
            <a:picLocks noChangeAspect="1"/>
          </p:cNvPicPr>
          <p:nvPr/>
        </p:nvPicPr>
        <p:blipFill>
          <a:blip r:embed="rId3"/>
          <a:srcRect b="72509"/>
          <a:stretch>
            <a:fillRect/>
          </a:stretch>
        </p:blipFill>
        <p:spPr>
          <a:xfrm>
            <a:off x="2381" y="7190971"/>
            <a:ext cx="17335501" cy="25626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08"/>
                                        </p:tgtEl>
                                        <p:attrNameLst>
                                          <p:attrName>style.visibility</p:attrName>
                                        </p:attrNameLst>
                                      </p:cBhvr>
                                      <p:to>
                                        <p:strVal val="visible"/>
                                      </p:to>
                                    </p:set>
                                    <p:animEffect transition="in" filter="dissolve">
                                      <p:cBhvr>
                                        <p:cTn id="7" dur="500"/>
                                        <p:tgtEl>
                                          <p:spTgt spid="30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311"/>
                                        </p:tgtEl>
                                        <p:attrNameLst>
                                          <p:attrName>style.visibility</p:attrName>
                                        </p:attrNameLst>
                                      </p:cBhvr>
                                      <p:to>
                                        <p:strVal val="visible"/>
                                      </p:to>
                                    </p:set>
                                    <p:animEffect transition="in" filter="dissolve">
                                      <p:cBhvr>
                                        <p:cTn id="12" dur="500"/>
                                        <p:tgtEl>
                                          <p:spTgt spid="3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353"/>
                                        </p:tgtEl>
                                        <p:attrNameLst>
                                          <p:attrName>style.visibility</p:attrName>
                                        </p:attrNameLst>
                                      </p:cBhvr>
                                      <p:to>
                                        <p:strVal val="visible"/>
                                      </p:to>
                                    </p:set>
                                    <p:animEffect transition="in" filter="dissolve">
                                      <p:cBhvr>
                                        <p:cTn id="17" dur="500"/>
                                        <p:tgtEl>
                                          <p:spTgt spid="35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320"/>
                                        </p:tgtEl>
                                        <p:attrNameLst>
                                          <p:attrName>style.visibility</p:attrName>
                                        </p:attrNameLst>
                                      </p:cBhvr>
                                      <p:to>
                                        <p:strVal val="visible"/>
                                      </p:to>
                                    </p:set>
                                    <p:animEffect transition="in" filter="dissolve">
                                      <p:cBhvr>
                                        <p:cTn id="22" dur="500"/>
                                        <p:tgtEl>
                                          <p:spTgt spid="3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326"/>
                                        </p:tgtEl>
                                        <p:attrNameLst>
                                          <p:attrName>style.visibility</p:attrName>
                                        </p:attrNameLst>
                                      </p:cBhvr>
                                      <p:to>
                                        <p:strVal val="visible"/>
                                      </p:to>
                                    </p:set>
                                    <p:animEffect transition="in" filter="dissolve">
                                      <p:cBhvr>
                                        <p:cTn id="27" dur="500"/>
                                        <p:tgtEl>
                                          <p:spTgt spid="32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6" nodeType="clickEffect">
                                  <p:stCondLst>
                                    <p:cond delay="0"/>
                                  </p:stCondLst>
                                  <p:iterate>
                                    <p:tmAbs val="0"/>
                                  </p:iterate>
                                  <p:childTnLst>
                                    <p:set>
                                      <p:cBhvr>
                                        <p:cTn id="31" fill="hold"/>
                                        <p:tgtEl>
                                          <p:spTgt spid="329"/>
                                        </p:tgtEl>
                                        <p:attrNameLst>
                                          <p:attrName>style.visibility</p:attrName>
                                        </p:attrNameLst>
                                      </p:cBhvr>
                                      <p:to>
                                        <p:strVal val="visible"/>
                                      </p:to>
                                    </p:set>
                                    <p:animEffect transition="in" filter="dissolve">
                                      <p:cBhvr>
                                        <p:cTn id="32" dur="500"/>
                                        <p:tgtEl>
                                          <p:spTgt spid="32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7" nodeType="clickEffect">
                                  <p:stCondLst>
                                    <p:cond delay="0"/>
                                  </p:stCondLst>
                                  <p:iterate>
                                    <p:tmAbs val="0"/>
                                  </p:iterate>
                                  <p:childTnLst>
                                    <p:set>
                                      <p:cBhvr>
                                        <p:cTn id="36" fill="hold"/>
                                        <p:tgtEl>
                                          <p:spTgt spid="359"/>
                                        </p:tgtEl>
                                        <p:attrNameLst>
                                          <p:attrName>style.visibility</p:attrName>
                                        </p:attrNameLst>
                                      </p:cBhvr>
                                      <p:to>
                                        <p:strVal val="visible"/>
                                      </p:to>
                                    </p:set>
                                    <p:animEffect transition="in" filter="dissolve">
                                      <p:cBhvr>
                                        <p:cTn id="37" dur="500"/>
                                        <p:tgtEl>
                                          <p:spTgt spid="35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8" nodeType="clickEffect">
                                  <p:stCondLst>
                                    <p:cond delay="0"/>
                                  </p:stCondLst>
                                  <p:iterate>
                                    <p:tmAbs val="0"/>
                                  </p:iterate>
                                  <p:childTnLst>
                                    <p:set>
                                      <p:cBhvr>
                                        <p:cTn id="41" fill="hold"/>
                                        <p:tgtEl>
                                          <p:spTgt spid="332"/>
                                        </p:tgtEl>
                                        <p:attrNameLst>
                                          <p:attrName>style.visibility</p:attrName>
                                        </p:attrNameLst>
                                      </p:cBhvr>
                                      <p:to>
                                        <p:strVal val="visible"/>
                                      </p:to>
                                    </p:set>
                                    <p:animEffect transition="in" filter="dissolve">
                                      <p:cBhvr>
                                        <p:cTn id="42" dur="500"/>
                                        <p:tgtEl>
                                          <p:spTgt spid="33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fill="hold" grpId="9" nodeType="clickEffect">
                                  <p:stCondLst>
                                    <p:cond delay="0"/>
                                  </p:stCondLst>
                                  <p:iterate>
                                    <p:tmAbs val="0"/>
                                  </p:iterate>
                                  <p:childTnLst>
                                    <p:set>
                                      <p:cBhvr>
                                        <p:cTn id="46" fill="hold"/>
                                        <p:tgtEl>
                                          <p:spTgt spid="335"/>
                                        </p:tgtEl>
                                        <p:attrNameLst>
                                          <p:attrName>style.visibility</p:attrName>
                                        </p:attrNameLst>
                                      </p:cBhvr>
                                      <p:to>
                                        <p:strVal val="visible"/>
                                      </p:to>
                                    </p:set>
                                    <p:animEffect transition="in" filter="dissolve">
                                      <p:cBhvr>
                                        <p:cTn id="47" dur="500"/>
                                        <p:tgtEl>
                                          <p:spTgt spid="33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fill="hold" grpId="10" nodeType="clickEffect">
                                  <p:stCondLst>
                                    <p:cond delay="0"/>
                                  </p:stCondLst>
                                  <p:iterate>
                                    <p:tmAbs val="0"/>
                                  </p:iterate>
                                  <p:childTnLst>
                                    <p:set>
                                      <p:cBhvr>
                                        <p:cTn id="51" fill="hold"/>
                                        <p:tgtEl>
                                          <p:spTgt spid="338"/>
                                        </p:tgtEl>
                                        <p:attrNameLst>
                                          <p:attrName>style.visibility</p:attrName>
                                        </p:attrNameLst>
                                      </p:cBhvr>
                                      <p:to>
                                        <p:strVal val="visible"/>
                                      </p:to>
                                    </p:set>
                                    <p:animEffect transition="in" filter="dissolve">
                                      <p:cBhvr>
                                        <p:cTn id="52" dur="500"/>
                                        <p:tgtEl>
                                          <p:spTgt spid="33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fill="hold" grpId="11" nodeType="clickEffect">
                                  <p:stCondLst>
                                    <p:cond delay="0"/>
                                  </p:stCondLst>
                                  <p:iterate>
                                    <p:tmAbs val="0"/>
                                  </p:iterate>
                                  <p:childTnLst>
                                    <p:set>
                                      <p:cBhvr>
                                        <p:cTn id="56" fill="hold"/>
                                        <p:tgtEl>
                                          <p:spTgt spid="362"/>
                                        </p:tgtEl>
                                        <p:attrNameLst>
                                          <p:attrName>style.visibility</p:attrName>
                                        </p:attrNameLst>
                                      </p:cBhvr>
                                      <p:to>
                                        <p:strVal val="visible"/>
                                      </p:to>
                                    </p:set>
                                    <p:animEffect transition="in" filter="dissolve">
                                      <p:cBhvr>
                                        <p:cTn id="57" dur="500"/>
                                        <p:tgtEl>
                                          <p:spTgt spid="36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fill="hold" grpId="12" nodeType="clickEffect">
                                  <p:stCondLst>
                                    <p:cond delay="0"/>
                                  </p:stCondLst>
                                  <p:iterate>
                                    <p:tmAbs val="0"/>
                                  </p:iterate>
                                  <p:childTnLst>
                                    <p:set>
                                      <p:cBhvr>
                                        <p:cTn id="61" fill="hold"/>
                                        <p:tgtEl>
                                          <p:spTgt spid="341"/>
                                        </p:tgtEl>
                                        <p:attrNameLst>
                                          <p:attrName>style.visibility</p:attrName>
                                        </p:attrNameLst>
                                      </p:cBhvr>
                                      <p:to>
                                        <p:strVal val="visible"/>
                                      </p:to>
                                    </p:set>
                                    <p:animEffect transition="in" filter="dissolve">
                                      <p:cBhvr>
                                        <p:cTn id="62" dur="500"/>
                                        <p:tgtEl>
                                          <p:spTgt spid="341"/>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fill="hold" grpId="13" nodeType="clickEffect">
                                  <p:stCondLst>
                                    <p:cond delay="0"/>
                                  </p:stCondLst>
                                  <p:iterate>
                                    <p:tmAbs val="0"/>
                                  </p:iterate>
                                  <p:childTnLst>
                                    <p:set>
                                      <p:cBhvr>
                                        <p:cTn id="66" fill="hold"/>
                                        <p:tgtEl>
                                          <p:spTgt spid="344"/>
                                        </p:tgtEl>
                                        <p:attrNameLst>
                                          <p:attrName>style.visibility</p:attrName>
                                        </p:attrNameLst>
                                      </p:cBhvr>
                                      <p:to>
                                        <p:strVal val="visible"/>
                                      </p:to>
                                    </p:set>
                                    <p:animEffect transition="in" filter="dissolve">
                                      <p:cBhvr>
                                        <p:cTn id="67" dur="500"/>
                                        <p:tgtEl>
                                          <p:spTgt spid="344"/>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fill="hold" grpId="14" nodeType="clickEffect">
                                  <p:stCondLst>
                                    <p:cond delay="0"/>
                                  </p:stCondLst>
                                  <p:iterate>
                                    <p:tmAbs val="0"/>
                                  </p:iterate>
                                  <p:childTnLst>
                                    <p:set>
                                      <p:cBhvr>
                                        <p:cTn id="71" fill="hold"/>
                                        <p:tgtEl>
                                          <p:spTgt spid="347"/>
                                        </p:tgtEl>
                                        <p:attrNameLst>
                                          <p:attrName>style.visibility</p:attrName>
                                        </p:attrNameLst>
                                      </p:cBhvr>
                                      <p:to>
                                        <p:strVal val="visible"/>
                                      </p:to>
                                    </p:set>
                                    <p:animEffect transition="in" filter="dissolve">
                                      <p:cBhvr>
                                        <p:cTn id="72" dur="500"/>
                                        <p:tgtEl>
                                          <p:spTgt spid="347"/>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fill="hold" grpId="15" nodeType="clickEffect">
                                  <p:stCondLst>
                                    <p:cond delay="0"/>
                                  </p:stCondLst>
                                  <p:iterate>
                                    <p:tmAbs val="0"/>
                                  </p:iterate>
                                  <p:childTnLst>
                                    <p:set>
                                      <p:cBhvr>
                                        <p:cTn id="76" fill="hold"/>
                                        <p:tgtEl>
                                          <p:spTgt spid="365"/>
                                        </p:tgtEl>
                                        <p:attrNameLst>
                                          <p:attrName>style.visibility</p:attrName>
                                        </p:attrNameLst>
                                      </p:cBhvr>
                                      <p:to>
                                        <p:strVal val="visible"/>
                                      </p:to>
                                    </p:set>
                                    <p:animEffect transition="in" filter="dissolve">
                                      <p:cBhvr>
                                        <p:cTn id="77" dur="500"/>
                                        <p:tgtEl>
                                          <p:spTgt spid="365"/>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fill="hold" grpId="16" nodeType="clickEffect">
                                  <p:stCondLst>
                                    <p:cond delay="0"/>
                                  </p:stCondLst>
                                  <p:iterate>
                                    <p:tmAbs val="0"/>
                                  </p:iterate>
                                  <p:childTnLst>
                                    <p:set>
                                      <p:cBhvr>
                                        <p:cTn id="81" fill="hold"/>
                                        <p:tgtEl>
                                          <p:spTgt spid="350"/>
                                        </p:tgtEl>
                                        <p:attrNameLst>
                                          <p:attrName>style.visibility</p:attrName>
                                        </p:attrNameLst>
                                      </p:cBhvr>
                                      <p:to>
                                        <p:strVal val="visible"/>
                                      </p:to>
                                    </p:set>
                                    <p:animEffect transition="in" filter="dissolve">
                                      <p:cBhvr>
                                        <p:cTn id="82" dur="5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1" animBg="1" advAuto="0"/>
      <p:bldP spid="311" grpId="2" animBg="1" advAuto="0"/>
      <p:bldP spid="320" grpId="4" animBg="1" advAuto="0"/>
      <p:bldP spid="326" grpId="5" animBg="1" advAuto="0"/>
      <p:bldP spid="329" grpId="6" animBg="1" advAuto="0"/>
      <p:bldP spid="332" grpId="8" animBg="1" advAuto="0"/>
      <p:bldP spid="335" grpId="9" animBg="1" advAuto="0"/>
      <p:bldP spid="338" grpId="10" animBg="1" advAuto="0"/>
      <p:bldP spid="341" grpId="12" animBg="1" advAuto="0"/>
      <p:bldP spid="344" grpId="13" animBg="1" advAuto="0"/>
      <p:bldP spid="347" grpId="14" animBg="1" advAuto="0"/>
      <p:bldP spid="350" grpId="16" animBg="1" advAuto="0"/>
      <p:bldP spid="353" grpId="3" animBg="1" advAuto="0"/>
      <p:bldP spid="359" grpId="7" animBg="1" advAuto="0"/>
      <p:bldP spid="362" grpId="11" animBg="1" advAuto="0"/>
      <p:bldP spid="365" grpId="15"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146"/>
          <p:cNvSpPr txBox="1"/>
          <p:nvPr/>
        </p:nvSpPr>
        <p:spPr>
          <a:xfrm>
            <a:off x="778266" y="438809"/>
            <a:ext cx="15834544" cy="1113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lvl1pPr>
              <a:defRPr sz="6600" b="1">
                <a:solidFill>
                  <a:srgbClr val="592F74"/>
                </a:solidFill>
                <a:latin typeface="Calibri"/>
                <a:ea typeface="Calibri"/>
                <a:cs typeface="Calibri"/>
                <a:sym typeface="Calibri"/>
              </a:defRPr>
            </a:lvl1pPr>
          </a:lstStyle>
          <a:p>
            <a:r>
              <a:t>Offerings Today: Use and Administration</a:t>
            </a:r>
          </a:p>
        </p:txBody>
      </p:sp>
      <p:grpSp>
        <p:nvGrpSpPr>
          <p:cNvPr id="373" name="Rectangle 3"/>
          <p:cNvGrpSpPr/>
          <p:nvPr/>
        </p:nvGrpSpPr>
        <p:grpSpPr>
          <a:xfrm>
            <a:off x="739113" y="2495713"/>
            <a:ext cx="4170014" cy="844092"/>
            <a:chOff x="0" y="0"/>
            <a:chExt cx="4170012" cy="844091"/>
          </a:xfrm>
        </p:grpSpPr>
        <p:sp>
          <p:nvSpPr>
            <p:cNvPr id="371" name="Rectangle"/>
            <p:cNvSpPr/>
            <p:nvPr/>
          </p:nvSpPr>
          <p:spPr>
            <a:xfrm>
              <a:off x="-1" y="-1"/>
              <a:ext cx="4170014" cy="844093"/>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lgn="l">
                <a:defRPr>
                  <a:latin typeface="Arial"/>
                  <a:ea typeface="Arial"/>
                  <a:cs typeface="Arial"/>
                  <a:sym typeface="Arial"/>
                </a:defRPr>
              </a:pPr>
              <a:endParaRPr/>
            </a:p>
          </p:txBody>
        </p:sp>
        <p:sp>
          <p:nvSpPr>
            <p:cNvPr id="372" name="TITHE"/>
            <p:cNvSpPr txBox="1"/>
            <p:nvPr/>
          </p:nvSpPr>
          <p:spPr>
            <a:xfrm>
              <a:off x="-1" y="246714"/>
              <a:ext cx="764492" cy="350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l">
                <a:defRPr sz="1800" b="1">
                  <a:solidFill>
                    <a:srgbClr val="592F74"/>
                  </a:solidFill>
                  <a:latin typeface="Arial"/>
                  <a:ea typeface="Arial"/>
                  <a:cs typeface="Arial"/>
                  <a:sym typeface="Arial"/>
                </a:defRPr>
              </a:lvl1pPr>
            </a:lstStyle>
            <a:p>
              <a:r>
                <a:t>TITHE</a:t>
              </a:r>
            </a:p>
          </p:txBody>
        </p:sp>
      </p:grpSp>
      <p:grpSp>
        <p:nvGrpSpPr>
          <p:cNvPr id="376" name="Rectangle 4"/>
          <p:cNvGrpSpPr/>
          <p:nvPr/>
        </p:nvGrpSpPr>
        <p:grpSpPr>
          <a:xfrm>
            <a:off x="4924180" y="2510081"/>
            <a:ext cx="2626489" cy="837964"/>
            <a:chOff x="0" y="0"/>
            <a:chExt cx="2626488" cy="837962"/>
          </a:xfrm>
        </p:grpSpPr>
        <p:sp>
          <p:nvSpPr>
            <p:cNvPr id="374" name="Rectangle"/>
            <p:cNvSpPr/>
            <p:nvPr/>
          </p:nvSpPr>
          <p:spPr>
            <a:xfrm>
              <a:off x="-1" y="0"/>
              <a:ext cx="2626490" cy="837963"/>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375" name="10%"/>
            <p:cNvSpPr txBox="1"/>
            <p:nvPr/>
          </p:nvSpPr>
          <p:spPr>
            <a:xfrm>
              <a:off x="1032406" y="243650"/>
              <a:ext cx="561676" cy="350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1800">
                  <a:latin typeface="Arial"/>
                  <a:ea typeface="Arial"/>
                  <a:cs typeface="Arial"/>
                  <a:sym typeface="Arial"/>
                </a:defRPr>
              </a:lvl1pPr>
            </a:lstStyle>
            <a:p>
              <a:r>
                <a:t>10%</a:t>
              </a:r>
            </a:p>
          </p:txBody>
        </p:sp>
      </p:grpSp>
      <p:grpSp>
        <p:nvGrpSpPr>
          <p:cNvPr id="379" name="Rectangle 12"/>
          <p:cNvGrpSpPr/>
          <p:nvPr/>
        </p:nvGrpSpPr>
        <p:grpSpPr>
          <a:xfrm>
            <a:off x="4924173" y="1824883"/>
            <a:ext cx="2626489" cy="696124"/>
            <a:chOff x="0" y="0"/>
            <a:chExt cx="2626488" cy="696123"/>
          </a:xfrm>
        </p:grpSpPr>
        <p:sp>
          <p:nvSpPr>
            <p:cNvPr id="377" name="Rectangle"/>
            <p:cNvSpPr/>
            <p:nvPr/>
          </p:nvSpPr>
          <p:spPr>
            <a:xfrm>
              <a:off x="-1" y="-1"/>
              <a:ext cx="2626490" cy="696125"/>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sz="3200" b="1">
                  <a:solidFill>
                    <a:srgbClr val="C19101"/>
                  </a:solidFill>
                </a:defRPr>
              </a:pPr>
              <a:endParaRPr/>
            </a:p>
          </p:txBody>
        </p:sp>
        <p:sp>
          <p:nvSpPr>
            <p:cNvPr id="378" name="Percentage"/>
            <p:cNvSpPr txBox="1"/>
            <p:nvPr/>
          </p:nvSpPr>
          <p:spPr>
            <a:xfrm>
              <a:off x="531196" y="124541"/>
              <a:ext cx="1564096" cy="447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defRPr sz="2000" b="1">
                  <a:solidFill>
                    <a:srgbClr val="592F74"/>
                  </a:solidFill>
                  <a:latin typeface="Arial"/>
                  <a:ea typeface="Arial"/>
                  <a:cs typeface="Arial"/>
                  <a:sym typeface="Arial"/>
                </a:defRPr>
              </a:pPr>
              <a:r>
                <a:t>Percentage</a:t>
              </a:r>
              <a:r>
                <a:rPr sz="2400">
                  <a:solidFill>
                    <a:srgbClr val="C19101"/>
                  </a:solidFill>
                  <a:latin typeface="Gill Sans"/>
                  <a:ea typeface="Gill Sans"/>
                  <a:cs typeface="Gill Sans"/>
                  <a:sym typeface="Gill Sans"/>
                </a:rPr>
                <a:t> </a:t>
              </a:r>
            </a:p>
          </p:txBody>
        </p:sp>
      </p:grpSp>
      <p:grpSp>
        <p:nvGrpSpPr>
          <p:cNvPr id="382" name="Rectangle 13"/>
          <p:cNvGrpSpPr/>
          <p:nvPr/>
        </p:nvGrpSpPr>
        <p:grpSpPr>
          <a:xfrm>
            <a:off x="739113" y="1824662"/>
            <a:ext cx="4170014" cy="696345"/>
            <a:chOff x="0" y="0"/>
            <a:chExt cx="4170012" cy="696344"/>
          </a:xfrm>
        </p:grpSpPr>
        <p:sp>
          <p:nvSpPr>
            <p:cNvPr id="380" name="Rectangle"/>
            <p:cNvSpPr/>
            <p:nvPr/>
          </p:nvSpPr>
          <p:spPr>
            <a:xfrm>
              <a:off x="-1" y="-1"/>
              <a:ext cx="4170014" cy="696346"/>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sz="3200" b="1">
                  <a:solidFill>
                    <a:srgbClr val="592F74"/>
                  </a:solidFill>
                  <a:latin typeface="Arial"/>
                  <a:ea typeface="Arial"/>
                  <a:cs typeface="Arial"/>
                  <a:sym typeface="Arial"/>
                </a:defRPr>
              </a:pPr>
              <a:endParaRPr/>
            </a:p>
          </p:txBody>
        </p:sp>
        <p:sp>
          <p:nvSpPr>
            <p:cNvPr id="381" name="Types of Offerings"/>
            <p:cNvSpPr txBox="1"/>
            <p:nvPr/>
          </p:nvSpPr>
          <p:spPr>
            <a:xfrm>
              <a:off x="920383" y="160556"/>
              <a:ext cx="2329246" cy="375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2000" b="1">
                  <a:solidFill>
                    <a:srgbClr val="592F74"/>
                  </a:solidFill>
                  <a:latin typeface="Arial"/>
                  <a:ea typeface="Arial"/>
                  <a:cs typeface="Arial"/>
                  <a:sym typeface="Arial"/>
                </a:defRPr>
              </a:lvl1pPr>
            </a:lstStyle>
            <a:p>
              <a:r>
                <a:t>Types of Offerings</a:t>
              </a:r>
            </a:p>
          </p:txBody>
        </p:sp>
      </p:grpSp>
      <p:grpSp>
        <p:nvGrpSpPr>
          <p:cNvPr id="385" name="Rectangle 4"/>
          <p:cNvGrpSpPr/>
          <p:nvPr/>
        </p:nvGrpSpPr>
        <p:grpSpPr>
          <a:xfrm>
            <a:off x="9985270" y="2510082"/>
            <a:ext cx="3293174" cy="841151"/>
            <a:chOff x="0" y="0"/>
            <a:chExt cx="3293173" cy="841150"/>
          </a:xfrm>
        </p:grpSpPr>
        <p:sp>
          <p:nvSpPr>
            <p:cNvPr id="383" name="Rectangle"/>
            <p:cNvSpPr/>
            <p:nvPr/>
          </p:nvSpPr>
          <p:spPr>
            <a:xfrm>
              <a:off x="-1" y="-1"/>
              <a:ext cx="3293175" cy="841152"/>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384" name="Local Church …"/>
            <p:cNvSpPr txBox="1"/>
            <p:nvPr/>
          </p:nvSpPr>
          <p:spPr>
            <a:xfrm>
              <a:off x="692171" y="111894"/>
              <a:ext cx="1908831" cy="6173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defRPr sz="1800">
                  <a:latin typeface="Arial"/>
                  <a:ea typeface="Arial"/>
                  <a:cs typeface="Arial"/>
                  <a:sym typeface="Arial"/>
                </a:defRPr>
              </a:pPr>
              <a:r>
                <a:t>Local Church </a:t>
              </a:r>
              <a:r>
                <a:rPr>
                  <a:latin typeface="Wingdings"/>
                  <a:ea typeface="Wingdings"/>
                  <a:cs typeface="Wingdings"/>
                  <a:sym typeface="Wingdings"/>
                </a:rPr>
                <a:t></a:t>
              </a:r>
            </a:p>
            <a:p>
              <a:pPr>
                <a:defRPr sz="1800">
                  <a:latin typeface="Arial"/>
                  <a:ea typeface="Arial"/>
                  <a:cs typeface="Arial"/>
                  <a:sym typeface="Arial"/>
                </a:defRPr>
              </a:pPr>
              <a:r>
                <a:t>to the Storehouse</a:t>
              </a:r>
            </a:p>
          </p:txBody>
        </p:sp>
      </p:grpSp>
      <p:grpSp>
        <p:nvGrpSpPr>
          <p:cNvPr id="388" name="Rectangle 12"/>
          <p:cNvGrpSpPr/>
          <p:nvPr/>
        </p:nvGrpSpPr>
        <p:grpSpPr>
          <a:xfrm>
            <a:off x="10000322" y="1824662"/>
            <a:ext cx="3297181" cy="696797"/>
            <a:chOff x="0" y="0"/>
            <a:chExt cx="3297179" cy="696796"/>
          </a:xfrm>
        </p:grpSpPr>
        <p:sp>
          <p:nvSpPr>
            <p:cNvPr id="386" name="Rectangle"/>
            <p:cNvSpPr/>
            <p:nvPr/>
          </p:nvSpPr>
          <p:spPr>
            <a:xfrm>
              <a:off x="0" y="-1"/>
              <a:ext cx="3297180" cy="696798"/>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sz="3200" b="1">
                  <a:solidFill>
                    <a:srgbClr val="592F74"/>
                  </a:solidFill>
                  <a:latin typeface="Arial"/>
                  <a:ea typeface="Arial"/>
                  <a:cs typeface="Arial"/>
                  <a:sym typeface="Arial"/>
                </a:defRPr>
              </a:pPr>
              <a:endParaRPr/>
            </a:p>
          </p:txBody>
        </p:sp>
        <p:sp>
          <p:nvSpPr>
            <p:cNvPr id="387" name="Place of Delivery"/>
            <p:cNvSpPr txBox="1"/>
            <p:nvPr/>
          </p:nvSpPr>
          <p:spPr>
            <a:xfrm>
              <a:off x="579961" y="160782"/>
              <a:ext cx="2137258" cy="375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2000" b="1">
                  <a:solidFill>
                    <a:srgbClr val="592F74"/>
                  </a:solidFill>
                  <a:latin typeface="Arial"/>
                  <a:ea typeface="Arial"/>
                  <a:cs typeface="Arial"/>
                  <a:sym typeface="Arial"/>
                </a:defRPr>
              </a:lvl1pPr>
            </a:lstStyle>
            <a:p>
              <a:r>
                <a:t>Place of Delivery</a:t>
              </a:r>
            </a:p>
          </p:txBody>
        </p:sp>
      </p:grpSp>
      <p:grpSp>
        <p:nvGrpSpPr>
          <p:cNvPr id="391" name="Rectangle 3"/>
          <p:cNvGrpSpPr/>
          <p:nvPr/>
        </p:nvGrpSpPr>
        <p:grpSpPr>
          <a:xfrm>
            <a:off x="739078" y="3143838"/>
            <a:ext cx="4170015" cy="1200327"/>
            <a:chOff x="0" y="-24782"/>
            <a:chExt cx="4170013" cy="1200326"/>
          </a:xfrm>
        </p:grpSpPr>
        <p:sp>
          <p:nvSpPr>
            <p:cNvPr id="389" name="Rectangle"/>
            <p:cNvSpPr/>
            <p:nvPr/>
          </p:nvSpPr>
          <p:spPr>
            <a:xfrm>
              <a:off x="0" y="158786"/>
              <a:ext cx="4170013" cy="833189"/>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lgn="l">
                <a:defRPr sz="1800" b="1"/>
              </a:pPr>
              <a:endParaRPr dirty="0"/>
            </a:p>
          </p:txBody>
        </p:sp>
        <p:sp>
          <p:nvSpPr>
            <p:cNvPr id="390" name="PROMISE…"/>
            <p:cNvSpPr txBox="1"/>
            <p:nvPr/>
          </p:nvSpPr>
          <p:spPr>
            <a:xfrm>
              <a:off x="0" y="-24782"/>
              <a:ext cx="2977735" cy="1200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lgn="l">
                <a:defRPr sz="1800" b="1">
                  <a:latin typeface="Arial"/>
                  <a:ea typeface="Arial"/>
                  <a:cs typeface="Arial"/>
                  <a:sym typeface="Arial"/>
                </a:defRPr>
              </a:pPr>
              <a:endParaRPr dirty="0"/>
            </a:p>
            <a:p>
              <a:pPr algn="l">
                <a:defRPr sz="1800" b="1">
                  <a:solidFill>
                    <a:srgbClr val="592F74"/>
                  </a:solidFill>
                  <a:latin typeface="Arial"/>
                  <a:ea typeface="Arial"/>
                  <a:cs typeface="Arial"/>
                  <a:sym typeface="Arial"/>
                </a:defRPr>
              </a:pPr>
              <a:r>
                <a:rPr dirty="0"/>
                <a:t>PROMISE</a:t>
              </a:r>
            </a:p>
            <a:p>
              <a:pPr algn="l">
                <a:defRPr sz="1800">
                  <a:latin typeface="Arial"/>
                  <a:ea typeface="Arial"/>
                  <a:cs typeface="Arial"/>
                  <a:sym typeface="Arial"/>
                </a:defRPr>
              </a:pPr>
              <a:r>
                <a:rPr dirty="0"/>
                <a:t>Regular/Systematic Offering</a:t>
              </a:r>
              <a:endParaRPr lang="en-US" dirty="0"/>
            </a:p>
            <a:p>
              <a:pPr algn="l">
                <a:defRPr sz="1800">
                  <a:latin typeface="Arial"/>
                  <a:ea typeface="Arial"/>
                  <a:cs typeface="Arial"/>
                  <a:sym typeface="Arial"/>
                </a:defRPr>
              </a:pPr>
              <a:endParaRPr dirty="0"/>
            </a:p>
          </p:txBody>
        </p:sp>
      </p:grpSp>
      <p:grpSp>
        <p:nvGrpSpPr>
          <p:cNvPr id="394" name="Rectangle 4"/>
          <p:cNvGrpSpPr/>
          <p:nvPr/>
        </p:nvGrpSpPr>
        <p:grpSpPr>
          <a:xfrm>
            <a:off x="4909110" y="3335613"/>
            <a:ext cx="2656611" cy="842495"/>
            <a:chOff x="0" y="0"/>
            <a:chExt cx="2656610" cy="842494"/>
          </a:xfrm>
        </p:grpSpPr>
        <p:sp>
          <p:nvSpPr>
            <p:cNvPr id="392" name="Rectangle"/>
            <p:cNvSpPr/>
            <p:nvPr/>
          </p:nvSpPr>
          <p:spPr>
            <a:xfrm>
              <a:off x="0" y="-1"/>
              <a:ext cx="2656611" cy="842496"/>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393" name="____% (Chosen…"/>
            <p:cNvSpPr txBox="1"/>
            <p:nvPr/>
          </p:nvSpPr>
          <p:spPr>
            <a:xfrm>
              <a:off x="393033" y="112566"/>
              <a:ext cx="1870545" cy="6173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defRPr sz="1800">
                  <a:latin typeface="Arial"/>
                  <a:ea typeface="Arial"/>
                  <a:cs typeface="Arial"/>
                  <a:sym typeface="Arial"/>
                </a:defRPr>
              </a:pPr>
              <a:r>
                <a:t>____% (Chosen </a:t>
              </a:r>
            </a:p>
            <a:p>
              <a:pPr>
                <a:defRPr sz="1800">
                  <a:latin typeface="Arial"/>
                  <a:ea typeface="Arial"/>
                  <a:cs typeface="Arial"/>
                  <a:sym typeface="Arial"/>
                </a:defRPr>
              </a:pPr>
              <a:r>
                <a:t>by the believer)</a:t>
              </a:r>
            </a:p>
          </p:txBody>
        </p:sp>
      </p:grpSp>
      <p:grpSp>
        <p:nvGrpSpPr>
          <p:cNvPr id="397" name="Rectangle 4"/>
          <p:cNvGrpSpPr/>
          <p:nvPr/>
        </p:nvGrpSpPr>
        <p:grpSpPr>
          <a:xfrm>
            <a:off x="9985257" y="3345801"/>
            <a:ext cx="3293234" cy="841152"/>
            <a:chOff x="0" y="0"/>
            <a:chExt cx="3293233" cy="841150"/>
          </a:xfrm>
        </p:grpSpPr>
        <p:sp>
          <p:nvSpPr>
            <p:cNvPr id="395" name="Rectangle"/>
            <p:cNvSpPr/>
            <p:nvPr/>
          </p:nvSpPr>
          <p:spPr>
            <a:xfrm>
              <a:off x="-1" y="0"/>
              <a:ext cx="3293235" cy="841151"/>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396" name="Local Church"/>
            <p:cNvSpPr txBox="1"/>
            <p:nvPr/>
          </p:nvSpPr>
          <p:spPr>
            <a:xfrm>
              <a:off x="921080" y="245244"/>
              <a:ext cx="1451073" cy="350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1800">
                  <a:latin typeface="Arial"/>
                  <a:ea typeface="Arial"/>
                  <a:cs typeface="Arial"/>
                  <a:sym typeface="Arial"/>
                </a:defRPr>
              </a:lvl1pPr>
            </a:lstStyle>
            <a:p>
              <a:r>
                <a:t>Local Church</a:t>
              </a:r>
            </a:p>
          </p:txBody>
        </p:sp>
      </p:grpSp>
      <p:grpSp>
        <p:nvGrpSpPr>
          <p:cNvPr id="400" name="Rectangle 3"/>
          <p:cNvGrpSpPr/>
          <p:nvPr/>
        </p:nvGrpSpPr>
        <p:grpSpPr>
          <a:xfrm>
            <a:off x="739114" y="4172989"/>
            <a:ext cx="4154922" cy="1505956"/>
            <a:chOff x="0" y="0"/>
            <a:chExt cx="4154920" cy="1505954"/>
          </a:xfrm>
        </p:grpSpPr>
        <p:sp>
          <p:nvSpPr>
            <p:cNvPr id="398" name="Rectangle"/>
            <p:cNvSpPr/>
            <p:nvPr/>
          </p:nvSpPr>
          <p:spPr>
            <a:xfrm>
              <a:off x="-1" y="0"/>
              <a:ext cx="4154922" cy="1505955"/>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lgn="l">
                <a:defRPr>
                  <a:latin typeface="Arial"/>
                  <a:ea typeface="Arial"/>
                  <a:cs typeface="Arial"/>
                  <a:sym typeface="Arial"/>
                </a:defRPr>
              </a:pPr>
              <a:endParaRPr/>
            </a:p>
          </p:txBody>
        </p:sp>
        <p:sp>
          <p:nvSpPr>
            <p:cNvPr id="399" name="SECOND TITHE PRINCIPLE…"/>
            <p:cNvSpPr txBox="1"/>
            <p:nvPr/>
          </p:nvSpPr>
          <p:spPr>
            <a:xfrm>
              <a:off x="-1" y="44246"/>
              <a:ext cx="3152402" cy="14174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lgn="l">
                <a:defRPr sz="1800" b="1">
                  <a:solidFill>
                    <a:srgbClr val="592F74"/>
                  </a:solidFill>
                  <a:latin typeface="Arial"/>
                  <a:ea typeface="Arial"/>
                  <a:cs typeface="Arial"/>
                  <a:sym typeface="Arial"/>
                </a:defRPr>
              </a:pPr>
              <a:r>
                <a:t>SECOND TITHE PRINCIPLE</a:t>
              </a:r>
            </a:p>
            <a:p>
              <a:pPr algn="l">
                <a:defRPr sz="1800">
                  <a:latin typeface="Arial"/>
                  <a:ea typeface="Arial"/>
                  <a:cs typeface="Arial"/>
                  <a:sym typeface="Arial"/>
                </a:defRPr>
              </a:pPr>
              <a:r>
                <a:t>Charity, Religious Education, </a:t>
              </a:r>
            </a:p>
            <a:p>
              <a:pPr algn="l">
                <a:defRPr sz="1800">
                  <a:latin typeface="Arial"/>
                  <a:ea typeface="Arial"/>
                  <a:cs typeface="Arial"/>
                  <a:sym typeface="Arial"/>
                </a:defRPr>
              </a:pPr>
              <a:r>
                <a:t>Individual Missionary </a:t>
              </a:r>
            </a:p>
            <a:p>
              <a:pPr algn="l">
                <a:defRPr sz="1800">
                  <a:latin typeface="Arial"/>
                  <a:ea typeface="Arial"/>
                  <a:cs typeface="Arial"/>
                  <a:sym typeface="Arial"/>
                </a:defRPr>
              </a:pPr>
              <a:r>
                <a:t>Projects,</a:t>
              </a:r>
            </a:p>
            <a:p>
              <a:pPr algn="l">
                <a:defRPr sz="1800">
                  <a:latin typeface="Arial"/>
                  <a:ea typeface="Arial"/>
                  <a:cs typeface="Arial"/>
                  <a:sym typeface="Arial"/>
                </a:defRPr>
              </a:pPr>
              <a:r>
                <a:t>Supporting Ministries</a:t>
              </a:r>
            </a:p>
          </p:txBody>
        </p:sp>
      </p:grpSp>
      <p:grpSp>
        <p:nvGrpSpPr>
          <p:cNvPr id="403" name="Rectangle 4"/>
          <p:cNvGrpSpPr/>
          <p:nvPr/>
        </p:nvGrpSpPr>
        <p:grpSpPr>
          <a:xfrm>
            <a:off x="4894035" y="4176950"/>
            <a:ext cx="2671705" cy="1501995"/>
            <a:chOff x="0" y="0"/>
            <a:chExt cx="2671704" cy="1501993"/>
          </a:xfrm>
        </p:grpSpPr>
        <p:sp>
          <p:nvSpPr>
            <p:cNvPr id="401" name="Rectangle"/>
            <p:cNvSpPr/>
            <p:nvPr/>
          </p:nvSpPr>
          <p:spPr>
            <a:xfrm>
              <a:off x="0" y="0"/>
              <a:ext cx="2671705" cy="1501994"/>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402" name="____% (Chosen…"/>
            <p:cNvSpPr txBox="1"/>
            <p:nvPr/>
          </p:nvSpPr>
          <p:spPr>
            <a:xfrm>
              <a:off x="400580" y="442316"/>
              <a:ext cx="1870545" cy="6173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defRPr sz="1800">
                  <a:latin typeface="Arial"/>
                  <a:ea typeface="Arial"/>
                  <a:cs typeface="Arial"/>
                  <a:sym typeface="Arial"/>
                </a:defRPr>
              </a:pPr>
              <a:r>
                <a:t>____% (Chosen </a:t>
              </a:r>
            </a:p>
            <a:p>
              <a:pPr>
                <a:defRPr sz="1800">
                  <a:latin typeface="Arial"/>
                  <a:ea typeface="Arial"/>
                  <a:cs typeface="Arial"/>
                  <a:sym typeface="Arial"/>
                </a:defRPr>
              </a:pPr>
              <a:r>
                <a:t>by the believer)</a:t>
              </a:r>
            </a:p>
          </p:txBody>
        </p:sp>
      </p:grpSp>
      <p:grpSp>
        <p:nvGrpSpPr>
          <p:cNvPr id="406" name="Rectangle 4"/>
          <p:cNvGrpSpPr/>
          <p:nvPr/>
        </p:nvGrpSpPr>
        <p:grpSpPr>
          <a:xfrm>
            <a:off x="10000368" y="4175111"/>
            <a:ext cx="3278127" cy="1497838"/>
            <a:chOff x="0" y="0"/>
            <a:chExt cx="3278125" cy="1497837"/>
          </a:xfrm>
        </p:grpSpPr>
        <p:sp>
          <p:nvSpPr>
            <p:cNvPr id="404" name="Rectangle"/>
            <p:cNvSpPr/>
            <p:nvPr/>
          </p:nvSpPr>
          <p:spPr>
            <a:xfrm>
              <a:off x="0" y="-1"/>
              <a:ext cx="3278126" cy="1497839"/>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405" name="Admin. according…"/>
            <p:cNvSpPr txBox="1"/>
            <p:nvPr/>
          </p:nvSpPr>
          <p:spPr>
            <a:xfrm>
              <a:off x="586812" y="306887"/>
              <a:ext cx="2104502" cy="8840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defRPr sz="1800">
                  <a:latin typeface="Arial"/>
                  <a:ea typeface="Arial"/>
                  <a:cs typeface="Arial"/>
                  <a:sym typeface="Arial"/>
                </a:defRPr>
              </a:pPr>
              <a:r>
                <a:t>Admin. according </a:t>
              </a:r>
            </a:p>
            <a:p>
              <a:pPr>
                <a:defRPr sz="1800">
                  <a:latin typeface="Arial"/>
                  <a:ea typeface="Arial"/>
                  <a:cs typeface="Arial"/>
                  <a:sym typeface="Arial"/>
                </a:defRPr>
              </a:pPr>
              <a:r>
                <a:t>to the</a:t>
              </a:r>
            </a:p>
            <a:p>
              <a:pPr>
                <a:defRPr sz="1800">
                  <a:latin typeface="Arial"/>
                  <a:ea typeface="Arial"/>
                  <a:cs typeface="Arial"/>
                  <a:sym typeface="Arial"/>
                </a:defRPr>
              </a:pPr>
              <a:r>
                <a:t>believer's discretion</a:t>
              </a:r>
            </a:p>
          </p:txBody>
        </p:sp>
      </p:grpSp>
      <p:grpSp>
        <p:nvGrpSpPr>
          <p:cNvPr id="409" name="Rectangle 3"/>
          <p:cNvGrpSpPr/>
          <p:nvPr/>
        </p:nvGrpSpPr>
        <p:grpSpPr>
          <a:xfrm>
            <a:off x="739111" y="5674204"/>
            <a:ext cx="4154922" cy="1507253"/>
            <a:chOff x="0" y="0"/>
            <a:chExt cx="4154920" cy="1507251"/>
          </a:xfrm>
        </p:grpSpPr>
        <p:sp>
          <p:nvSpPr>
            <p:cNvPr id="407" name="Rectangle"/>
            <p:cNvSpPr/>
            <p:nvPr/>
          </p:nvSpPr>
          <p:spPr>
            <a:xfrm>
              <a:off x="-1" y="0"/>
              <a:ext cx="4154922" cy="1507252"/>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lgn="l">
                <a:defRPr>
                  <a:latin typeface="Arial"/>
                  <a:ea typeface="Arial"/>
                  <a:cs typeface="Arial"/>
                  <a:sym typeface="Arial"/>
                </a:defRPr>
              </a:pPr>
              <a:endParaRPr/>
            </a:p>
          </p:txBody>
        </p:sp>
        <p:sp>
          <p:nvSpPr>
            <p:cNvPr id="408" name="FREE WILL OFFERINGS…"/>
            <p:cNvSpPr txBox="1"/>
            <p:nvPr/>
          </p:nvSpPr>
          <p:spPr>
            <a:xfrm>
              <a:off x="-1" y="178245"/>
              <a:ext cx="2989100" cy="11507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lgn="l">
                <a:defRPr sz="1800" b="1">
                  <a:solidFill>
                    <a:srgbClr val="592F74"/>
                  </a:solidFill>
                  <a:latin typeface="Arial"/>
                  <a:ea typeface="Arial"/>
                  <a:cs typeface="Arial"/>
                  <a:sym typeface="Arial"/>
                </a:defRPr>
              </a:pPr>
              <a:r>
                <a:t>FREE WILL OFFERINGS </a:t>
              </a:r>
            </a:p>
            <a:p>
              <a:pPr algn="l">
                <a:defRPr sz="1800">
                  <a:latin typeface="Arial"/>
                  <a:ea typeface="Arial"/>
                  <a:cs typeface="Arial"/>
                  <a:sym typeface="Arial"/>
                </a:defRPr>
              </a:pPr>
              <a:r>
                <a:t>Special/Seasonal Projects,</a:t>
              </a:r>
            </a:p>
            <a:p>
              <a:pPr algn="l">
                <a:defRPr sz="1800">
                  <a:latin typeface="Arial"/>
                  <a:ea typeface="Arial"/>
                  <a:cs typeface="Arial"/>
                  <a:sym typeface="Arial"/>
                </a:defRPr>
              </a:pPr>
              <a:r>
                <a:t>in addition to/beyond tithe &amp;</a:t>
              </a:r>
            </a:p>
            <a:p>
              <a:pPr algn="l">
                <a:defRPr sz="1800">
                  <a:latin typeface="Arial"/>
                  <a:ea typeface="Arial"/>
                  <a:cs typeface="Arial"/>
                  <a:sym typeface="Arial"/>
                </a:defRPr>
              </a:pPr>
              <a:r>
                <a:t>regular/systematic offerings</a:t>
              </a:r>
            </a:p>
          </p:txBody>
        </p:sp>
      </p:grpSp>
      <p:grpSp>
        <p:nvGrpSpPr>
          <p:cNvPr id="412" name="Rectangle 4"/>
          <p:cNvGrpSpPr/>
          <p:nvPr/>
        </p:nvGrpSpPr>
        <p:grpSpPr>
          <a:xfrm>
            <a:off x="4894033" y="5680781"/>
            <a:ext cx="2671708" cy="1510191"/>
            <a:chOff x="0" y="0"/>
            <a:chExt cx="2671707" cy="1510189"/>
          </a:xfrm>
        </p:grpSpPr>
        <p:sp>
          <p:nvSpPr>
            <p:cNvPr id="410" name="Rectangle"/>
            <p:cNvSpPr/>
            <p:nvPr/>
          </p:nvSpPr>
          <p:spPr>
            <a:xfrm>
              <a:off x="-1" y="0"/>
              <a:ext cx="2671709" cy="1510190"/>
            </a:xfrm>
            <a:prstGeom prst="rect">
              <a:avLst/>
            </a:prstGeom>
            <a:solidFill>
              <a:srgbClr val="FFFFFF"/>
            </a:solidFill>
            <a:ln w="25400" cap="flat">
              <a:solidFill>
                <a:srgbClr val="000000"/>
              </a:solidFill>
              <a:prstDash val="solid"/>
              <a:round/>
            </a:ln>
            <a:effectLst/>
          </p:spPr>
          <p:txBody>
            <a:bodyPr wrap="square" lIns="50800" tIns="50800" rIns="50800" bIns="50800" numCol="1" anchor="t">
              <a:noAutofit/>
            </a:bodyPr>
            <a:lstStyle/>
            <a:p>
              <a:pPr>
                <a:defRPr>
                  <a:latin typeface="Arial"/>
                  <a:ea typeface="Arial"/>
                  <a:cs typeface="Arial"/>
                  <a:sym typeface="Arial"/>
                </a:defRPr>
              </a:pPr>
              <a:endParaRPr/>
            </a:p>
          </p:txBody>
        </p:sp>
        <p:sp>
          <p:nvSpPr>
            <p:cNvPr id="411" name="Not…"/>
            <p:cNvSpPr txBox="1"/>
            <p:nvPr/>
          </p:nvSpPr>
          <p:spPr>
            <a:xfrm>
              <a:off x="362351" y="0"/>
              <a:ext cx="1947005" cy="8840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1800">
                  <a:latin typeface="Arial"/>
                  <a:ea typeface="Arial"/>
                  <a:cs typeface="Arial"/>
                  <a:sym typeface="Arial"/>
                </a:defRPr>
              </a:pPr>
              <a:endParaRPr/>
            </a:p>
            <a:p>
              <a:pPr>
                <a:defRPr sz="1800">
                  <a:latin typeface="Arial"/>
                  <a:ea typeface="Arial"/>
                  <a:cs typeface="Arial"/>
                  <a:sym typeface="Arial"/>
                </a:defRPr>
              </a:pPr>
              <a:r>
                <a:t>Not </a:t>
              </a:r>
            </a:p>
            <a:p>
              <a:pPr>
                <a:defRPr sz="1800">
                  <a:latin typeface="Arial"/>
                  <a:ea typeface="Arial"/>
                  <a:cs typeface="Arial"/>
                  <a:sym typeface="Arial"/>
                </a:defRPr>
              </a:pPr>
              <a:r>
                <a:t>percentage-based</a:t>
              </a:r>
            </a:p>
          </p:txBody>
        </p:sp>
      </p:grpSp>
      <p:grpSp>
        <p:nvGrpSpPr>
          <p:cNvPr id="415" name="Rectangle 4"/>
          <p:cNvGrpSpPr/>
          <p:nvPr/>
        </p:nvGrpSpPr>
        <p:grpSpPr>
          <a:xfrm>
            <a:off x="10000370" y="5680781"/>
            <a:ext cx="3278127" cy="1510190"/>
            <a:chOff x="0" y="0"/>
            <a:chExt cx="3278125" cy="1510189"/>
          </a:xfrm>
        </p:grpSpPr>
        <p:sp>
          <p:nvSpPr>
            <p:cNvPr id="413" name="Rectangle"/>
            <p:cNvSpPr/>
            <p:nvPr/>
          </p:nvSpPr>
          <p:spPr>
            <a:xfrm>
              <a:off x="-1" y="-1"/>
              <a:ext cx="3278127" cy="1510191"/>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414" name="Admin. according…"/>
            <p:cNvSpPr txBox="1"/>
            <p:nvPr/>
          </p:nvSpPr>
          <p:spPr>
            <a:xfrm>
              <a:off x="583184" y="313063"/>
              <a:ext cx="2111758" cy="8840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defRPr sz="1800">
                  <a:latin typeface="Arial"/>
                  <a:ea typeface="Arial"/>
                  <a:cs typeface="Arial"/>
                  <a:sym typeface="Arial"/>
                </a:defRPr>
              </a:pPr>
              <a:r>
                <a:t>  Admin. according </a:t>
              </a:r>
            </a:p>
            <a:p>
              <a:pPr>
                <a:defRPr sz="1800">
                  <a:latin typeface="Arial"/>
                  <a:ea typeface="Arial"/>
                  <a:cs typeface="Arial"/>
                  <a:sym typeface="Arial"/>
                </a:defRPr>
              </a:pPr>
              <a:r>
                <a:t>to the</a:t>
              </a:r>
            </a:p>
            <a:p>
              <a:pPr>
                <a:defRPr sz="1800">
                  <a:latin typeface="Arial"/>
                  <a:ea typeface="Arial"/>
                  <a:cs typeface="Arial"/>
                  <a:sym typeface="Arial"/>
                </a:defRPr>
              </a:pPr>
              <a:r>
                <a:t>believer's discretion</a:t>
              </a:r>
            </a:p>
          </p:txBody>
        </p:sp>
      </p:grpSp>
      <p:grpSp>
        <p:nvGrpSpPr>
          <p:cNvPr id="418" name="Rectangle 4"/>
          <p:cNvGrpSpPr/>
          <p:nvPr/>
        </p:nvGrpSpPr>
        <p:grpSpPr>
          <a:xfrm>
            <a:off x="7550673" y="2521459"/>
            <a:ext cx="2434591" cy="826586"/>
            <a:chOff x="0" y="0"/>
            <a:chExt cx="2434589" cy="826585"/>
          </a:xfrm>
        </p:grpSpPr>
        <p:sp>
          <p:nvSpPr>
            <p:cNvPr id="416" name="Rectangle"/>
            <p:cNvSpPr/>
            <p:nvPr/>
          </p:nvSpPr>
          <p:spPr>
            <a:xfrm>
              <a:off x="0" y="-1"/>
              <a:ext cx="2434590" cy="826587"/>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417" name="Regular"/>
            <p:cNvSpPr txBox="1"/>
            <p:nvPr/>
          </p:nvSpPr>
          <p:spPr>
            <a:xfrm>
              <a:off x="764951" y="237961"/>
              <a:ext cx="904688" cy="350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1800">
                  <a:latin typeface="Arial"/>
                  <a:ea typeface="Arial"/>
                  <a:cs typeface="Arial"/>
                  <a:sym typeface="Arial"/>
                </a:defRPr>
              </a:lvl1pPr>
            </a:lstStyle>
            <a:p>
              <a:r>
                <a:t>Regular</a:t>
              </a:r>
            </a:p>
          </p:txBody>
        </p:sp>
      </p:grpSp>
      <p:grpSp>
        <p:nvGrpSpPr>
          <p:cNvPr id="421" name="Rectangle 12"/>
          <p:cNvGrpSpPr/>
          <p:nvPr/>
        </p:nvGrpSpPr>
        <p:grpSpPr>
          <a:xfrm>
            <a:off x="7550667" y="1824663"/>
            <a:ext cx="2434591" cy="696124"/>
            <a:chOff x="0" y="0"/>
            <a:chExt cx="2434589" cy="696123"/>
          </a:xfrm>
        </p:grpSpPr>
        <p:sp>
          <p:nvSpPr>
            <p:cNvPr id="419" name="Rectangle"/>
            <p:cNvSpPr/>
            <p:nvPr/>
          </p:nvSpPr>
          <p:spPr>
            <a:xfrm>
              <a:off x="0" y="-1"/>
              <a:ext cx="2434590" cy="696125"/>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sz="3200" b="1">
                  <a:solidFill>
                    <a:srgbClr val="592F74"/>
                  </a:solidFill>
                  <a:latin typeface="Arial"/>
                  <a:ea typeface="Arial"/>
                  <a:cs typeface="Arial"/>
                  <a:sym typeface="Arial"/>
                </a:defRPr>
              </a:pPr>
              <a:endParaRPr/>
            </a:p>
          </p:txBody>
        </p:sp>
        <p:sp>
          <p:nvSpPr>
            <p:cNvPr id="420" name="Regularity"/>
            <p:cNvSpPr txBox="1"/>
            <p:nvPr/>
          </p:nvSpPr>
          <p:spPr>
            <a:xfrm>
              <a:off x="544177" y="160446"/>
              <a:ext cx="1346236" cy="3752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2000" b="1">
                  <a:solidFill>
                    <a:srgbClr val="592F74"/>
                  </a:solidFill>
                  <a:latin typeface="Arial"/>
                  <a:ea typeface="Arial"/>
                  <a:cs typeface="Arial"/>
                  <a:sym typeface="Arial"/>
                </a:defRPr>
              </a:lvl1pPr>
            </a:lstStyle>
            <a:p>
              <a:r>
                <a:t>Regularity</a:t>
              </a:r>
            </a:p>
          </p:txBody>
        </p:sp>
      </p:grpSp>
      <p:grpSp>
        <p:nvGrpSpPr>
          <p:cNvPr id="424" name="Rectangle 4"/>
          <p:cNvGrpSpPr/>
          <p:nvPr/>
        </p:nvGrpSpPr>
        <p:grpSpPr>
          <a:xfrm>
            <a:off x="7565722" y="3336102"/>
            <a:ext cx="2419574" cy="842007"/>
            <a:chOff x="0" y="0"/>
            <a:chExt cx="2419573" cy="842005"/>
          </a:xfrm>
        </p:grpSpPr>
        <p:sp>
          <p:nvSpPr>
            <p:cNvPr id="422" name="Rectangle"/>
            <p:cNvSpPr/>
            <p:nvPr/>
          </p:nvSpPr>
          <p:spPr>
            <a:xfrm>
              <a:off x="-1" y="0"/>
              <a:ext cx="2419575" cy="842006"/>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423" name="Regular"/>
            <p:cNvSpPr txBox="1"/>
            <p:nvPr/>
          </p:nvSpPr>
          <p:spPr>
            <a:xfrm>
              <a:off x="757443" y="245672"/>
              <a:ext cx="904687" cy="350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1800">
                  <a:latin typeface="Arial"/>
                  <a:ea typeface="Arial"/>
                  <a:cs typeface="Arial"/>
                  <a:sym typeface="Arial"/>
                </a:defRPr>
              </a:lvl1pPr>
            </a:lstStyle>
            <a:p>
              <a:r>
                <a:t>Regular</a:t>
              </a:r>
            </a:p>
          </p:txBody>
        </p:sp>
      </p:grpSp>
      <p:grpSp>
        <p:nvGrpSpPr>
          <p:cNvPr id="427" name="Rectangle 4"/>
          <p:cNvGrpSpPr/>
          <p:nvPr/>
        </p:nvGrpSpPr>
        <p:grpSpPr>
          <a:xfrm>
            <a:off x="7565741" y="4176950"/>
            <a:ext cx="2434631" cy="1496000"/>
            <a:chOff x="0" y="0"/>
            <a:chExt cx="2434630" cy="1495998"/>
          </a:xfrm>
        </p:grpSpPr>
        <p:sp>
          <p:nvSpPr>
            <p:cNvPr id="425" name="Rectangle"/>
            <p:cNvSpPr/>
            <p:nvPr/>
          </p:nvSpPr>
          <p:spPr>
            <a:xfrm>
              <a:off x="-1" y="0"/>
              <a:ext cx="2434632" cy="1495999"/>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426" name="Regular"/>
            <p:cNvSpPr txBox="1"/>
            <p:nvPr/>
          </p:nvSpPr>
          <p:spPr>
            <a:xfrm>
              <a:off x="764971" y="572668"/>
              <a:ext cx="904688" cy="350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1800">
                  <a:latin typeface="Arial"/>
                  <a:ea typeface="Arial"/>
                  <a:cs typeface="Arial"/>
                  <a:sym typeface="Arial"/>
                </a:defRPr>
              </a:lvl1pPr>
            </a:lstStyle>
            <a:p>
              <a:r>
                <a:t>Regular</a:t>
              </a:r>
            </a:p>
          </p:txBody>
        </p:sp>
      </p:grpSp>
      <p:grpSp>
        <p:nvGrpSpPr>
          <p:cNvPr id="430" name="Rectangle 4"/>
          <p:cNvGrpSpPr/>
          <p:nvPr/>
        </p:nvGrpSpPr>
        <p:grpSpPr>
          <a:xfrm>
            <a:off x="7565739" y="5674202"/>
            <a:ext cx="2434631" cy="1507253"/>
            <a:chOff x="0" y="0"/>
            <a:chExt cx="2434630" cy="1507251"/>
          </a:xfrm>
        </p:grpSpPr>
        <p:sp>
          <p:nvSpPr>
            <p:cNvPr id="428" name="Rectangle"/>
            <p:cNvSpPr/>
            <p:nvPr/>
          </p:nvSpPr>
          <p:spPr>
            <a:xfrm>
              <a:off x="-1" y="0"/>
              <a:ext cx="2434632" cy="1507252"/>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429" name="Seasonal"/>
            <p:cNvSpPr txBox="1"/>
            <p:nvPr/>
          </p:nvSpPr>
          <p:spPr>
            <a:xfrm>
              <a:off x="625110" y="578295"/>
              <a:ext cx="1184410" cy="350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1800">
                  <a:latin typeface="Arial"/>
                  <a:ea typeface="Arial"/>
                  <a:cs typeface="Arial"/>
                  <a:sym typeface="Arial"/>
                </a:defRPr>
              </a:lvl1pPr>
            </a:lstStyle>
            <a:p>
              <a:r>
                <a:t>  Seasonal</a:t>
              </a:r>
            </a:p>
          </p:txBody>
        </p:sp>
      </p:grpSp>
      <p:grpSp>
        <p:nvGrpSpPr>
          <p:cNvPr id="433" name="Rectangle 12"/>
          <p:cNvGrpSpPr/>
          <p:nvPr/>
        </p:nvGrpSpPr>
        <p:grpSpPr>
          <a:xfrm>
            <a:off x="13284600" y="1826566"/>
            <a:ext cx="3579046" cy="694220"/>
            <a:chOff x="0" y="0"/>
            <a:chExt cx="3579045" cy="694219"/>
          </a:xfrm>
        </p:grpSpPr>
        <p:sp>
          <p:nvSpPr>
            <p:cNvPr id="431" name="Rectangle"/>
            <p:cNvSpPr/>
            <p:nvPr/>
          </p:nvSpPr>
          <p:spPr>
            <a:xfrm>
              <a:off x="0" y="-1"/>
              <a:ext cx="3579046" cy="694221"/>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sz="3200" b="1">
                  <a:solidFill>
                    <a:srgbClr val="592F74"/>
                  </a:solidFill>
                  <a:latin typeface="Arial"/>
                  <a:ea typeface="Arial"/>
                  <a:cs typeface="Arial"/>
                  <a:sym typeface="Arial"/>
                </a:defRPr>
              </a:pPr>
              <a:endParaRPr/>
            </a:p>
          </p:txBody>
        </p:sp>
        <p:sp>
          <p:nvSpPr>
            <p:cNvPr id="432" name="Administration"/>
            <p:cNvSpPr txBox="1"/>
            <p:nvPr/>
          </p:nvSpPr>
          <p:spPr>
            <a:xfrm>
              <a:off x="841383" y="159494"/>
              <a:ext cx="1896280" cy="3752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2000" b="1">
                  <a:solidFill>
                    <a:srgbClr val="592F74"/>
                  </a:solidFill>
                  <a:latin typeface="Arial"/>
                  <a:ea typeface="Arial"/>
                  <a:cs typeface="Arial"/>
                  <a:sym typeface="Arial"/>
                </a:defRPr>
              </a:lvl1pPr>
            </a:lstStyle>
            <a:p>
              <a:r>
                <a:t>Administration</a:t>
              </a:r>
            </a:p>
          </p:txBody>
        </p:sp>
      </p:grpSp>
      <p:grpSp>
        <p:nvGrpSpPr>
          <p:cNvPr id="436" name="Rectangle 4"/>
          <p:cNvGrpSpPr/>
          <p:nvPr/>
        </p:nvGrpSpPr>
        <p:grpSpPr>
          <a:xfrm>
            <a:off x="13278494" y="3335613"/>
            <a:ext cx="3585152" cy="836497"/>
            <a:chOff x="0" y="0"/>
            <a:chExt cx="3585150" cy="836495"/>
          </a:xfrm>
        </p:grpSpPr>
        <p:sp>
          <p:nvSpPr>
            <p:cNvPr id="434" name="Rectangle"/>
            <p:cNvSpPr/>
            <p:nvPr/>
          </p:nvSpPr>
          <p:spPr>
            <a:xfrm>
              <a:off x="0" y="0"/>
              <a:ext cx="3585151" cy="836496"/>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435" name="All administrative Levels…"/>
            <p:cNvSpPr txBox="1"/>
            <p:nvPr/>
          </p:nvSpPr>
          <p:spPr>
            <a:xfrm>
              <a:off x="450947" y="109567"/>
              <a:ext cx="2683257" cy="6173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defRPr sz="1800">
                  <a:latin typeface="Arial"/>
                  <a:ea typeface="Arial"/>
                  <a:cs typeface="Arial"/>
                  <a:sym typeface="Arial"/>
                </a:defRPr>
              </a:pPr>
              <a:r>
                <a:t>All administrative Levels </a:t>
              </a:r>
            </a:p>
            <a:p>
              <a:pPr>
                <a:defRPr sz="1800">
                  <a:latin typeface="Arial"/>
                  <a:ea typeface="Arial"/>
                  <a:cs typeface="Arial"/>
                  <a:sym typeface="Arial"/>
                </a:defRPr>
              </a:pPr>
              <a:r>
                <a:t>(including local church)</a:t>
              </a:r>
            </a:p>
          </p:txBody>
        </p:sp>
      </p:grpSp>
      <p:grpSp>
        <p:nvGrpSpPr>
          <p:cNvPr id="439" name="Rectangle 4"/>
          <p:cNvGrpSpPr/>
          <p:nvPr/>
        </p:nvGrpSpPr>
        <p:grpSpPr>
          <a:xfrm>
            <a:off x="13278494" y="4178108"/>
            <a:ext cx="3585152" cy="1500838"/>
            <a:chOff x="0" y="0"/>
            <a:chExt cx="3585150" cy="1500836"/>
          </a:xfrm>
        </p:grpSpPr>
        <p:sp>
          <p:nvSpPr>
            <p:cNvPr id="437" name="Rectangle"/>
            <p:cNvSpPr/>
            <p:nvPr/>
          </p:nvSpPr>
          <p:spPr>
            <a:xfrm>
              <a:off x="0" y="0"/>
              <a:ext cx="3585151" cy="1500837"/>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438" name="Admin. according…"/>
            <p:cNvSpPr txBox="1"/>
            <p:nvPr/>
          </p:nvSpPr>
          <p:spPr>
            <a:xfrm>
              <a:off x="740324" y="308387"/>
              <a:ext cx="2104503" cy="8840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defRPr sz="1800">
                  <a:latin typeface="Arial"/>
                  <a:ea typeface="Arial"/>
                  <a:cs typeface="Arial"/>
                  <a:sym typeface="Arial"/>
                </a:defRPr>
              </a:pPr>
              <a:r>
                <a:t>Admin. according </a:t>
              </a:r>
            </a:p>
            <a:p>
              <a:pPr>
                <a:defRPr sz="1800">
                  <a:latin typeface="Arial"/>
                  <a:ea typeface="Arial"/>
                  <a:cs typeface="Arial"/>
                  <a:sym typeface="Arial"/>
                </a:defRPr>
              </a:pPr>
              <a:r>
                <a:t>to the</a:t>
              </a:r>
            </a:p>
            <a:p>
              <a:pPr>
                <a:defRPr sz="1800">
                  <a:latin typeface="Arial"/>
                  <a:ea typeface="Arial"/>
                  <a:cs typeface="Arial"/>
                  <a:sym typeface="Arial"/>
                </a:defRPr>
              </a:pPr>
              <a:r>
                <a:t>believer's discretion</a:t>
              </a:r>
            </a:p>
          </p:txBody>
        </p:sp>
      </p:grpSp>
      <p:grpSp>
        <p:nvGrpSpPr>
          <p:cNvPr id="442" name="Rectangle 4"/>
          <p:cNvGrpSpPr/>
          <p:nvPr/>
        </p:nvGrpSpPr>
        <p:grpSpPr>
          <a:xfrm>
            <a:off x="13278494" y="5676820"/>
            <a:ext cx="3585152" cy="1510190"/>
            <a:chOff x="0" y="0"/>
            <a:chExt cx="3585150" cy="1510189"/>
          </a:xfrm>
        </p:grpSpPr>
        <p:sp>
          <p:nvSpPr>
            <p:cNvPr id="440" name="Rectangle"/>
            <p:cNvSpPr/>
            <p:nvPr/>
          </p:nvSpPr>
          <p:spPr>
            <a:xfrm>
              <a:off x="0" y="-1"/>
              <a:ext cx="3585151" cy="1510191"/>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441" name="Admin. according…"/>
            <p:cNvSpPr txBox="1"/>
            <p:nvPr/>
          </p:nvSpPr>
          <p:spPr>
            <a:xfrm>
              <a:off x="736696" y="313063"/>
              <a:ext cx="2111758" cy="8840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defRPr sz="1800">
                  <a:latin typeface="Arial"/>
                  <a:ea typeface="Arial"/>
                  <a:cs typeface="Arial"/>
                  <a:sym typeface="Arial"/>
                </a:defRPr>
              </a:pPr>
              <a:r>
                <a:t>  Admin. according </a:t>
              </a:r>
            </a:p>
            <a:p>
              <a:pPr>
                <a:defRPr sz="1800">
                  <a:latin typeface="Arial"/>
                  <a:ea typeface="Arial"/>
                  <a:cs typeface="Arial"/>
                  <a:sym typeface="Arial"/>
                </a:defRPr>
              </a:pPr>
              <a:r>
                <a:t>to the</a:t>
              </a:r>
            </a:p>
            <a:p>
              <a:pPr>
                <a:defRPr sz="1800">
                  <a:latin typeface="Arial"/>
                  <a:ea typeface="Arial"/>
                  <a:cs typeface="Arial"/>
                  <a:sym typeface="Arial"/>
                </a:defRPr>
              </a:pPr>
              <a:r>
                <a:t>believer's discretion</a:t>
              </a:r>
            </a:p>
          </p:txBody>
        </p:sp>
      </p:grpSp>
      <p:grpSp>
        <p:nvGrpSpPr>
          <p:cNvPr id="445" name="Rectangle 4"/>
          <p:cNvGrpSpPr/>
          <p:nvPr/>
        </p:nvGrpSpPr>
        <p:grpSpPr>
          <a:xfrm>
            <a:off x="13278482" y="2491627"/>
            <a:ext cx="3585165" cy="884063"/>
            <a:chOff x="0" y="0"/>
            <a:chExt cx="3585164" cy="884061"/>
          </a:xfrm>
        </p:grpSpPr>
        <p:sp>
          <p:nvSpPr>
            <p:cNvPr id="443" name="Rectangle"/>
            <p:cNvSpPr/>
            <p:nvPr/>
          </p:nvSpPr>
          <p:spPr>
            <a:xfrm>
              <a:off x="0" y="28053"/>
              <a:ext cx="3585165" cy="827956"/>
            </a:xfrm>
            <a:prstGeom prst="rect">
              <a:avLst/>
            </a:prstGeom>
            <a:solidFill>
              <a:srgbClr val="FFFFFF"/>
            </a:solidFill>
            <a:ln w="25400" cap="flat">
              <a:solidFill>
                <a:srgbClr val="000000"/>
              </a:solidFill>
              <a:prstDash val="solid"/>
              <a:round/>
            </a:ln>
            <a:effectLst/>
          </p:spPr>
          <p:txBody>
            <a:bodyPr wrap="square" lIns="50800" tIns="50800" rIns="50800" bIns="50800" numCol="1" anchor="ctr">
              <a:noAutofit/>
            </a:bodyPr>
            <a:lstStyle/>
            <a:p>
              <a:pPr>
                <a:defRPr>
                  <a:latin typeface="Arial"/>
                  <a:ea typeface="Arial"/>
                  <a:cs typeface="Arial"/>
                  <a:sym typeface="Arial"/>
                </a:defRPr>
              </a:pPr>
              <a:endParaRPr/>
            </a:p>
          </p:txBody>
        </p:sp>
        <p:sp>
          <p:nvSpPr>
            <p:cNvPr id="444" name="Storehouse…"/>
            <p:cNvSpPr txBox="1"/>
            <p:nvPr/>
          </p:nvSpPr>
          <p:spPr>
            <a:xfrm>
              <a:off x="400221" y="0"/>
              <a:ext cx="2784722" cy="8840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defRPr sz="1800">
                  <a:latin typeface="Arial"/>
                  <a:ea typeface="Arial"/>
                  <a:cs typeface="Arial"/>
                  <a:sym typeface="Arial"/>
                </a:defRPr>
              </a:pPr>
              <a:r>
                <a:t>Storehouse</a:t>
              </a:r>
            </a:p>
            <a:p>
              <a:pPr>
                <a:defRPr sz="1800">
                  <a:latin typeface="Arial"/>
                  <a:ea typeface="Arial"/>
                  <a:cs typeface="Arial"/>
                  <a:sym typeface="Arial"/>
                </a:defRPr>
              </a:pPr>
              <a:r>
                <a:t> (all administrative levels, </a:t>
              </a:r>
            </a:p>
            <a:p>
              <a:pPr>
                <a:defRPr sz="1800">
                  <a:latin typeface="Arial"/>
                  <a:ea typeface="Arial"/>
                  <a:cs typeface="Arial"/>
                  <a:sym typeface="Arial"/>
                </a:defRPr>
              </a:pPr>
              <a:r>
                <a:t>except local church)</a:t>
              </a:r>
            </a:p>
          </p:txBody>
        </p:sp>
      </p:grpSp>
      <p:pic>
        <p:nvPicPr>
          <p:cNvPr id="446" name="Picture 38" descr="Picture 38"/>
          <p:cNvPicPr>
            <a:picLocks noChangeAspect="1"/>
          </p:cNvPicPr>
          <p:nvPr/>
        </p:nvPicPr>
        <p:blipFill>
          <a:blip r:embed="rId2"/>
          <a:srcRect b="72509"/>
          <a:stretch>
            <a:fillRect/>
          </a:stretch>
        </p:blipFill>
        <p:spPr>
          <a:xfrm>
            <a:off x="2381" y="7190971"/>
            <a:ext cx="17335501" cy="25626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73"/>
                                        </p:tgtEl>
                                        <p:attrNameLst>
                                          <p:attrName>style.visibility</p:attrName>
                                        </p:attrNameLst>
                                      </p:cBhvr>
                                      <p:to>
                                        <p:strVal val="visible"/>
                                      </p:to>
                                    </p:set>
                                    <p:animEffect transition="in" filter="dissolve">
                                      <p:cBhvr>
                                        <p:cTn id="7" dur="500"/>
                                        <p:tgtEl>
                                          <p:spTgt spid="37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376"/>
                                        </p:tgtEl>
                                        <p:attrNameLst>
                                          <p:attrName>style.visibility</p:attrName>
                                        </p:attrNameLst>
                                      </p:cBhvr>
                                      <p:to>
                                        <p:strVal val="visible"/>
                                      </p:to>
                                    </p:set>
                                    <p:animEffect transition="in" filter="dissolve">
                                      <p:cBhvr>
                                        <p:cTn id="12" dur="500"/>
                                        <p:tgtEl>
                                          <p:spTgt spid="37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418"/>
                                        </p:tgtEl>
                                        <p:attrNameLst>
                                          <p:attrName>style.visibility</p:attrName>
                                        </p:attrNameLst>
                                      </p:cBhvr>
                                      <p:to>
                                        <p:strVal val="visible"/>
                                      </p:to>
                                    </p:set>
                                    <p:animEffect transition="in" filter="dissolve">
                                      <p:cBhvr>
                                        <p:cTn id="17" dur="500"/>
                                        <p:tgtEl>
                                          <p:spTgt spid="4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385"/>
                                        </p:tgtEl>
                                        <p:attrNameLst>
                                          <p:attrName>style.visibility</p:attrName>
                                        </p:attrNameLst>
                                      </p:cBhvr>
                                      <p:to>
                                        <p:strVal val="visible"/>
                                      </p:to>
                                    </p:set>
                                    <p:animEffect transition="in" filter="dissolve">
                                      <p:cBhvr>
                                        <p:cTn id="22" dur="500"/>
                                        <p:tgtEl>
                                          <p:spTgt spid="38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445"/>
                                        </p:tgtEl>
                                        <p:attrNameLst>
                                          <p:attrName>style.visibility</p:attrName>
                                        </p:attrNameLst>
                                      </p:cBhvr>
                                      <p:to>
                                        <p:strVal val="visible"/>
                                      </p:to>
                                    </p:set>
                                    <p:animEffect transition="in" filter="dissolve">
                                      <p:cBhvr>
                                        <p:cTn id="27" dur="500"/>
                                        <p:tgtEl>
                                          <p:spTgt spid="44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6" nodeType="clickEffect">
                                  <p:stCondLst>
                                    <p:cond delay="0"/>
                                  </p:stCondLst>
                                  <p:iterate>
                                    <p:tmAbs val="0"/>
                                  </p:iterate>
                                  <p:childTnLst>
                                    <p:set>
                                      <p:cBhvr>
                                        <p:cTn id="31" fill="hold"/>
                                        <p:tgtEl>
                                          <p:spTgt spid="391"/>
                                        </p:tgtEl>
                                        <p:attrNameLst>
                                          <p:attrName>style.visibility</p:attrName>
                                        </p:attrNameLst>
                                      </p:cBhvr>
                                      <p:to>
                                        <p:strVal val="visible"/>
                                      </p:to>
                                    </p:set>
                                    <p:animEffect transition="in" filter="dissolve">
                                      <p:cBhvr>
                                        <p:cTn id="32" dur="500"/>
                                        <p:tgtEl>
                                          <p:spTgt spid="39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7" nodeType="clickEffect">
                                  <p:stCondLst>
                                    <p:cond delay="0"/>
                                  </p:stCondLst>
                                  <p:iterate>
                                    <p:tmAbs val="0"/>
                                  </p:iterate>
                                  <p:childTnLst>
                                    <p:set>
                                      <p:cBhvr>
                                        <p:cTn id="36" fill="hold"/>
                                        <p:tgtEl>
                                          <p:spTgt spid="394"/>
                                        </p:tgtEl>
                                        <p:attrNameLst>
                                          <p:attrName>style.visibility</p:attrName>
                                        </p:attrNameLst>
                                      </p:cBhvr>
                                      <p:to>
                                        <p:strVal val="visible"/>
                                      </p:to>
                                    </p:set>
                                    <p:animEffect transition="in" filter="dissolve">
                                      <p:cBhvr>
                                        <p:cTn id="37" dur="500"/>
                                        <p:tgtEl>
                                          <p:spTgt spid="39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8" nodeType="clickEffect">
                                  <p:stCondLst>
                                    <p:cond delay="0"/>
                                  </p:stCondLst>
                                  <p:iterate>
                                    <p:tmAbs val="0"/>
                                  </p:iterate>
                                  <p:childTnLst>
                                    <p:set>
                                      <p:cBhvr>
                                        <p:cTn id="41" fill="hold"/>
                                        <p:tgtEl>
                                          <p:spTgt spid="424"/>
                                        </p:tgtEl>
                                        <p:attrNameLst>
                                          <p:attrName>style.visibility</p:attrName>
                                        </p:attrNameLst>
                                      </p:cBhvr>
                                      <p:to>
                                        <p:strVal val="visible"/>
                                      </p:to>
                                    </p:set>
                                    <p:animEffect transition="in" filter="dissolve">
                                      <p:cBhvr>
                                        <p:cTn id="42" dur="500"/>
                                        <p:tgtEl>
                                          <p:spTgt spid="42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fill="hold" grpId="9" nodeType="clickEffect">
                                  <p:stCondLst>
                                    <p:cond delay="0"/>
                                  </p:stCondLst>
                                  <p:iterate>
                                    <p:tmAbs val="0"/>
                                  </p:iterate>
                                  <p:childTnLst>
                                    <p:set>
                                      <p:cBhvr>
                                        <p:cTn id="46" fill="hold"/>
                                        <p:tgtEl>
                                          <p:spTgt spid="397"/>
                                        </p:tgtEl>
                                        <p:attrNameLst>
                                          <p:attrName>style.visibility</p:attrName>
                                        </p:attrNameLst>
                                      </p:cBhvr>
                                      <p:to>
                                        <p:strVal val="visible"/>
                                      </p:to>
                                    </p:set>
                                    <p:animEffect transition="in" filter="dissolve">
                                      <p:cBhvr>
                                        <p:cTn id="47" dur="500"/>
                                        <p:tgtEl>
                                          <p:spTgt spid="39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fill="hold" grpId="10" nodeType="clickEffect">
                                  <p:stCondLst>
                                    <p:cond delay="0"/>
                                  </p:stCondLst>
                                  <p:iterate>
                                    <p:tmAbs val="0"/>
                                  </p:iterate>
                                  <p:childTnLst>
                                    <p:set>
                                      <p:cBhvr>
                                        <p:cTn id="51" fill="hold"/>
                                        <p:tgtEl>
                                          <p:spTgt spid="436"/>
                                        </p:tgtEl>
                                        <p:attrNameLst>
                                          <p:attrName>style.visibility</p:attrName>
                                        </p:attrNameLst>
                                      </p:cBhvr>
                                      <p:to>
                                        <p:strVal val="visible"/>
                                      </p:to>
                                    </p:set>
                                    <p:animEffect transition="in" filter="dissolve">
                                      <p:cBhvr>
                                        <p:cTn id="52" dur="500"/>
                                        <p:tgtEl>
                                          <p:spTgt spid="436"/>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fill="hold" grpId="11" nodeType="clickEffect">
                                  <p:stCondLst>
                                    <p:cond delay="0"/>
                                  </p:stCondLst>
                                  <p:iterate>
                                    <p:tmAbs val="0"/>
                                  </p:iterate>
                                  <p:childTnLst>
                                    <p:set>
                                      <p:cBhvr>
                                        <p:cTn id="56" fill="hold"/>
                                        <p:tgtEl>
                                          <p:spTgt spid="400"/>
                                        </p:tgtEl>
                                        <p:attrNameLst>
                                          <p:attrName>style.visibility</p:attrName>
                                        </p:attrNameLst>
                                      </p:cBhvr>
                                      <p:to>
                                        <p:strVal val="visible"/>
                                      </p:to>
                                    </p:set>
                                    <p:animEffect transition="in" filter="dissolve">
                                      <p:cBhvr>
                                        <p:cTn id="57" dur="500"/>
                                        <p:tgtEl>
                                          <p:spTgt spid="40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fill="hold" grpId="12" nodeType="clickEffect">
                                  <p:stCondLst>
                                    <p:cond delay="0"/>
                                  </p:stCondLst>
                                  <p:iterate>
                                    <p:tmAbs val="0"/>
                                  </p:iterate>
                                  <p:childTnLst>
                                    <p:set>
                                      <p:cBhvr>
                                        <p:cTn id="61" fill="hold"/>
                                        <p:tgtEl>
                                          <p:spTgt spid="403"/>
                                        </p:tgtEl>
                                        <p:attrNameLst>
                                          <p:attrName>style.visibility</p:attrName>
                                        </p:attrNameLst>
                                      </p:cBhvr>
                                      <p:to>
                                        <p:strVal val="visible"/>
                                      </p:to>
                                    </p:set>
                                    <p:animEffect transition="in" filter="dissolve">
                                      <p:cBhvr>
                                        <p:cTn id="62" dur="500"/>
                                        <p:tgtEl>
                                          <p:spTgt spid="403"/>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fill="hold" grpId="13" nodeType="clickEffect">
                                  <p:stCondLst>
                                    <p:cond delay="0"/>
                                  </p:stCondLst>
                                  <p:iterate>
                                    <p:tmAbs val="0"/>
                                  </p:iterate>
                                  <p:childTnLst>
                                    <p:set>
                                      <p:cBhvr>
                                        <p:cTn id="66" fill="hold"/>
                                        <p:tgtEl>
                                          <p:spTgt spid="427"/>
                                        </p:tgtEl>
                                        <p:attrNameLst>
                                          <p:attrName>style.visibility</p:attrName>
                                        </p:attrNameLst>
                                      </p:cBhvr>
                                      <p:to>
                                        <p:strVal val="visible"/>
                                      </p:to>
                                    </p:set>
                                    <p:animEffect transition="in" filter="dissolve">
                                      <p:cBhvr>
                                        <p:cTn id="67" dur="500"/>
                                        <p:tgtEl>
                                          <p:spTgt spid="427"/>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fill="hold" grpId="14" nodeType="clickEffect">
                                  <p:stCondLst>
                                    <p:cond delay="0"/>
                                  </p:stCondLst>
                                  <p:iterate>
                                    <p:tmAbs val="0"/>
                                  </p:iterate>
                                  <p:childTnLst>
                                    <p:set>
                                      <p:cBhvr>
                                        <p:cTn id="71" fill="hold"/>
                                        <p:tgtEl>
                                          <p:spTgt spid="406"/>
                                        </p:tgtEl>
                                        <p:attrNameLst>
                                          <p:attrName>style.visibility</p:attrName>
                                        </p:attrNameLst>
                                      </p:cBhvr>
                                      <p:to>
                                        <p:strVal val="visible"/>
                                      </p:to>
                                    </p:set>
                                    <p:animEffect transition="in" filter="dissolve">
                                      <p:cBhvr>
                                        <p:cTn id="72" dur="500"/>
                                        <p:tgtEl>
                                          <p:spTgt spid="406"/>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fill="hold" grpId="15" nodeType="clickEffect">
                                  <p:stCondLst>
                                    <p:cond delay="0"/>
                                  </p:stCondLst>
                                  <p:iterate>
                                    <p:tmAbs val="0"/>
                                  </p:iterate>
                                  <p:childTnLst>
                                    <p:set>
                                      <p:cBhvr>
                                        <p:cTn id="76" fill="hold"/>
                                        <p:tgtEl>
                                          <p:spTgt spid="439"/>
                                        </p:tgtEl>
                                        <p:attrNameLst>
                                          <p:attrName>style.visibility</p:attrName>
                                        </p:attrNameLst>
                                      </p:cBhvr>
                                      <p:to>
                                        <p:strVal val="visible"/>
                                      </p:to>
                                    </p:set>
                                    <p:animEffect transition="in" filter="dissolve">
                                      <p:cBhvr>
                                        <p:cTn id="77" dur="500"/>
                                        <p:tgtEl>
                                          <p:spTgt spid="439"/>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fill="hold" grpId="16" nodeType="clickEffect">
                                  <p:stCondLst>
                                    <p:cond delay="0"/>
                                  </p:stCondLst>
                                  <p:iterate>
                                    <p:tmAbs val="0"/>
                                  </p:iterate>
                                  <p:childTnLst>
                                    <p:set>
                                      <p:cBhvr>
                                        <p:cTn id="81" fill="hold"/>
                                        <p:tgtEl>
                                          <p:spTgt spid="409"/>
                                        </p:tgtEl>
                                        <p:attrNameLst>
                                          <p:attrName>style.visibility</p:attrName>
                                        </p:attrNameLst>
                                      </p:cBhvr>
                                      <p:to>
                                        <p:strVal val="visible"/>
                                      </p:to>
                                    </p:set>
                                    <p:animEffect transition="in" filter="dissolve">
                                      <p:cBhvr>
                                        <p:cTn id="82" dur="500"/>
                                        <p:tgtEl>
                                          <p:spTgt spid="409"/>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fill="hold" grpId="17" nodeType="clickEffect">
                                  <p:stCondLst>
                                    <p:cond delay="0"/>
                                  </p:stCondLst>
                                  <p:iterate>
                                    <p:tmAbs val="0"/>
                                  </p:iterate>
                                  <p:childTnLst>
                                    <p:set>
                                      <p:cBhvr>
                                        <p:cTn id="86" fill="hold"/>
                                        <p:tgtEl>
                                          <p:spTgt spid="412"/>
                                        </p:tgtEl>
                                        <p:attrNameLst>
                                          <p:attrName>style.visibility</p:attrName>
                                        </p:attrNameLst>
                                      </p:cBhvr>
                                      <p:to>
                                        <p:strVal val="visible"/>
                                      </p:to>
                                    </p:set>
                                    <p:animEffect transition="in" filter="dissolve">
                                      <p:cBhvr>
                                        <p:cTn id="87" dur="500"/>
                                        <p:tgtEl>
                                          <p:spTgt spid="412"/>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fill="hold" grpId="18" nodeType="clickEffect">
                                  <p:stCondLst>
                                    <p:cond delay="0"/>
                                  </p:stCondLst>
                                  <p:iterate>
                                    <p:tmAbs val="0"/>
                                  </p:iterate>
                                  <p:childTnLst>
                                    <p:set>
                                      <p:cBhvr>
                                        <p:cTn id="91" fill="hold"/>
                                        <p:tgtEl>
                                          <p:spTgt spid="430"/>
                                        </p:tgtEl>
                                        <p:attrNameLst>
                                          <p:attrName>style.visibility</p:attrName>
                                        </p:attrNameLst>
                                      </p:cBhvr>
                                      <p:to>
                                        <p:strVal val="visible"/>
                                      </p:to>
                                    </p:set>
                                    <p:animEffect transition="in" filter="dissolve">
                                      <p:cBhvr>
                                        <p:cTn id="92" dur="500"/>
                                        <p:tgtEl>
                                          <p:spTgt spid="430"/>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fill="hold" grpId="19" nodeType="clickEffect">
                                  <p:stCondLst>
                                    <p:cond delay="0"/>
                                  </p:stCondLst>
                                  <p:iterate>
                                    <p:tmAbs val="0"/>
                                  </p:iterate>
                                  <p:childTnLst>
                                    <p:set>
                                      <p:cBhvr>
                                        <p:cTn id="96" fill="hold"/>
                                        <p:tgtEl>
                                          <p:spTgt spid="415"/>
                                        </p:tgtEl>
                                        <p:attrNameLst>
                                          <p:attrName>style.visibility</p:attrName>
                                        </p:attrNameLst>
                                      </p:cBhvr>
                                      <p:to>
                                        <p:strVal val="visible"/>
                                      </p:to>
                                    </p:set>
                                    <p:animEffect transition="in" filter="dissolve">
                                      <p:cBhvr>
                                        <p:cTn id="97" dur="500"/>
                                        <p:tgtEl>
                                          <p:spTgt spid="415"/>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fill="hold" grpId="20" nodeType="clickEffect">
                                  <p:stCondLst>
                                    <p:cond delay="0"/>
                                  </p:stCondLst>
                                  <p:iterate>
                                    <p:tmAbs val="0"/>
                                  </p:iterate>
                                  <p:childTnLst>
                                    <p:set>
                                      <p:cBhvr>
                                        <p:cTn id="101" fill="hold"/>
                                        <p:tgtEl>
                                          <p:spTgt spid="442"/>
                                        </p:tgtEl>
                                        <p:attrNameLst>
                                          <p:attrName>style.visibility</p:attrName>
                                        </p:attrNameLst>
                                      </p:cBhvr>
                                      <p:to>
                                        <p:strVal val="visible"/>
                                      </p:to>
                                    </p:set>
                                    <p:animEffect transition="in" filter="dissolve">
                                      <p:cBhvr>
                                        <p:cTn id="102" dur="500"/>
                                        <p:tgtEl>
                                          <p:spTgt spid="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 grpId="1" animBg="1" advAuto="0"/>
      <p:bldP spid="376" grpId="2" animBg="1" advAuto="0"/>
      <p:bldP spid="385" grpId="4" animBg="1" advAuto="0"/>
      <p:bldP spid="391" grpId="6" animBg="1" advAuto="0"/>
      <p:bldP spid="394" grpId="7" animBg="1" advAuto="0"/>
      <p:bldP spid="397" grpId="9" animBg="1" advAuto="0"/>
      <p:bldP spid="400" grpId="11" animBg="1" advAuto="0"/>
      <p:bldP spid="403" grpId="12" animBg="1" advAuto="0"/>
      <p:bldP spid="406" grpId="14" animBg="1" advAuto="0"/>
      <p:bldP spid="409" grpId="16" animBg="1" advAuto="0"/>
      <p:bldP spid="412" grpId="17" animBg="1" advAuto="0"/>
      <p:bldP spid="415" grpId="19" animBg="1" advAuto="0"/>
      <p:bldP spid="418" grpId="3" animBg="1" advAuto="0"/>
      <p:bldP spid="424" grpId="8" animBg="1" advAuto="0"/>
      <p:bldP spid="427" grpId="13" animBg="1" advAuto="0"/>
      <p:bldP spid="430" grpId="18" animBg="1" advAuto="0"/>
      <p:bldP spid="436" grpId="10" animBg="1" advAuto="0"/>
      <p:bldP spid="439" grpId="15" animBg="1" advAuto="0"/>
      <p:bldP spid="442" grpId="20" animBg="1" advAuto="0"/>
      <p:bldP spid="445" grpId="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46"/>
          <p:cNvSpPr txBox="1"/>
          <p:nvPr/>
        </p:nvSpPr>
        <p:spPr>
          <a:xfrm>
            <a:off x="565726" y="668858"/>
            <a:ext cx="5547357" cy="1113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lvl1pPr>
              <a:defRPr sz="6600" b="1">
                <a:solidFill>
                  <a:srgbClr val="7030A0"/>
                </a:solidFill>
                <a:latin typeface="Calibri"/>
                <a:ea typeface="Calibri"/>
                <a:cs typeface="Calibri"/>
                <a:sym typeface="Calibri"/>
              </a:defRPr>
            </a:lvl1pPr>
          </a:lstStyle>
          <a:p>
            <a:r>
              <a:t>Lev. 27:30-33</a:t>
            </a:r>
          </a:p>
        </p:txBody>
      </p:sp>
      <p:sp>
        <p:nvSpPr>
          <p:cNvPr id="156" name="Shape 147"/>
          <p:cNvSpPr txBox="1"/>
          <p:nvPr/>
        </p:nvSpPr>
        <p:spPr>
          <a:xfrm>
            <a:off x="937035" y="1984819"/>
            <a:ext cx="15733181" cy="5901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defTabSz="1219261">
              <a:defRPr sz="6000" b="1" baseline="30000">
                <a:latin typeface="Calibri"/>
                <a:ea typeface="Calibri"/>
                <a:cs typeface="Calibri"/>
                <a:sym typeface="Calibri"/>
              </a:defRPr>
            </a:pPr>
            <a:r>
              <a:t>Tithing is Based on a Theological Conviction:</a:t>
            </a:r>
          </a:p>
          <a:p>
            <a:pPr marL="571500" indent="-571500" algn="l" defTabSz="1219261">
              <a:buSzPct val="80000"/>
              <a:buFont typeface="Arial"/>
              <a:buChar char="•"/>
              <a:defRPr sz="4000">
                <a:latin typeface="Calibri"/>
                <a:ea typeface="Calibri"/>
                <a:cs typeface="Calibri"/>
                <a:sym typeface="Calibri"/>
              </a:defRPr>
            </a:pPr>
            <a:r>
              <a:t>It does not become holy through a vow or a consecration act.</a:t>
            </a:r>
          </a:p>
          <a:p>
            <a:pPr marL="571500" indent="-571500" algn="l" defTabSz="1219261">
              <a:buSzPct val="80000"/>
              <a:buFont typeface="Arial"/>
              <a:buChar char="•"/>
              <a:defRPr sz="4000">
                <a:latin typeface="Calibri"/>
                <a:ea typeface="Calibri"/>
                <a:cs typeface="Calibri"/>
                <a:sym typeface="Calibri"/>
              </a:defRPr>
            </a:pPr>
            <a:r>
              <a:t>It is simply holy by its very nature – belongs to the Lord.</a:t>
            </a:r>
          </a:p>
          <a:p>
            <a:pPr marL="571500" indent="-571500" algn="l" defTabSz="1219261">
              <a:buSzPct val="80000"/>
              <a:buFont typeface="Arial"/>
              <a:buChar char="•"/>
              <a:defRPr sz="4000">
                <a:latin typeface="Calibri"/>
                <a:ea typeface="Calibri"/>
                <a:cs typeface="Calibri"/>
                <a:sym typeface="Calibri"/>
              </a:defRPr>
            </a:pPr>
            <a:r>
              <a:t>It is like the Sabbath – both are holy to the Lord.</a:t>
            </a:r>
          </a:p>
          <a:p>
            <a:pPr marL="571500" indent="-571500" algn="l" defTabSz="1219261">
              <a:buSzPct val="80000"/>
              <a:buFont typeface="Arial"/>
              <a:buChar char="•"/>
              <a:defRPr sz="4000">
                <a:latin typeface="Calibri"/>
                <a:ea typeface="Calibri"/>
                <a:cs typeface="Calibri"/>
                <a:sym typeface="Calibri"/>
              </a:defRPr>
            </a:pPr>
            <a:r>
              <a:t>Both can become a test of loyalty to the Lord and to the covenant.</a:t>
            </a:r>
          </a:p>
          <a:p>
            <a:pPr marL="571500" indent="-571500" algn="l" defTabSz="1219261">
              <a:buSzPct val="80000"/>
              <a:buFont typeface="Arial"/>
              <a:buChar char="•"/>
              <a:defRPr sz="4000">
                <a:latin typeface="Calibri"/>
                <a:ea typeface="Calibri"/>
                <a:cs typeface="Calibri"/>
                <a:sym typeface="Calibri"/>
              </a:defRPr>
            </a:pPr>
            <a:r>
              <a:t>Both are at our disposal even though neither of the two is ours.</a:t>
            </a:r>
          </a:p>
          <a:p>
            <a:pPr marL="571500" indent="-571500" algn="l" defTabSz="1219261">
              <a:buSzPct val="80000"/>
              <a:buFont typeface="Arial"/>
              <a:buChar char="•"/>
              <a:defRPr sz="4000">
                <a:latin typeface="Calibri"/>
                <a:ea typeface="Calibri"/>
                <a:cs typeface="Calibri"/>
                <a:sym typeface="Calibri"/>
              </a:defRPr>
            </a:pPr>
            <a:r>
              <a:t>We can desecrate both of them by using them in a profane way.</a:t>
            </a:r>
          </a:p>
        </p:txBody>
      </p:sp>
      <p:pic>
        <p:nvPicPr>
          <p:cNvPr id="157" name="Picture 6" descr="Picture 6"/>
          <p:cNvPicPr>
            <a:picLocks noChangeAspect="1"/>
          </p:cNvPicPr>
          <p:nvPr/>
        </p:nvPicPr>
        <p:blipFill>
          <a:blip r:embed="rId2"/>
          <a:srcRect b="72509"/>
          <a:stretch>
            <a:fillRect/>
          </a:stretch>
        </p:blipFill>
        <p:spPr>
          <a:xfrm>
            <a:off x="2381" y="7190971"/>
            <a:ext cx="17335501" cy="25626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5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5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5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5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5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5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1" build="p" bldLvl="5"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Shape 147"/>
          <p:cNvSpPr txBox="1"/>
          <p:nvPr/>
        </p:nvSpPr>
        <p:spPr>
          <a:xfrm>
            <a:off x="1241608" y="1182343"/>
            <a:ext cx="15358269" cy="6536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a:defRPr sz="2400" b="1">
                <a:latin typeface="Calibri"/>
                <a:ea typeface="Calibri"/>
                <a:cs typeface="Calibri"/>
                <a:sym typeface="Calibri"/>
              </a:defRPr>
            </a:pPr>
            <a:r>
              <a:t>Dynamic Steward Magazine </a:t>
            </a:r>
            <a:r>
              <a:rPr b="0"/>
              <a:t>(July – September 2017 Vol. 21. No. 3):</a:t>
            </a:r>
          </a:p>
          <a:p>
            <a:pPr marL="609630" indent="-609630" algn="l">
              <a:buSzPct val="100000"/>
              <a:buFont typeface="Arial"/>
              <a:buChar char="•"/>
              <a:defRPr sz="2400">
                <a:latin typeface="Calibri"/>
                <a:ea typeface="Calibri"/>
                <a:cs typeface="Calibri"/>
                <a:sym typeface="Calibri"/>
              </a:defRPr>
            </a:pPr>
            <a:r>
              <a:t>The Free PDF: </a:t>
            </a:r>
            <a:r>
              <a:rPr u="sng">
                <a:solidFill>
                  <a:srgbClr val="0000FF"/>
                </a:solidFill>
                <a:uFill>
                  <a:solidFill>
                    <a:srgbClr val="0000FF"/>
                  </a:solidFill>
                </a:uFill>
                <a:hlinkClick r:id="rId2"/>
              </a:rPr>
              <a:t>https://stewardship.adventist.org/2017-21-3.pdf</a:t>
            </a:r>
            <a:r>
              <a:t> </a:t>
            </a:r>
          </a:p>
          <a:p>
            <a:pPr marL="609630" indent="-609630" algn="l">
              <a:buSzPct val="100000"/>
              <a:buFont typeface="Arial"/>
              <a:buChar char="•"/>
              <a:defRPr sz="2400">
                <a:latin typeface="Calibri"/>
                <a:ea typeface="Calibri"/>
                <a:cs typeface="Calibri"/>
                <a:sym typeface="Calibri"/>
              </a:defRPr>
            </a:pPr>
            <a:endParaRPr/>
          </a:p>
          <a:p>
            <a:pPr algn="l">
              <a:defRPr sz="2400" b="1">
                <a:latin typeface="Calibri"/>
                <a:ea typeface="Calibri"/>
                <a:cs typeface="Calibri"/>
                <a:sym typeface="Calibri"/>
              </a:defRPr>
            </a:pPr>
            <a:r>
              <a:t>Specific Articles About the Second Tithe:</a:t>
            </a:r>
          </a:p>
          <a:p>
            <a:pPr marL="609630" indent="-609630" algn="l">
              <a:buSzPct val="100000"/>
              <a:buFont typeface="Arial"/>
              <a:buChar char="•"/>
              <a:defRPr sz="2400">
                <a:latin typeface="Calibri"/>
                <a:ea typeface="Calibri"/>
                <a:cs typeface="Calibri"/>
                <a:sym typeface="Calibri"/>
              </a:defRPr>
            </a:pPr>
            <a:r>
              <a:t>The “Second Tithe”: Origin and Purpose (by Mario Niño): </a:t>
            </a:r>
            <a:r>
              <a:rPr u="sng">
                <a:solidFill>
                  <a:srgbClr val="0000FF"/>
                </a:solidFill>
                <a:uFill>
                  <a:solidFill>
                    <a:srgbClr val="0000FF"/>
                  </a:solidFill>
                </a:uFill>
                <a:hlinkClick r:id="rId3"/>
              </a:rPr>
              <a:t>https://stewardship.adventist.org/2017-21-3-the-second-tithe-origin-and-purpose</a:t>
            </a:r>
          </a:p>
          <a:p>
            <a:pPr marL="609630" indent="-609630" algn="l">
              <a:buSzPct val="100000"/>
              <a:buFont typeface="Arial"/>
              <a:buChar char="•"/>
              <a:defRPr sz="2400">
                <a:latin typeface="Calibri"/>
                <a:ea typeface="Calibri"/>
                <a:cs typeface="Calibri"/>
                <a:sym typeface="Calibri"/>
              </a:defRPr>
            </a:pPr>
            <a:r>
              <a:t>The “Second Tithe”: Should we apply it to the Percentage and Frequency of our Offerings?(by Marcos F. Bomfim): </a:t>
            </a:r>
            <a:r>
              <a:rPr u="sng">
                <a:solidFill>
                  <a:srgbClr val="0000FF"/>
                </a:solidFill>
                <a:uFill>
                  <a:solidFill>
                    <a:srgbClr val="0000FF"/>
                  </a:solidFill>
                </a:uFill>
                <a:hlinkClick r:id="rId4"/>
              </a:rPr>
              <a:t>https://stewardship.adventist.org/2017-21-3-the-second-tithe-the-percentage-frequency-of-our-offerings</a:t>
            </a:r>
            <a:r>
              <a:t> </a:t>
            </a:r>
          </a:p>
          <a:p>
            <a:pPr marL="609630" indent="-609630" algn="l">
              <a:buSzPct val="100000"/>
              <a:buFont typeface="Arial"/>
              <a:buChar char="•"/>
              <a:defRPr sz="2400">
                <a:latin typeface="Calibri"/>
                <a:ea typeface="Calibri"/>
                <a:cs typeface="Calibri"/>
                <a:sym typeface="Calibri"/>
              </a:defRPr>
            </a:pPr>
            <a:endParaRPr/>
          </a:p>
          <a:p>
            <a:pPr algn="l">
              <a:defRPr sz="2400" b="1">
                <a:latin typeface="Calibri"/>
                <a:ea typeface="Calibri"/>
                <a:cs typeface="Calibri"/>
                <a:sym typeface="Calibri"/>
              </a:defRPr>
            </a:pPr>
            <a:r>
              <a:t>Book Stewardship Roots </a:t>
            </a:r>
            <a:r>
              <a:rPr b="0"/>
              <a:t>(including texts about the Second Tithe):</a:t>
            </a:r>
          </a:p>
          <a:p>
            <a:pPr marL="609630" indent="-609630" algn="l">
              <a:buSzPct val="100000"/>
              <a:buFont typeface="Arial"/>
              <a:buChar char="•"/>
              <a:defRPr sz="2400">
                <a:latin typeface="Calibri"/>
                <a:ea typeface="Calibri"/>
                <a:cs typeface="Calibri"/>
                <a:sym typeface="Calibri"/>
              </a:defRPr>
            </a:pPr>
            <a:r>
              <a:t>Free download PDF: </a:t>
            </a:r>
            <a:r>
              <a:rPr u="sng">
                <a:solidFill>
                  <a:srgbClr val="0000FF"/>
                </a:solidFill>
                <a:uFill>
                  <a:solidFill>
                    <a:srgbClr val="0000FF"/>
                  </a:solidFill>
                </a:uFill>
                <a:hlinkClick r:id="rId5"/>
              </a:rPr>
              <a:t>https://stewardship.adventist.org/stw-1050-$5.00-stewardship-roots.pdf</a:t>
            </a:r>
            <a:r>
              <a:t> </a:t>
            </a:r>
          </a:p>
          <a:p>
            <a:pPr algn="l">
              <a:defRPr sz="2400" b="1">
                <a:latin typeface="Calibri"/>
                <a:ea typeface="Calibri"/>
                <a:cs typeface="Calibri"/>
                <a:sym typeface="Calibri"/>
              </a:defRPr>
            </a:pPr>
            <a:endParaRPr/>
          </a:p>
          <a:p>
            <a:pPr algn="l">
              <a:defRPr sz="2400" b="1">
                <a:latin typeface="Calibri"/>
                <a:ea typeface="Calibri"/>
                <a:cs typeface="Calibri"/>
                <a:sym typeface="Calibri"/>
              </a:defRPr>
            </a:pPr>
            <a:r>
              <a:t>Articles about “Promise”- </a:t>
            </a:r>
            <a:r>
              <a:rPr b="0"/>
              <a:t>the percentage based offering: </a:t>
            </a:r>
            <a:r>
              <a:rPr b="0" u="sng">
                <a:solidFill>
                  <a:srgbClr val="0000FF"/>
                </a:solidFill>
                <a:uFill>
                  <a:solidFill>
                    <a:srgbClr val="0000FF"/>
                  </a:solidFill>
                </a:uFill>
                <a:hlinkClick r:id="rId6"/>
              </a:rPr>
              <a:t>https://stewardship.adventist.org/articles-on-promise</a:t>
            </a:r>
            <a:r>
              <a:rPr b="0"/>
              <a:t> </a:t>
            </a:r>
          </a:p>
          <a:p>
            <a:pPr algn="l">
              <a:defRPr sz="2400">
                <a:latin typeface="Calibri"/>
                <a:ea typeface="Calibri"/>
                <a:cs typeface="Calibri"/>
                <a:sym typeface="Calibri"/>
              </a:defRPr>
            </a:pPr>
            <a:endParaRPr b="0"/>
          </a:p>
          <a:p>
            <a:pPr algn="l">
              <a:defRPr sz="2400" b="1">
                <a:latin typeface="Calibri"/>
                <a:ea typeface="Calibri"/>
                <a:cs typeface="Calibri"/>
                <a:sym typeface="Calibri"/>
              </a:defRPr>
            </a:pPr>
            <a:r>
              <a:t>Other Stewardship Resources:</a:t>
            </a:r>
            <a:r>
              <a:rPr b="0"/>
              <a:t> </a:t>
            </a:r>
            <a:r>
              <a:rPr b="0" u="sng">
                <a:solidFill>
                  <a:srgbClr val="0000FF"/>
                </a:solidFill>
                <a:uFill>
                  <a:solidFill>
                    <a:srgbClr val="0000FF"/>
                  </a:solidFill>
                </a:uFill>
                <a:hlinkClick r:id="rId7"/>
              </a:rPr>
              <a:t>https://stewardship.adventist.org/</a:t>
            </a:r>
            <a:r>
              <a:rPr b="0"/>
              <a:t> </a:t>
            </a:r>
          </a:p>
        </p:txBody>
      </p:sp>
      <p:sp>
        <p:nvSpPr>
          <p:cNvPr id="449" name="Shape 146"/>
          <p:cNvSpPr txBox="1"/>
          <p:nvPr/>
        </p:nvSpPr>
        <p:spPr>
          <a:xfrm>
            <a:off x="428997" y="74818"/>
            <a:ext cx="15518991" cy="1113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lvl1pPr>
              <a:defRPr sz="6600" b="1">
                <a:solidFill>
                  <a:srgbClr val="592F74"/>
                </a:solidFill>
                <a:latin typeface="Calibri"/>
                <a:ea typeface="Calibri"/>
                <a:cs typeface="Calibri"/>
                <a:sym typeface="Calibri"/>
              </a:defRPr>
            </a:lvl1pPr>
          </a:lstStyle>
          <a:p>
            <a:r>
              <a:t>More resources about the Second Tithe</a:t>
            </a:r>
          </a:p>
        </p:txBody>
      </p:sp>
      <p:pic>
        <p:nvPicPr>
          <p:cNvPr id="450" name="Picture 4" descr="Picture 4"/>
          <p:cNvPicPr>
            <a:picLocks noChangeAspect="1"/>
          </p:cNvPicPr>
          <p:nvPr/>
        </p:nvPicPr>
        <p:blipFill>
          <a:blip r:embed="rId8"/>
          <a:srcRect b="72509"/>
          <a:stretch>
            <a:fillRect/>
          </a:stretch>
        </p:blipFill>
        <p:spPr>
          <a:xfrm>
            <a:off x="2381" y="7190971"/>
            <a:ext cx="17335501" cy="25626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48">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448">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iterate>
                                    <p:tmAbs val="0"/>
                                  </p:iterate>
                                  <p:childTnLst>
                                    <p:set>
                                      <p:cBhvr>
                                        <p:cTn id="13" fill="hold"/>
                                        <p:tgtEl>
                                          <p:spTgt spid="448">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iterate>
                                    <p:tmAbs val="0"/>
                                  </p:iterate>
                                  <p:childTnLst>
                                    <p:set>
                                      <p:cBhvr>
                                        <p:cTn id="17" fill="hold"/>
                                        <p:tgtEl>
                                          <p:spTgt spid="448">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iterate>
                                    <p:tmAbs val="0"/>
                                  </p:iterate>
                                  <p:childTnLst>
                                    <p:set>
                                      <p:cBhvr>
                                        <p:cTn id="21" fill="hold"/>
                                        <p:tgtEl>
                                          <p:spTgt spid="448">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1" nodeType="afterEffect">
                                  <p:stCondLst>
                                    <p:cond delay="0"/>
                                  </p:stCondLst>
                                  <p:iterate>
                                    <p:tmAbs val="0"/>
                                  </p:iterate>
                                  <p:childTnLst>
                                    <p:set>
                                      <p:cBhvr>
                                        <p:cTn id="24" fill="hold"/>
                                        <p:tgtEl>
                                          <p:spTgt spid="44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448">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448">
                                            <p:txEl>
                                              <p:pRg st="8" end="8"/>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1" nodeType="afterEffect">
                                  <p:stCondLst>
                                    <p:cond delay="0"/>
                                  </p:stCondLst>
                                  <p:iterate>
                                    <p:tmAbs val="0"/>
                                  </p:iterate>
                                  <p:childTnLst>
                                    <p:set>
                                      <p:cBhvr>
                                        <p:cTn id="35" fill="hold"/>
                                        <p:tgtEl>
                                          <p:spTgt spid="448">
                                            <p:txEl>
                                              <p:pRg st="9" end="9"/>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iterate>
                                    <p:tmAbs val="0"/>
                                  </p:iterate>
                                  <p:childTnLst>
                                    <p:set>
                                      <p:cBhvr>
                                        <p:cTn id="39" fill="hold"/>
                                        <p:tgtEl>
                                          <p:spTgt spid="448">
                                            <p:txEl>
                                              <p:pRg st="10" end="10"/>
                                            </p:tx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1" nodeType="afterEffect">
                                  <p:stCondLst>
                                    <p:cond delay="0"/>
                                  </p:stCondLst>
                                  <p:iterate>
                                    <p:tmAbs val="0"/>
                                  </p:iterate>
                                  <p:childTnLst>
                                    <p:set>
                                      <p:cBhvr>
                                        <p:cTn id="42" fill="hold"/>
                                        <p:tgtEl>
                                          <p:spTgt spid="448">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iterate>
                                    <p:tmAbs val="0"/>
                                  </p:iterate>
                                  <p:childTnLst>
                                    <p:set>
                                      <p:cBhvr>
                                        <p:cTn id="46" fill="hold"/>
                                        <p:tgtEl>
                                          <p:spTgt spid="44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iterate>
                                    <p:tmAbs val="0"/>
                                  </p:iterate>
                                  <p:childTnLst>
                                    <p:set>
                                      <p:cBhvr>
                                        <p:cTn id="50" fill="hold"/>
                                        <p:tgtEl>
                                          <p:spTgt spid="44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 grpId="1" build="p" bldLvl="5"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141"/>
          <p:cNvSpPr txBox="1"/>
          <p:nvPr/>
        </p:nvSpPr>
        <p:spPr>
          <a:xfrm>
            <a:off x="450692" y="1377445"/>
            <a:ext cx="11413667" cy="1443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lvl1pPr algn="l">
              <a:defRPr sz="8800" b="1">
                <a:solidFill>
                  <a:srgbClr val="7030A0"/>
                </a:solidFill>
                <a:latin typeface="Calibri"/>
                <a:ea typeface="Calibri"/>
                <a:cs typeface="Calibri"/>
                <a:sym typeface="Calibri"/>
              </a:defRPr>
            </a:lvl1pPr>
          </a:lstStyle>
          <a:p>
            <a:r>
              <a:t>THE “SECOND TITHE”</a:t>
            </a:r>
          </a:p>
        </p:txBody>
      </p:sp>
      <p:sp>
        <p:nvSpPr>
          <p:cNvPr id="453" name="Shape 142"/>
          <p:cNvSpPr txBox="1"/>
          <p:nvPr/>
        </p:nvSpPr>
        <p:spPr>
          <a:xfrm>
            <a:off x="640242" y="2906319"/>
            <a:ext cx="6922986" cy="897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lvl1pPr>
              <a:defRPr sz="5000">
                <a:solidFill>
                  <a:srgbClr val="808080"/>
                </a:solidFill>
                <a:latin typeface="Calibri Light"/>
                <a:ea typeface="Calibri Light"/>
                <a:cs typeface="Calibri Light"/>
                <a:sym typeface="Calibri Light"/>
              </a:defRPr>
            </a:lvl1pPr>
          </a:lstStyle>
          <a:p>
            <a:r>
              <a:t>Singularity and Purpose</a:t>
            </a:r>
          </a:p>
        </p:txBody>
      </p:sp>
      <p:pic>
        <p:nvPicPr>
          <p:cNvPr id="454" name="Picture 2" descr="Picture 2"/>
          <p:cNvPicPr>
            <a:picLocks noChangeAspect="1"/>
          </p:cNvPicPr>
          <p:nvPr/>
        </p:nvPicPr>
        <p:blipFill>
          <a:blip r:embed="rId3"/>
          <a:srcRect b="72509"/>
          <a:stretch>
            <a:fillRect/>
          </a:stretch>
        </p:blipFill>
        <p:spPr>
          <a:xfrm>
            <a:off x="2381" y="7190971"/>
            <a:ext cx="17335501" cy="2562630"/>
          </a:xfrm>
          <a:prstGeom prst="rect">
            <a:avLst/>
          </a:prstGeom>
          <a:ln w="12700">
            <a:miter lim="400000"/>
          </a:ln>
        </p:spPr>
      </p:pic>
      <p:sp>
        <p:nvSpPr>
          <p:cNvPr id="455" name="Shape 143"/>
          <p:cNvSpPr txBox="1"/>
          <p:nvPr/>
        </p:nvSpPr>
        <p:spPr>
          <a:xfrm>
            <a:off x="682830" y="4328658"/>
            <a:ext cx="9153032" cy="1354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a:defRPr sz="2000">
                <a:latin typeface="Calibri Light"/>
                <a:ea typeface="Calibri Light"/>
                <a:cs typeface="Calibri Light"/>
                <a:sym typeface="Calibri Light"/>
              </a:defRPr>
            </a:pPr>
            <a:r>
              <a:t>Compiled and adapted from the book Stewardship Roots (Ángel M. Rodríguez)</a:t>
            </a:r>
          </a:p>
          <a:p>
            <a:pPr algn="l">
              <a:defRPr sz="2000">
                <a:latin typeface="Calibri Light"/>
                <a:ea typeface="Calibri Light"/>
                <a:cs typeface="Calibri Light"/>
                <a:sym typeface="Calibri Light"/>
              </a:defRPr>
            </a:pPr>
            <a:r>
              <a:t>GC Stewardship Department and the article ”The Second Tithe: Should we Apply it to the Percentage and Frequency of our Offerings?” (Marcos F. Bomfim), from the Dynamic Steward Magazine.</a:t>
            </a:r>
          </a:p>
        </p:txBody>
      </p:sp>
      <p:pic>
        <p:nvPicPr>
          <p:cNvPr id="456" name="Picture 7" descr="Picture 7"/>
          <p:cNvPicPr>
            <a:picLocks noChangeAspect="1"/>
          </p:cNvPicPr>
          <p:nvPr/>
        </p:nvPicPr>
        <p:blipFill>
          <a:blip r:embed="rId4"/>
          <a:stretch>
            <a:fillRect/>
          </a:stretch>
        </p:blipFill>
        <p:spPr>
          <a:xfrm>
            <a:off x="14438907" y="2828754"/>
            <a:ext cx="1860940" cy="509847"/>
          </a:xfrm>
          <a:prstGeom prst="rect">
            <a:avLst/>
          </a:prstGeom>
          <a:ln w="12700">
            <a:miter lim="400000"/>
          </a:ln>
        </p:spPr>
      </p:pic>
      <p:pic>
        <p:nvPicPr>
          <p:cNvPr id="457" name="Picture 9" descr="Picture 9"/>
          <p:cNvPicPr>
            <a:picLocks noChangeAspect="1"/>
          </p:cNvPicPr>
          <p:nvPr/>
        </p:nvPicPr>
        <p:blipFill>
          <a:blip r:embed="rId5"/>
          <a:stretch>
            <a:fillRect/>
          </a:stretch>
        </p:blipFill>
        <p:spPr>
          <a:xfrm>
            <a:off x="14930550" y="4204896"/>
            <a:ext cx="1694766" cy="1328912"/>
          </a:xfrm>
          <a:prstGeom prst="rect">
            <a:avLst/>
          </a:prstGeom>
          <a:ln w="12700">
            <a:miter lim="400000"/>
          </a:ln>
        </p:spPr>
      </p:pic>
      <p:pic>
        <p:nvPicPr>
          <p:cNvPr id="458" name="Picture 11" descr="Picture 11"/>
          <p:cNvPicPr>
            <a:picLocks noChangeAspect="1"/>
          </p:cNvPicPr>
          <p:nvPr/>
        </p:nvPicPr>
        <p:blipFill>
          <a:blip r:embed="rId6"/>
          <a:stretch>
            <a:fillRect/>
          </a:stretch>
        </p:blipFill>
        <p:spPr>
          <a:xfrm>
            <a:off x="14930550" y="6484761"/>
            <a:ext cx="597064" cy="176671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2000"/>
                                  </p:stCondLst>
                                  <p:iterate>
                                    <p:tmAbs val="0"/>
                                  </p:iterate>
                                  <p:childTnLst>
                                    <p:set>
                                      <p:cBhvr>
                                        <p:cTn id="6" fill="hold"/>
                                        <p:tgtEl>
                                          <p:spTgt spid="456"/>
                                        </p:tgtEl>
                                        <p:attrNameLst>
                                          <p:attrName>style.visibility</p:attrName>
                                        </p:attrNameLst>
                                      </p:cBhvr>
                                      <p:to>
                                        <p:strVal val="visible"/>
                                      </p:to>
                                    </p:set>
                                    <p:anim calcmode="lin" valueType="num">
                                      <p:cBhvr>
                                        <p:cTn id="7" dur="1000" fill="hold"/>
                                        <p:tgtEl>
                                          <p:spTgt spid="456"/>
                                        </p:tgtEl>
                                        <p:attrNameLst>
                                          <p:attrName>ppt_x</p:attrName>
                                        </p:attrNameLst>
                                      </p:cBhvr>
                                      <p:tavLst>
                                        <p:tav tm="0">
                                          <p:val>
                                            <p:strVal val="#ppt_x"/>
                                          </p:val>
                                        </p:tav>
                                        <p:tav tm="100000">
                                          <p:val>
                                            <p:strVal val="#ppt_x"/>
                                          </p:val>
                                        </p:tav>
                                      </p:tavLst>
                                    </p:anim>
                                    <p:anim calcmode="lin" valueType="num">
                                      <p:cBhvr>
                                        <p:cTn id="8" dur="1000" fill="hold"/>
                                        <p:tgtEl>
                                          <p:spTgt spid="456"/>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1" fill="hold" grpId="2" nodeType="afterEffect">
                                  <p:stCondLst>
                                    <p:cond delay="500"/>
                                  </p:stCondLst>
                                  <p:iterate>
                                    <p:tmAbs val="0"/>
                                  </p:iterate>
                                  <p:childTnLst>
                                    <p:set>
                                      <p:cBhvr>
                                        <p:cTn id="11" fill="hold"/>
                                        <p:tgtEl>
                                          <p:spTgt spid="457"/>
                                        </p:tgtEl>
                                        <p:attrNameLst>
                                          <p:attrName>style.visibility</p:attrName>
                                        </p:attrNameLst>
                                      </p:cBhvr>
                                      <p:to>
                                        <p:strVal val="visible"/>
                                      </p:to>
                                    </p:set>
                                    <p:anim calcmode="lin" valueType="num">
                                      <p:cBhvr>
                                        <p:cTn id="12" dur="2000" fill="hold"/>
                                        <p:tgtEl>
                                          <p:spTgt spid="457"/>
                                        </p:tgtEl>
                                        <p:attrNameLst>
                                          <p:attrName>ppt_x</p:attrName>
                                        </p:attrNameLst>
                                      </p:cBhvr>
                                      <p:tavLst>
                                        <p:tav tm="0">
                                          <p:val>
                                            <p:strVal val="#ppt_x"/>
                                          </p:val>
                                        </p:tav>
                                        <p:tav tm="100000">
                                          <p:val>
                                            <p:strVal val="#ppt_x"/>
                                          </p:val>
                                        </p:tav>
                                      </p:tavLst>
                                    </p:anim>
                                    <p:anim calcmode="lin" valueType="num">
                                      <p:cBhvr>
                                        <p:cTn id="13" dur="2000" fill="hold"/>
                                        <p:tgtEl>
                                          <p:spTgt spid="457"/>
                                        </p:tgtEl>
                                        <p:attrNameLst>
                                          <p:attrName>ppt_y</p:attrName>
                                        </p:attrNameLst>
                                      </p:cBhvr>
                                      <p:tavLst>
                                        <p:tav tm="0">
                                          <p:val>
                                            <p:strVal val="0-#ppt_h/2"/>
                                          </p:val>
                                        </p:tav>
                                        <p:tav tm="100000">
                                          <p:val>
                                            <p:strVal val="#ppt_y"/>
                                          </p:val>
                                        </p:tav>
                                      </p:tavLst>
                                    </p:anim>
                                  </p:childTnLst>
                                </p:cTn>
                              </p:par>
                            </p:childTnLst>
                          </p:cTn>
                        </p:par>
                        <p:par>
                          <p:cTn id="14" fill="hold">
                            <p:stCondLst>
                              <p:cond delay="5500"/>
                            </p:stCondLst>
                            <p:childTnLst>
                              <p:par>
                                <p:cTn id="15" presetID="7" presetClass="entr" presetSubtype="1" fill="hold" grpId="3" nodeType="afterEffect">
                                  <p:stCondLst>
                                    <p:cond delay="1000"/>
                                  </p:stCondLst>
                                  <p:iterate>
                                    <p:tmAbs val="0"/>
                                  </p:iterate>
                                  <p:childTnLst>
                                    <p:set>
                                      <p:cBhvr>
                                        <p:cTn id="16" fill="hold"/>
                                        <p:tgtEl>
                                          <p:spTgt spid="458"/>
                                        </p:tgtEl>
                                        <p:attrNameLst>
                                          <p:attrName>style.visibility</p:attrName>
                                        </p:attrNameLst>
                                      </p:cBhvr>
                                      <p:to>
                                        <p:strVal val="visible"/>
                                      </p:to>
                                    </p:set>
                                    <p:anim calcmode="lin" valueType="num">
                                      <p:cBhvr>
                                        <p:cTn id="17" dur="3000" fill="hold"/>
                                        <p:tgtEl>
                                          <p:spTgt spid="458"/>
                                        </p:tgtEl>
                                        <p:attrNameLst>
                                          <p:attrName>ppt_x</p:attrName>
                                        </p:attrNameLst>
                                      </p:cBhvr>
                                      <p:tavLst>
                                        <p:tav tm="0">
                                          <p:val>
                                            <p:strVal val="#ppt_x"/>
                                          </p:val>
                                        </p:tav>
                                        <p:tav tm="100000">
                                          <p:val>
                                            <p:strVal val="#ppt_x"/>
                                          </p:val>
                                        </p:tav>
                                      </p:tavLst>
                                    </p:anim>
                                    <p:anim calcmode="lin" valueType="num">
                                      <p:cBhvr>
                                        <p:cTn id="18" dur="3000" fill="hold"/>
                                        <p:tgtEl>
                                          <p:spTgt spid="45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 grpId="1" animBg="1" advAuto="0"/>
      <p:bldP spid="457" grpId="2" animBg="1" advAuto="0"/>
      <p:bldP spid="458" grpId="3"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46"/>
          <p:cNvSpPr txBox="1"/>
          <p:nvPr/>
        </p:nvSpPr>
        <p:spPr>
          <a:xfrm>
            <a:off x="312484" y="-6452"/>
            <a:ext cx="5547358" cy="1113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lvl1pPr>
              <a:defRPr sz="6600" b="1">
                <a:solidFill>
                  <a:srgbClr val="7030A0"/>
                </a:solidFill>
                <a:latin typeface="Calibri"/>
                <a:ea typeface="Calibri"/>
                <a:cs typeface="Calibri"/>
                <a:sym typeface="Calibri"/>
              </a:defRPr>
            </a:lvl1pPr>
          </a:lstStyle>
          <a:p>
            <a:r>
              <a:t>Lev. 27:30-33</a:t>
            </a:r>
          </a:p>
        </p:txBody>
      </p:sp>
      <p:sp>
        <p:nvSpPr>
          <p:cNvPr id="160" name="Shape 147"/>
          <p:cNvSpPr txBox="1"/>
          <p:nvPr/>
        </p:nvSpPr>
        <p:spPr>
          <a:xfrm>
            <a:off x="862706" y="1030898"/>
            <a:ext cx="15610088" cy="6612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defTabSz="1219261">
              <a:defRPr sz="6000" b="1" baseline="30000">
                <a:latin typeface="Calibri"/>
                <a:ea typeface="Calibri"/>
                <a:cs typeface="Calibri"/>
                <a:sym typeface="Calibri"/>
              </a:defRPr>
            </a:pPr>
            <a:r>
              <a:t>Tithe is Based on the Increase of Goods:</a:t>
            </a:r>
          </a:p>
          <a:p>
            <a:pPr marL="685800" indent="-685800" algn="l" defTabSz="1219261">
              <a:buSzPct val="60000"/>
              <a:buFont typeface="Arial"/>
              <a:buChar char="•"/>
              <a:defRPr sz="5400" baseline="30000">
                <a:latin typeface="Calibri"/>
                <a:ea typeface="Calibri"/>
                <a:cs typeface="Calibri"/>
                <a:sym typeface="Calibri"/>
              </a:defRPr>
            </a:pPr>
            <a:r>
              <a:t>Legislation requires tithing all the produce of the earth: grains and fruits (also “herds and flocks”).</a:t>
            </a:r>
          </a:p>
          <a:p>
            <a:pPr marL="685800" indent="-685800" algn="l" defTabSz="1219261">
              <a:buSzPct val="60000"/>
              <a:buFont typeface="Arial"/>
              <a:buChar char="•"/>
              <a:defRPr sz="5400" baseline="30000">
                <a:latin typeface="Calibri"/>
                <a:ea typeface="Calibri"/>
                <a:cs typeface="Calibri"/>
                <a:sym typeface="Calibri"/>
              </a:defRPr>
            </a:pPr>
            <a:r>
              <a:t>Increase is the result of God’s blessings on His people.</a:t>
            </a:r>
          </a:p>
          <a:p>
            <a:pPr marL="685800" indent="-685800" algn="l" defTabSz="1219261">
              <a:buSzPct val="60000"/>
              <a:buFont typeface="Arial"/>
              <a:buChar char="•"/>
              <a:defRPr sz="5400" baseline="30000">
                <a:latin typeface="Calibri"/>
                <a:ea typeface="Calibri"/>
                <a:cs typeface="Calibri"/>
                <a:sym typeface="Calibri"/>
              </a:defRPr>
            </a:pPr>
            <a:r>
              <a:t>It is a recognition that everything comes from and belongs to God.</a:t>
            </a:r>
          </a:p>
          <a:p>
            <a:pPr marL="685800" indent="-685800" algn="l" defTabSz="1219261">
              <a:buSzPct val="60000"/>
              <a:buFont typeface="Arial"/>
              <a:buChar char="•"/>
              <a:defRPr sz="5400" baseline="30000">
                <a:latin typeface="Calibri"/>
                <a:ea typeface="Calibri"/>
                <a:cs typeface="Calibri"/>
                <a:sym typeface="Calibri"/>
              </a:defRPr>
            </a:pPr>
            <a:r>
              <a:t>This recognition lies at the very heart of the covenant.</a:t>
            </a:r>
          </a:p>
          <a:p>
            <a:pPr marL="685800" indent="-685800" algn="l" defTabSz="1219261">
              <a:buSzPct val="60000"/>
              <a:buFont typeface="Arial"/>
              <a:buChar char="•"/>
              <a:defRPr sz="5400" baseline="30000">
                <a:latin typeface="Calibri"/>
                <a:ea typeface="Calibri"/>
                <a:cs typeface="Calibri"/>
                <a:sym typeface="Calibri"/>
              </a:defRPr>
            </a:pPr>
            <a:r>
              <a:t>Tithing so becomes a constant witness to the covenant and to the people loyalty to it.</a:t>
            </a:r>
          </a:p>
        </p:txBody>
      </p:sp>
      <p:pic>
        <p:nvPicPr>
          <p:cNvPr id="161" name="Picture 6" descr="Picture 6"/>
          <p:cNvPicPr>
            <a:picLocks noChangeAspect="1"/>
          </p:cNvPicPr>
          <p:nvPr/>
        </p:nvPicPr>
        <p:blipFill>
          <a:blip r:embed="rId2"/>
          <a:srcRect b="72509"/>
          <a:stretch>
            <a:fillRect/>
          </a:stretch>
        </p:blipFill>
        <p:spPr>
          <a:xfrm>
            <a:off x="2381" y="7190971"/>
            <a:ext cx="17335501" cy="25626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6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6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6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46"/>
          <p:cNvSpPr txBox="1"/>
          <p:nvPr/>
        </p:nvSpPr>
        <p:spPr>
          <a:xfrm>
            <a:off x="565726" y="310100"/>
            <a:ext cx="5547357" cy="1113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lvl1pPr>
              <a:defRPr sz="6600" b="1">
                <a:solidFill>
                  <a:srgbClr val="7030A0"/>
                </a:solidFill>
                <a:latin typeface="Calibri"/>
                <a:ea typeface="Calibri"/>
                <a:cs typeface="Calibri"/>
                <a:sym typeface="Calibri"/>
              </a:defRPr>
            </a:lvl1pPr>
          </a:lstStyle>
          <a:p>
            <a:r>
              <a:t>Lev. 27:30-33</a:t>
            </a:r>
          </a:p>
        </p:txBody>
      </p:sp>
      <p:sp>
        <p:nvSpPr>
          <p:cNvPr id="164" name="Shape 147"/>
          <p:cNvSpPr txBox="1"/>
          <p:nvPr/>
        </p:nvSpPr>
        <p:spPr>
          <a:xfrm>
            <a:off x="937036" y="1626471"/>
            <a:ext cx="14713274" cy="6307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defTabSz="1219261">
              <a:defRPr sz="6000" b="1" baseline="30000">
                <a:latin typeface="Calibri"/>
                <a:ea typeface="Calibri"/>
                <a:cs typeface="Calibri"/>
                <a:sym typeface="Calibri"/>
              </a:defRPr>
            </a:pPr>
            <a:r>
              <a:t>Redemption of the Tithe:</a:t>
            </a:r>
          </a:p>
          <a:p>
            <a:pPr marL="857250" indent="-857250" algn="l" defTabSz="1219261">
              <a:buSzPct val="45000"/>
              <a:buFont typeface="Arial"/>
              <a:buChar char="•"/>
              <a:defRPr sz="6000" baseline="30000">
                <a:latin typeface="Calibri Light"/>
                <a:ea typeface="Calibri Light"/>
                <a:cs typeface="Calibri Light"/>
                <a:sym typeface="Calibri Light"/>
              </a:defRPr>
            </a:pPr>
            <a:endParaRPr/>
          </a:p>
          <a:p>
            <a:pPr marL="857250" indent="-857250" algn="l" defTabSz="1219261">
              <a:buSzPct val="60000"/>
              <a:buFont typeface="Arial"/>
              <a:buChar char="•"/>
              <a:defRPr sz="6000" baseline="30000">
                <a:latin typeface="Calibri"/>
                <a:ea typeface="Calibri"/>
                <a:cs typeface="Calibri"/>
                <a:sym typeface="Calibri"/>
              </a:defRPr>
            </a:pPr>
            <a:r>
              <a:t>Tithe from the yield of the field can be redeemed – with an equivalent (silver?), + 20%.</a:t>
            </a:r>
          </a:p>
          <a:p>
            <a:pPr marL="857250" indent="-857250" algn="l" defTabSz="1219261">
              <a:buSzPct val="60000"/>
              <a:buFont typeface="Arial"/>
              <a:buChar char="•"/>
              <a:defRPr sz="6000" baseline="30000">
                <a:latin typeface="Calibri"/>
                <a:ea typeface="Calibri"/>
                <a:cs typeface="Calibri"/>
                <a:sym typeface="Calibri"/>
              </a:defRPr>
            </a:pPr>
            <a:r>
              <a:t>Tithe from herds and flocks was not redeemable.</a:t>
            </a:r>
          </a:p>
          <a:p>
            <a:pPr marL="857250" indent="-857250" algn="l" defTabSz="1219261">
              <a:buSzPct val="60000"/>
              <a:buFont typeface="Arial"/>
              <a:buChar char="•"/>
              <a:defRPr sz="6000" baseline="30000">
                <a:latin typeface="Calibri"/>
                <a:ea typeface="Calibri"/>
                <a:cs typeface="Calibri"/>
                <a:sym typeface="Calibri"/>
              </a:defRPr>
            </a:pPr>
            <a:r>
              <a:t>Not to confuse w/ the erroneous practice of withholding tithe and bringing it later adding 20%.</a:t>
            </a:r>
          </a:p>
        </p:txBody>
      </p:sp>
      <p:pic>
        <p:nvPicPr>
          <p:cNvPr id="165" name="Picture 6" descr="Picture 6"/>
          <p:cNvPicPr>
            <a:picLocks noChangeAspect="1"/>
          </p:cNvPicPr>
          <p:nvPr/>
        </p:nvPicPr>
        <p:blipFill>
          <a:blip r:embed="rId2"/>
          <a:srcRect b="72509"/>
          <a:stretch>
            <a:fillRect/>
          </a:stretch>
        </p:blipFill>
        <p:spPr>
          <a:xfrm>
            <a:off x="2381" y="7190971"/>
            <a:ext cx="17335501" cy="25626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6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16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16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1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46"/>
          <p:cNvSpPr txBox="1"/>
          <p:nvPr/>
        </p:nvSpPr>
        <p:spPr>
          <a:xfrm>
            <a:off x="565726" y="183479"/>
            <a:ext cx="5547357" cy="1113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lvl1pPr>
              <a:defRPr sz="6600" b="1">
                <a:solidFill>
                  <a:srgbClr val="7030A0"/>
                </a:solidFill>
                <a:latin typeface="Calibri"/>
                <a:ea typeface="Calibri"/>
                <a:cs typeface="Calibri"/>
                <a:sym typeface="Calibri"/>
              </a:defRPr>
            </a:lvl1pPr>
          </a:lstStyle>
          <a:p>
            <a:r>
              <a:t>Lev. 27:30-33</a:t>
            </a:r>
          </a:p>
        </p:txBody>
      </p:sp>
      <p:sp>
        <p:nvSpPr>
          <p:cNvPr id="168" name="Shape 147"/>
          <p:cNvSpPr txBox="1"/>
          <p:nvPr/>
        </p:nvSpPr>
        <p:spPr>
          <a:xfrm>
            <a:off x="409450" y="1331375"/>
            <a:ext cx="15979363" cy="58250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marL="857250" indent="-857250" algn="l" defTabSz="1219261">
              <a:buSzPct val="60000"/>
              <a:buFont typeface="Arial"/>
              <a:buChar char="•"/>
              <a:defRPr sz="4800" baseline="29500">
                <a:latin typeface="Calibri"/>
                <a:ea typeface="Calibri"/>
                <a:cs typeface="Calibri"/>
                <a:sym typeface="Calibri"/>
              </a:defRPr>
            </a:pPr>
            <a:r>
              <a:t>Leviticus 27 defines tithe as holy to the Lord. </a:t>
            </a:r>
          </a:p>
          <a:p>
            <a:pPr marL="857250" indent="-857250" algn="l" defTabSz="1219261">
              <a:buSzPct val="60000"/>
              <a:buFont typeface="Arial"/>
              <a:buChar char="•"/>
              <a:defRPr sz="4800" baseline="29500">
                <a:latin typeface="Calibri"/>
                <a:ea typeface="Calibri"/>
                <a:cs typeface="Calibri"/>
                <a:sym typeface="Calibri"/>
              </a:defRPr>
            </a:pPr>
            <a:r>
              <a:t>It also associates tithing with gifts given to the sanctuary in order to fund it and its clergy.</a:t>
            </a:r>
          </a:p>
          <a:p>
            <a:pPr marL="857250" indent="-857250" algn="l" defTabSz="1219261">
              <a:buSzPct val="60000"/>
              <a:buFont typeface="Arial"/>
              <a:buChar char="•"/>
              <a:defRPr sz="4800" baseline="29500">
                <a:latin typeface="Calibri"/>
                <a:ea typeface="Calibri"/>
                <a:cs typeface="Calibri"/>
                <a:sym typeface="Calibri"/>
              </a:defRPr>
            </a:pPr>
            <a:r>
              <a:t>That is probably one of the reasons for redeeming it.</a:t>
            </a:r>
          </a:p>
          <a:p>
            <a:pPr marL="857250" indent="-857250" algn="l" defTabSz="1219261">
              <a:buSzPct val="60000"/>
              <a:buFont typeface="Arial"/>
              <a:buChar char="•"/>
              <a:defRPr sz="4800" baseline="29500">
                <a:latin typeface="Calibri"/>
                <a:ea typeface="Calibri"/>
                <a:cs typeface="Calibri"/>
                <a:sym typeface="Calibri"/>
              </a:defRPr>
            </a:pPr>
            <a:r>
              <a:t>Through redemption, cash (silver) was provided to the sanctuary.</a:t>
            </a:r>
          </a:p>
          <a:p>
            <a:pPr marL="857250" indent="-857250" algn="l" defTabSz="1219261">
              <a:buSzPct val="60000"/>
              <a:buFont typeface="Arial"/>
              <a:buChar char="•"/>
              <a:defRPr sz="4800" baseline="29500">
                <a:latin typeface="Calibri"/>
                <a:ea typeface="Calibri"/>
                <a:cs typeface="Calibri"/>
                <a:sym typeface="Calibri"/>
              </a:defRPr>
            </a:pPr>
            <a:r>
              <a:t>This legislation does not state clearly how tithe was to be used in the sanctuary. </a:t>
            </a:r>
          </a:p>
          <a:p>
            <a:pPr marL="857250" indent="-857250" algn="l" defTabSz="1219261">
              <a:buSzPct val="60000"/>
              <a:buFont typeface="Arial"/>
              <a:buChar char="•"/>
              <a:defRPr sz="4800" baseline="29500">
                <a:latin typeface="Calibri"/>
                <a:ea typeface="Calibri"/>
                <a:cs typeface="Calibri"/>
                <a:sym typeface="Calibri"/>
              </a:defRPr>
            </a:pPr>
            <a:r>
              <a:t>The emphasis is on the nature of tithe and the responsibility of the individual to bring it to the Lord.</a:t>
            </a:r>
          </a:p>
        </p:txBody>
      </p:sp>
      <p:pic>
        <p:nvPicPr>
          <p:cNvPr id="169" name="Picture 6" descr="Picture 6"/>
          <p:cNvPicPr>
            <a:picLocks noChangeAspect="1"/>
          </p:cNvPicPr>
          <p:nvPr/>
        </p:nvPicPr>
        <p:blipFill>
          <a:blip r:embed="rId2"/>
          <a:srcRect b="72509"/>
          <a:stretch>
            <a:fillRect/>
          </a:stretch>
        </p:blipFill>
        <p:spPr>
          <a:xfrm>
            <a:off x="2381" y="7190971"/>
            <a:ext cx="17335501" cy="25626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6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6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6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Picture 3" descr="Picture 3"/>
          <p:cNvPicPr>
            <a:picLocks noChangeAspect="1"/>
          </p:cNvPicPr>
          <p:nvPr/>
        </p:nvPicPr>
        <p:blipFill>
          <a:blip r:embed="rId2"/>
          <a:srcRect t="9741" b="5837"/>
          <a:stretch>
            <a:fillRect/>
          </a:stretch>
        </p:blipFill>
        <p:spPr>
          <a:xfrm>
            <a:off x="0" y="-1"/>
            <a:ext cx="17337882" cy="9753602"/>
          </a:xfrm>
          <a:prstGeom prst="rect">
            <a:avLst/>
          </a:prstGeom>
          <a:ln w="12700">
            <a:miter lim="400000"/>
          </a:ln>
        </p:spPr>
      </p:pic>
      <p:sp>
        <p:nvSpPr>
          <p:cNvPr id="172" name="Shape 141"/>
          <p:cNvSpPr txBox="1"/>
          <p:nvPr/>
        </p:nvSpPr>
        <p:spPr>
          <a:xfrm>
            <a:off x="671187" y="2135513"/>
            <a:ext cx="7945811" cy="4224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a:defRPr sz="13800" b="1">
                <a:solidFill>
                  <a:srgbClr val="7030A0"/>
                </a:solidFill>
                <a:latin typeface="Calibri"/>
                <a:ea typeface="Calibri"/>
                <a:cs typeface="Calibri"/>
                <a:sym typeface="Calibri"/>
              </a:defRPr>
            </a:pPr>
            <a:r>
              <a:t>Numbers</a:t>
            </a:r>
          </a:p>
          <a:p>
            <a:pPr algn="l">
              <a:defRPr sz="13800" b="1">
                <a:solidFill>
                  <a:srgbClr val="7030A0"/>
                </a:solidFill>
                <a:latin typeface="Calibri"/>
                <a:ea typeface="Calibri"/>
                <a:cs typeface="Calibri"/>
                <a:sym typeface="Calibri"/>
              </a:defRPr>
            </a:pPr>
            <a:r>
              <a:t>18:21-32</a:t>
            </a:r>
          </a:p>
        </p:txBody>
      </p:sp>
      <p:pic>
        <p:nvPicPr>
          <p:cNvPr id="173" name="Picture 4" descr="Picture 4"/>
          <p:cNvPicPr>
            <a:picLocks noChangeAspect="1"/>
          </p:cNvPicPr>
          <p:nvPr/>
        </p:nvPicPr>
        <p:blipFill>
          <a:blip r:embed="rId3"/>
          <a:srcRect b="72509"/>
          <a:stretch>
            <a:fillRect/>
          </a:stretch>
        </p:blipFill>
        <p:spPr>
          <a:xfrm>
            <a:off x="2381" y="7190971"/>
            <a:ext cx="17335501" cy="25626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72"/>
                                        </p:tgtEl>
                                        <p:attrNameLst>
                                          <p:attrName>style.visibility</p:attrName>
                                        </p:attrNameLst>
                                      </p:cBhvr>
                                      <p:to>
                                        <p:strVal val="visible"/>
                                      </p:to>
                                    </p:set>
                                    <p:anim calcmode="lin" valueType="num">
                                      <p:cBhvr>
                                        <p:cTn id="7" dur="500" fill="hold"/>
                                        <p:tgtEl>
                                          <p:spTgt spid="172"/>
                                        </p:tgtEl>
                                        <p:attrNameLst>
                                          <p:attrName>ppt_x</p:attrName>
                                        </p:attrNameLst>
                                      </p:cBhvr>
                                      <p:tavLst>
                                        <p:tav tm="0">
                                          <p:val>
                                            <p:strVal val="0-#ppt_w/2"/>
                                          </p:val>
                                        </p:tav>
                                        <p:tav tm="100000">
                                          <p:val>
                                            <p:strVal val="#ppt_x"/>
                                          </p:val>
                                        </p:tav>
                                      </p:tavLst>
                                    </p:anim>
                                    <p:anim calcmode="lin" valueType="num">
                                      <p:cBhvr>
                                        <p:cTn id="8" dur="500" fill="hold"/>
                                        <p:tgtEl>
                                          <p:spTgt spid="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46"/>
          <p:cNvSpPr txBox="1"/>
          <p:nvPr/>
        </p:nvSpPr>
        <p:spPr>
          <a:xfrm>
            <a:off x="562384" y="680219"/>
            <a:ext cx="7426350" cy="1113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lvl1pPr>
              <a:defRPr sz="6600" b="1">
                <a:solidFill>
                  <a:srgbClr val="7030A0"/>
                </a:solidFill>
                <a:latin typeface="Calibri"/>
                <a:ea typeface="Calibri"/>
                <a:cs typeface="Calibri"/>
                <a:sym typeface="Calibri"/>
              </a:defRPr>
            </a:lvl1pPr>
          </a:lstStyle>
          <a:p>
            <a:r>
              <a:t>Numbers 18:21-32</a:t>
            </a:r>
          </a:p>
        </p:txBody>
      </p:sp>
      <p:sp>
        <p:nvSpPr>
          <p:cNvPr id="176" name="Shape 147"/>
          <p:cNvSpPr txBox="1"/>
          <p:nvPr/>
        </p:nvSpPr>
        <p:spPr>
          <a:xfrm>
            <a:off x="937036" y="1849028"/>
            <a:ext cx="16120041" cy="5469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algn="l" defTabSz="1219261">
              <a:defRPr sz="3600" b="1" baseline="30000">
                <a:latin typeface="Calibri"/>
                <a:ea typeface="Calibri"/>
                <a:cs typeface="Calibri"/>
                <a:sym typeface="Calibri"/>
              </a:defRPr>
            </a:pPr>
            <a:r>
              <a:t>21 </a:t>
            </a:r>
            <a:r>
              <a:rPr b="0" baseline="0"/>
              <a:t>“Behold, </a:t>
            </a:r>
            <a:r>
              <a:rPr b="0" baseline="0">
                <a:solidFill>
                  <a:srgbClr val="C19101"/>
                </a:solidFill>
              </a:rPr>
              <a:t>I have given the children of Levi all the tithes </a:t>
            </a:r>
            <a:r>
              <a:rPr b="0" baseline="0"/>
              <a:t>in Israel as an inheritance in return for the work which they perform, the work of the tabernacle of meeting. </a:t>
            </a:r>
            <a:r>
              <a:t>22 </a:t>
            </a:r>
            <a:r>
              <a:rPr b="0" baseline="0"/>
              <a:t>Hereafter the children of Israel shall not come near the tabernacle of meeting, lest they bear sin and die. </a:t>
            </a:r>
            <a:r>
              <a:t>23 </a:t>
            </a:r>
            <a:r>
              <a:rPr b="0" baseline="0"/>
              <a:t>But the Levites shall perform the work of the tabernacle of meeting, and they shall bear their iniquity; </a:t>
            </a:r>
            <a:r>
              <a:rPr b="0" i="1" baseline="0"/>
              <a:t>it shall be</a:t>
            </a:r>
            <a:r>
              <a:rPr b="0" baseline="0"/>
              <a:t> </a:t>
            </a:r>
            <a:r>
              <a:rPr b="0" baseline="0">
                <a:solidFill>
                  <a:srgbClr val="C19101"/>
                </a:solidFill>
              </a:rPr>
              <a:t>a statute forever, throughout your generations</a:t>
            </a:r>
            <a:r>
              <a:rPr b="0" baseline="0"/>
              <a:t>, that among the children of Israel they shall have no inheritance. </a:t>
            </a:r>
            <a:r>
              <a:t>24 </a:t>
            </a:r>
            <a:r>
              <a:rPr b="0" baseline="0"/>
              <a:t>For the tithes of the children of Israel, which they offer up </a:t>
            </a:r>
            <a:r>
              <a:rPr b="0" i="1" baseline="0"/>
              <a:t>as</a:t>
            </a:r>
            <a:r>
              <a:rPr b="0" baseline="0"/>
              <a:t> a heave offering to the </a:t>
            </a:r>
            <a:r>
              <a:rPr b="0" cap="small" baseline="0"/>
              <a:t>Lord</a:t>
            </a:r>
            <a:r>
              <a:rPr b="0" baseline="0"/>
              <a:t>, </a:t>
            </a:r>
            <a:r>
              <a:rPr b="0" baseline="0">
                <a:solidFill>
                  <a:srgbClr val="C19101"/>
                </a:solidFill>
              </a:rPr>
              <a:t>I have given to the Levites</a:t>
            </a:r>
            <a:r>
              <a:rPr b="0" baseline="0"/>
              <a:t> </a:t>
            </a:r>
            <a:r>
              <a:rPr b="0"/>
              <a:t>[</a:t>
            </a:r>
            <a:r>
              <a:rPr b="0" u="sng">
                <a:solidFill>
                  <a:srgbClr val="0000FF"/>
                </a:solidFill>
                <a:uFill>
                  <a:solidFill>
                    <a:srgbClr val="0000FF"/>
                  </a:solidFill>
                </a:uFill>
                <a:hlinkClick r:id="rId2"/>
              </a:rPr>
              <a:t>b</a:t>
            </a:r>
            <a:r>
              <a:rPr b="0"/>
              <a:t>]</a:t>
            </a:r>
            <a:r>
              <a:rPr b="0" baseline="0"/>
              <a:t>as an inheritance; therefore I have said to them, ‘Among the children of Israel they shall have no inheritance.’ ”</a:t>
            </a:r>
          </a:p>
        </p:txBody>
      </p:sp>
      <p:pic>
        <p:nvPicPr>
          <p:cNvPr id="177" name="Picture 6" descr="Picture 6"/>
          <p:cNvPicPr>
            <a:picLocks noChangeAspect="1"/>
          </p:cNvPicPr>
          <p:nvPr/>
        </p:nvPicPr>
        <p:blipFill>
          <a:blip r:embed="rId3"/>
          <a:srcRect b="72509"/>
          <a:stretch>
            <a:fillRect/>
          </a:stretch>
        </p:blipFill>
        <p:spPr>
          <a:xfrm>
            <a:off x="2381" y="7190971"/>
            <a:ext cx="17335501" cy="25626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1" animBg="1" advAuto="0"/>
    </p:bld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2544</Words>
  <Application>Microsoft Macintosh PowerPoint</Application>
  <PresentationFormat>Custom</PresentationFormat>
  <Paragraphs>286</Paragraphs>
  <Slides>41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Light</vt:lpstr>
      <vt:lpstr>Gill Sans</vt:lpstr>
      <vt:lpstr>Gill Sans SemiBold</vt:lpstr>
      <vt:lpstr>Lucida Grande</vt:lpstr>
      <vt:lpstr>Wingdings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Flomo, Johnetta B.</cp:lastModifiedBy>
  <cp:revision>2</cp:revision>
  <dcterms:modified xsi:type="dcterms:W3CDTF">2019-04-10T11:51:11Z</dcterms:modified>
</cp:coreProperties>
</file>