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0"/>
  </p:normalViewPr>
  <p:slideViewPr>
    <p:cSldViewPr snapToGrid="0" snapToObjects="1">
      <p:cViewPr varScale="1">
        <p:scale>
          <a:sx n="92" d="100"/>
          <a:sy n="92" d="100"/>
        </p:scale>
        <p:origin x="2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Lin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Lin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17" name="Title Text"/>
          <p:cNvSpPr txBox="1"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sz="3000" i="1"/>
            </a:lvl1pPr>
          </a:lstStyle>
          <a:p>
            <a:r>
              <a:t>–Johnny Appleseed</a:t>
            </a:r>
          </a:p>
        </p:txBody>
      </p:sp>
      <p:sp>
        <p:nvSpPr>
          <p:cNvPr id="108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mage"/>
          <p:cNvSpPr>
            <a:spLocks noGrp="1"/>
          </p:cNvSpPr>
          <p:nvPr>
            <p:ph type="pic" idx="21"/>
          </p:nvPr>
        </p:nvSpPr>
        <p:spPr>
          <a:xfrm>
            <a:off x="-901700" y="-127000"/>
            <a:ext cx="14211300" cy="99972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" name="Lin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Lin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" name="Lin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31" name="Image"/>
          <p:cNvSpPr>
            <a:spLocks noGrp="1"/>
          </p:cNvSpPr>
          <p:nvPr>
            <p:ph type="pic" idx="22"/>
          </p:nvPr>
        </p:nvSpPr>
        <p:spPr>
          <a:xfrm>
            <a:off x="584200" y="558800"/>
            <a:ext cx="11823700" cy="7086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0" name="Lin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Lorem Ipsum Dolor"/>
          <p:cNvSpPr txBox="1">
            <a:spLocks noGrp="1"/>
          </p:cNvSpPr>
          <p:nvPr>
            <p:ph type="body" sz="quarter" idx="21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sz="2400" i="1"/>
            </a:lvl1pPr>
          </a:lstStyle>
          <a:p>
            <a:r>
              <a:t>Lorem Ipsum Dolor</a:t>
            </a:r>
          </a:p>
        </p:txBody>
      </p:sp>
      <p:sp>
        <p:nvSpPr>
          <p:cNvPr id="52" name="Image"/>
          <p:cNvSpPr>
            <a:spLocks noGrp="1"/>
          </p:cNvSpPr>
          <p:nvPr>
            <p:ph type="pic" sz="half" idx="22"/>
          </p:nvPr>
        </p:nvSpPr>
        <p:spPr>
          <a:xfrm>
            <a:off x="6704698" y="590550"/>
            <a:ext cx="5806884" cy="850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>
            <a:spLocks noGrp="1"/>
          </p:cNvSpPr>
          <p:nvPr>
            <p:ph type="pic" sz="half" idx="21"/>
          </p:nvPr>
        </p:nvSpPr>
        <p:spPr>
          <a:xfrm>
            <a:off x="6819900" y="1739900"/>
            <a:ext cx="5575300" cy="816965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21"/>
          </p:nvPr>
        </p:nvSpPr>
        <p:spPr>
          <a:xfrm>
            <a:off x="6260986" y="4406900"/>
            <a:ext cx="6697779" cy="471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Image"/>
          <p:cNvSpPr>
            <a:spLocks noGrp="1"/>
          </p:cNvSpPr>
          <p:nvPr>
            <p:ph type="pic" sz="quarter" idx="22"/>
          </p:nvPr>
        </p:nvSpPr>
        <p:spPr>
          <a:xfrm>
            <a:off x="6680200" y="635000"/>
            <a:ext cx="5829301" cy="3517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9" name="Image"/>
          <p:cNvSpPr>
            <a:spLocks noGrp="1"/>
          </p:cNvSpPr>
          <p:nvPr>
            <p:ph type="pic" sz="half" idx="23"/>
          </p:nvPr>
        </p:nvSpPr>
        <p:spPr>
          <a:xfrm>
            <a:off x="482600" y="609600"/>
            <a:ext cx="5728881" cy="8394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0" baseline="0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3600" b="0" i="0" u="none" strike="noStrike" cap="none" spc="0" baseline="0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InterEuropean Division"/>
          <p:cNvSpPr txBox="1">
            <a:spLocks noGrp="1"/>
          </p:cNvSpPr>
          <p:nvPr>
            <p:ph type="title"/>
          </p:nvPr>
        </p:nvSpPr>
        <p:spPr>
          <a:xfrm>
            <a:off x="508000" y="6635750"/>
            <a:ext cx="7562850" cy="2501900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rgbClr val="000000"/>
                </a:solidFill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defRPr>
            </a:lvl1pPr>
          </a:lstStyle>
          <a:p>
            <a:r>
              <a:t>InterEuropean Division</a:t>
            </a:r>
          </a:p>
        </p:txBody>
      </p:sp>
      <p:sp>
        <p:nvSpPr>
          <p:cNvPr id="134" name="Stewardship Depart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3900" b="1"/>
            </a:lvl1pPr>
          </a:lstStyle>
          <a:p>
            <a:r>
              <a:t>Stewardship Department</a:t>
            </a:r>
          </a:p>
        </p:txBody>
      </p:sp>
      <p:sp>
        <p:nvSpPr>
          <p:cNvPr id="135" name="Is God pleased with my offerings ?"/>
          <p:cNvSpPr txBox="1"/>
          <p:nvPr/>
        </p:nvSpPr>
        <p:spPr>
          <a:xfrm>
            <a:off x="-20321" y="1706567"/>
            <a:ext cx="6140908" cy="321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dirty="0"/>
              <a:t> Is God pleased with my </a:t>
            </a:r>
            <a:endParaRPr lang="en-US" dirty="0"/>
          </a:p>
          <a:p>
            <a:pPr>
              <a:lnSpc>
                <a:spcPct val="90000"/>
              </a:lnSpc>
              <a:spcBef>
                <a:spcPts val="1600"/>
              </a:spcBef>
              <a:defRPr sz="7000">
                <a:solidFill>
                  <a:srgbClr val="D93E2B"/>
                </a:solidFill>
                <a:latin typeface="+mn-lt"/>
                <a:ea typeface="+mn-ea"/>
                <a:cs typeface="+mn-cs"/>
                <a:sym typeface="Bodoni SvtyTwo ITC TT-Book"/>
              </a:defRPr>
            </a:pPr>
            <a:r>
              <a:rPr dirty="0"/>
              <a:t>offerings ?</a:t>
            </a:r>
            <a:r>
              <a:rPr sz="1200" dirty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grpSp>
        <p:nvGrpSpPr>
          <p:cNvPr id="138" name="shutterstock_2665367.jpg"/>
          <p:cNvGrpSpPr/>
          <p:nvPr/>
        </p:nvGrpSpPr>
        <p:grpSpPr>
          <a:xfrm>
            <a:off x="5952335" y="1064314"/>
            <a:ext cx="6738457" cy="4653172"/>
            <a:chOff x="0" y="0"/>
            <a:chExt cx="6738455" cy="4653170"/>
          </a:xfrm>
        </p:grpSpPr>
        <p:pic>
          <p:nvPicPr>
            <p:cNvPr id="137" name="shutterstock_2665367.jpg" descr="shutterstock_2665367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6484456" cy="43229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6" name="shutterstock_2665367.jpg" descr="shutterstock_2665367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738456" cy="465317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4. What is the first lesson the Bible…"/>
          <p:cNvSpPr txBox="1">
            <a:spLocks noGrp="1"/>
          </p:cNvSpPr>
          <p:nvPr>
            <p:ph type="title"/>
          </p:nvPr>
        </p:nvSpPr>
        <p:spPr>
          <a:xfrm>
            <a:off x="436353" y="674036"/>
            <a:ext cx="12132094" cy="1458628"/>
          </a:xfrm>
          <a:prstGeom prst="rect">
            <a:avLst/>
          </a:prstGeom>
        </p:spPr>
        <p:txBody>
          <a:bodyPr/>
          <a:lstStyle/>
          <a:p>
            <a:pPr lvl="5" defTabSz="286258">
              <a:spcBef>
                <a:spcPts val="700"/>
              </a:spcBef>
              <a:defRPr sz="4312"/>
            </a:pPr>
            <a:r>
              <a:t>4. What is the first lesson the Bible </a:t>
            </a:r>
          </a:p>
          <a:p>
            <a:pPr lvl="5" defTabSz="286258">
              <a:spcBef>
                <a:spcPts val="700"/>
              </a:spcBef>
              <a:defRPr sz="4312"/>
            </a:pPr>
            <a:r>
              <a:t>teach us after the Fall?</a:t>
            </a:r>
          </a:p>
        </p:txBody>
      </p:sp>
      <p:sp>
        <p:nvSpPr>
          <p:cNvPr id="165" name="The narrative of Cain and Abel teach us a lesson on the kind of worship that is pleasing to Go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narrative of Cain and Abel teach us a lesson on </a:t>
            </a:r>
            <a:r>
              <a:rPr b="1"/>
              <a:t>the kind of worship that is pleasing to God.</a:t>
            </a:r>
          </a:p>
          <a:p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The hearth of worship is the </a:t>
            </a:r>
            <a:r>
              <a:rPr b="1"/>
              <a:t>sacrifice.</a:t>
            </a:r>
            <a:r>
              <a:t> </a:t>
            </a:r>
          </a:p>
          <a:p>
            <a:pPr marL="0" lvl="2" indent="0" algn="ctr">
              <a:buClrTx/>
              <a:buSzTx/>
              <a:buFontTx/>
              <a:buNone/>
              <a:defRPr i="1"/>
            </a:pPr>
            <a:r>
              <a:t>,,These brothers were tested, as Adam had been tested before them, to prove whether they would believe and obey the word of God” ( PP. p. 71)</a:t>
            </a:r>
            <a:endParaRPr sz="1200" i="0">
              <a:latin typeface="Times Roman"/>
              <a:ea typeface="Times Roman"/>
              <a:cs typeface="Times Roman"/>
              <a:sym typeface="Times Roman"/>
            </a:endParaRPr>
          </a:p>
          <a:p>
            <a:pPr marL="0" lvl="2" indent="0" algn="ctr">
              <a:buClrTx/>
              <a:buSzTx/>
              <a:buFontTx/>
              <a:buNone/>
              <a:defRPr i="1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utterstock_633666572.jpg" descr="shutterstock_633666572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68" name="5.The never ending question –…"/>
          <p:cNvSpPr txBox="1">
            <a:spLocks noGrp="1"/>
          </p:cNvSpPr>
          <p:nvPr>
            <p:ph type="title"/>
          </p:nvPr>
        </p:nvSpPr>
        <p:spPr>
          <a:xfrm>
            <a:off x="367503" y="2854325"/>
            <a:ext cx="5957894" cy="1936750"/>
          </a:xfrm>
          <a:prstGeom prst="rect">
            <a:avLst/>
          </a:prstGeom>
        </p:spPr>
        <p:txBody>
          <a:bodyPr/>
          <a:lstStyle/>
          <a:p>
            <a:pPr defTabSz="268731">
              <a:spcBef>
                <a:spcPts val="700"/>
              </a:spcBef>
              <a:defRPr sz="3956"/>
            </a:pPr>
            <a:r>
              <a:t>5.The never ending question – </a:t>
            </a:r>
          </a:p>
          <a:p>
            <a:pPr defTabSz="268731">
              <a:spcBef>
                <a:spcPts val="700"/>
              </a:spcBef>
              <a:defRPr sz="3956"/>
            </a:pPr>
            <a:r>
              <a:t>why God displeased Cain offering ?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5.The never ending question – why God displeased Cain offering?"/>
          <p:cNvSpPr txBox="1">
            <a:spLocks noGrp="1"/>
          </p:cNvSpPr>
          <p:nvPr>
            <p:ph type="title"/>
          </p:nvPr>
        </p:nvSpPr>
        <p:spPr>
          <a:xfrm>
            <a:off x="414171" y="688525"/>
            <a:ext cx="12176458" cy="1429650"/>
          </a:xfrm>
          <a:prstGeom prst="rect">
            <a:avLst/>
          </a:prstGeom>
        </p:spPr>
        <p:txBody>
          <a:bodyPr/>
          <a:lstStyle>
            <a:lvl1pPr defTabSz="315468">
              <a:spcBef>
                <a:spcPts val="800"/>
              </a:spcBef>
              <a:defRPr sz="4644"/>
            </a:lvl1pPr>
          </a:lstStyle>
          <a:p>
            <a:r>
              <a:t>5.The never ending question – why God displeased Cain offering?</a:t>
            </a:r>
          </a:p>
        </p:txBody>
      </p:sp>
      <p:sp>
        <p:nvSpPr>
          <p:cNvPr id="171" name="Did God reject Cain’s offering because he was a farmer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Did God reject Cain’s offering because he was a farmer?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t>Did God reject Cain’s offering because he brought a fruit offering?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utterstock_8505184.jpg" descr="shutterstock_8505184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74" name="6. In Genesis, we cannot find a direct answer, why God displeased Cain offering, where could we find ?"/>
          <p:cNvSpPr txBox="1">
            <a:spLocks noGrp="1"/>
          </p:cNvSpPr>
          <p:nvPr>
            <p:ph type="title"/>
          </p:nvPr>
        </p:nvSpPr>
        <p:spPr>
          <a:xfrm>
            <a:off x="294589" y="2652565"/>
            <a:ext cx="6103195" cy="2340270"/>
          </a:xfrm>
          <a:prstGeom prst="rect">
            <a:avLst/>
          </a:prstGeom>
        </p:spPr>
        <p:txBody>
          <a:bodyPr/>
          <a:lstStyle>
            <a:lvl1pPr defTabSz="408940">
              <a:spcBef>
                <a:spcPts val="1100"/>
              </a:spcBef>
              <a:defRPr sz="3920"/>
            </a:lvl1pPr>
          </a:lstStyle>
          <a:p>
            <a:r>
              <a:t>6. In Genesis, we cannot find a direct answer, why God displeased Cain offering, where could we find ?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6. In Genesis, we cannot find a direct answer, why God displeased Cain offering, where could we find?"/>
          <p:cNvSpPr txBox="1">
            <a:spLocks noGrp="1"/>
          </p:cNvSpPr>
          <p:nvPr>
            <p:ph type="title"/>
          </p:nvPr>
        </p:nvSpPr>
        <p:spPr>
          <a:xfrm>
            <a:off x="501093" y="736271"/>
            <a:ext cx="12002614" cy="1321458"/>
          </a:xfrm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4200"/>
            </a:lvl1pPr>
          </a:lstStyle>
          <a:p>
            <a:r>
              <a:t>6. In Genesis, we cannot find a direct answer, why God displeased Cain offering, where could we find?</a:t>
            </a:r>
          </a:p>
        </p:txBody>
      </p:sp>
      <p:sp>
        <p:nvSpPr>
          <p:cNvPr id="177" name=",,By faith Abel offered a better sacrifice than Cain did“ (Heb. 11:4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,,By faith Abel offered a better sacrifice than Cain did“ (Heb. 11:4)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The true faith pretend obedience.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Cain brought a sacrifice after his own desire. Abel brought a sacrifice according God’s desire.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0" name="shutterstock_110043071.jpg" descr="shutterstock_110043071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81" name="7. What the Genesis’ narrative tell us about the wright worship ?"/>
          <p:cNvSpPr txBox="1">
            <a:spLocks noGrp="1"/>
          </p:cNvSpPr>
          <p:nvPr>
            <p:ph type="title"/>
          </p:nvPr>
        </p:nvSpPr>
        <p:spPr>
          <a:xfrm>
            <a:off x="316372" y="2686089"/>
            <a:ext cx="6059629" cy="2273222"/>
          </a:xfrm>
          <a:prstGeom prst="rect">
            <a:avLst/>
          </a:prstGeom>
        </p:spPr>
        <p:txBody>
          <a:bodyPr/>
          <a:lstStyle/>
          <a:p>
            <a:pPr defTabSz="525779">
              <a:spcBef>
                <a:spcPts val="1400"/>
              </a:spcBef>
              <a:defRPr sz="5040"/>
            </a:pPr>
            <a:r>
              <a:t>7. What the Genesis’ narrative tell us about the wright worship</a:t>
            </a:r>
            <a:r>
              <a:rPr sz="1079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?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7. What the Genesis’s narrative tell us about the wright worship?"/>
          <p:cNvSpPr txBox="1">
            <a:spLocks noGrp="1"/>
          </p:cNvSpPr>
          <p:nvPr>
            <p:ph type="title"/>
          </p:nvPr>
        </p:nvSpPr>
        <p:spPr>
          <a:xfrm>
            <a:off x="427651" y="674061"/>
            <a:ext cx="12149498" cy="1445878"/>
          </a:xfrm>
          <a:prstGeom prst="rect">
            <a:avLst/>
          </a:prstGeom>
        </p:spPr>
        <p:txBody>
          <a:bodyPr/>
          <a:lstStyle/>
          <a:p>
            <a:pPr defTabSz="315468">
              <a:spcBef>
                <a:spcPts val="800"/>
              </a:spcBef>
              <a:defRPr sz="4644"/>
            </a:pPr>
            <a:r>
              <a:t>7. What the Genesis’s narrative tell us about the wright worship?</a:t>
            </a:r>
            <a:r>
              <a:rPr sz="648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 </a:t>
            </a:r>
          </a:p>
        </p:txBody>
      </p:sp>
      <p:sp>
        <p:nvSpPr>
          <p:cNvPr id="184" name=",, In the course of time Cain brought some of the fruit of the soil as an offerings to the Lord “ ( Gen. 4: 3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t>,, </a:t>
            </a:r>
            <a:r>
              <a:rPr u="sng"/>
              <a:t>In the course</a:t>
            </a:r>
            <a:r>
              <a:t> of time Cain brought some of the fruit of the soil as an offerings to the Lord “ ( Gen. 4: 3)  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t>But Abel </a:t>
            </a:r>
            <a:r>
              <a:rPr u="sng"/>
              <a:t>brought fat portion from some of the first born</a:t>
            </a:r>
            <a:r>
              <a:t> of his flock “ ( Gen 4: 4 )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rPr i="1"/>
              <a:t>,,In the course of time”</a:t>
            </a:r>
            <a:r>
              <a:t> or ,,</a:t>
            </a:r>
            <a:r>
              <a:rPr i="1"/>
              <a:t>in the end of days”</a:t>
            </a:r>
            <a:r>
              <a:t>  suggest that it was the Sabbath , the only ,</a:t>
            </a:r>
            <a:r>
              <a:rPr i="1"/>
              <a:t>,end” </a:t>
            </a:r>
            <a:r>
              <a:t>and the only appointed religious time they new.  Giving offerings must be </a:t>
            </a:r>
            <a:r>
              <a:rPr b="1"/>
              <a:t>systematically </a:t>
            </a:r>
            <a:r>
              <a:t>at the appointed time and place. (Deut. 26:2)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  <a:p>
            <a:pPr marL="446404" indent="-446404" defTabSz="554990">
              <a:spcBef>
                <a:spcPts val="2200"/>
              </a:spcBef>
              <a:defRPr sz="3420"/>
            </a:pPr>
            <a:endParaRPr sz="114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1" build="p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7. What the Genesis’s narrative tell us about the wright worship?"/>
          <p:cNvSpPr txBox="1">
            <a:spLocks noGrp="1"/>
          </p:cNvSpPr>
          <p:nvPr>
            <p:ph type="title"/>
          </p:nvPr>
        </p:nvSpPr>
        <p:spPr>
          <a:xfrm>
            <a:off x="427651" y="674061"/>
            <a:ext cx="12149498" cy="1445878"/>
          </a:xfrm>
          <a:prstGeom prst="rect">
            <a:avLst/>
          </a:prstGeom>
        </p:spPr>
        <p:txBody>
          <a:bodyPr/>
          <a:lstStyle/>
          <a:p>
            <a:pPr defTabSz="315468">
              <a:spcBef>
                <a:spcPts val="800"/>
              </a:spcBef>
              <a:defRPr sz="4644"/>
            </a:pPr>
            <a:r>
              <a:t>7. What the Genesis’s narrative tell us about the wright worship?</a:t>
            </a:r>
            <a:r>
              <a:rPr sz="648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 </a:t>
            </a:r>
          </a:p>
        </p:txBody>
      </p:sp>
      <p:sp>
        <p:nvSpPr>
          <p:cNvPr id="187" name="Abel brought from the ,,first born “, signifying the best of his flock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2200"/>
              </a:spcBef>
              <a:defRPr sz="3420"/>
            </a:pPr>
            <a:r>
              <a:t>Abel brought from the </a:t>
            </a:r>
            <a:r>
              <a:rPr i="1"/>
              <a:t>,,first born “,</a:t>
            </a:r>
            <a:r>
              <a:t> signifying the best of his flock.  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t>He brought the </a:t>
            </a:r>
            <a:r>
              <a:rPr i="1"/>
              <a:t>,,fat “</a:t>
            </a:r>
            <a:r>
              <a:t> portion,  signifying the best part of the animal .  The </a:t>
            </a:r>
            <a:r>
              <a:rPr i="1"/>
              <a:t>,,fat “,</a:t>
            </a:r>
            <a:r>
              <a:t> according the Leviticus is a </a:t>
            </a:r>
            <a:r>
              <a:rPr i="1"/>
              <a:t>,, sweet aroma</a:t>
            </a:r>
            <a:r>
              <a:t> “ for God.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t>Abel reserved what was the best for God, he put </a:t>
            </a:r>
            <a:r>
              <a:rPr b="1"/>
              <a:t>God first.</a:t>
            </a:r>
          </a:p>
          <a:p>
            <a:pPr marL="446404" indent="-446404" defTabSz="554990">
              <a:spcBef>
                <a:spcPts val="2200"/>
              </a:spcBef>
              <a:defRPr sz="3420"/>
            </a:pPr>
            <a:r>
              <a:t>what means to put </a:t>
            </a:r>
            <a:r>
              <a:rPr b="1"/>
              <a:t>God first </a:t>
            </a:r>
            <a:r>
              <a:t>regarding the use of time , talents, life energies, money, all our life ?</a:t>
            </a:r>
            <a:endParaRPr sz="114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build="p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utterstock_688093252.pdf" descr="shutterstock_688093252.pdf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90" name="8. Some important lessons for us from this story!"/>
          <p:cNvSpPr txBox="1">
            <a:spLocks noGrp="1"/>
          </p:cNvSpPr>
          <p:nvPr>
            <p:ph type="title"/>
          </p:nvPr>
        </p:nvSpPr>
        <p:spPr>
          <a:xfrm>
            <a:off x="316372" y="2686089"/>
            <a:ext cx="6059629" cy="2273222"/>
          </a:xfrm>
          <a:prstGeom prst="rect">
            <a:avLst/>
          </a:prstGeom>
        </p:spPr>
        <p:txBody>
          <a:bodyPr/>
          <a:lstStyle/>
          <a:p>
            <a:pPr defTabSz="525779">
              <a:spcBef>
                <a:spcPts val="1400"/>
              </a:spcBef>
              <a:defRPr sz="5040"/>
            </a:pPr>
            <a:r>
              <a:t>8. Some important lessons for us from this story!</a:t>
            </a:r>
            <a:r>
              <a:rPr sz="1079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8. Some important lessons for us from this story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7463">
              <a:spcBef>
                <a:spcPts val="1400"/>
              </a:spcBef>
              <a:defRPr sz="5152"/>
            </a:pPr>
            <a:r>
              <a:t>8. Some important lessons for us from this story!</a:t>
            </a:r>
            <a:r>
              <a:rPr sz="1104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93" name="An acceptable offering is a testimony to the fact that God is first in our life . The offering becomes an act of homage and submission to the One who redeemed us as Abel di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 acceptable offering is a </a:t>
            </a:r>
            <a:r>
              <a:rPr b="1"/>
              <a:t>testimony</a:t>
            </a:r>
            <a:r>
              <a:t> to the fact that God is first in our life . The offering becomes an act of homage and submission to the One who redeemed us as Abel did.  </a:t>
            </a:r>
          </a:p>
          <a:p>
            <a:r>
              <a:t>An offering that please God is an </a:t>
            </a:r>
            <a:r>
              <a:rPr b="1"/>
              <a:t>expression of faith</a:t>
            </a:r>
            <a:r>
              <a:t>. It is not given from our surplus or petty cash. It is a way to express our trust in God.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utterstock_63532810.jpg" descr="shutterstock_63532810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41" name="1.Why are offerings so important ?"/>
          <p:cNvSpPr txBox="1">
            <a:spLocks noGrp="1"/>
          </p:cNvSpPr>
          <p:nvPr>
            <p:ph type="title"/>
          </p:nvPr>
        </p:nvSpPr>
        <p:spPr>
          <a:xfrm>
            <a:off x="282128" y="2663626"/>
            <a:ext cx="6274843" cy="3244489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1.Why are offerings so important 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8. Some important lessons for us from this story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7463">
              <a:spcBef>
                <a:spcPts val="1400"/>
              </a:spcBef>
              <a:defRPr sz="5152"/>
            </a:pPr>
            <a:r>
              <a:t>8. Some important lessons for us from this story!</a:t>
            </a:r>
            <a:r>
              <a:rPr sz="1104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96" name="An acceptable offering is the embodiment of our gratitude, thanksgiving, joy and love.  It is a token of our lif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 acceptable offering is the </a:t>
            </a:r>
            <a:r>
              <a:rPr b="1"/>
              <a:t>embodiment</a:t>
            </a:r>
            <a:r>
              <a:t> of our gratitude, thanksgiving, joy and love.  It is a token of our life.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The Old and New Testament teach us that the offerings must be </a:t>
            </a:r>
            <a:r>
              <a:rPr b="1"/>
              <a:t>systematic and based on our income</a:t>
            </a:r>
            <a:r>
              <a:t> (Lev . 1: 4, 14. 1 Cor. 16:2)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  An adequate offering is </a:t>
            </a:r>
            <a:r>
              <a:rPr b="1"/>
              <a:t>a free will</a:t>
            </a:r>
            <a:r>
              <a:t> offering.  It is not brought under compulsion or reluctantly.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1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hutterstock_1451515130.pdf" descr="shutterstock_1451515130.pdf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99" name="9. What else the story of Genesis tell us about…"/>
          <p:cNvSpPr txBox="1">
            <a:spLocks noGrp="1"/>
          </p:cNvSpPr>
          <p:nvPr>
            <p:ph type="title"/>
          </p:nvPr>
        </p:nvSpPr>
        <p:spPr>
          <a:xfrm>
            <a:off x="167481" y="2806700"/>
            <a:ext cx="6237799" cy="2082094"/>
          </a:xfrm>
          <a:prstGeom prst="rect">
            <a:avLst/>
          </a:prstGeom>
        </p:spPr>
        <p:txBody>
          <a:bodyPr/>
          <a:lstStyle/>
          <a:p>
            <a:pPr defTabSz="292100">
              <a:spcBef>
                <a:spcPts val="800"/>
              </a:spcBef>
              <a:defRPr sz="4300"/>
            </a:pPr>
            <a:r>
              <a:t>9. What else the story of Genesis tell us about </a:t>
            </a:r>
          </a:p>
          <a:p>
            <a:pPr defTabSz="292100">
              <a:spcBef>
                <a:spcPts val="800"/>
              </a:spcBef>
              <a:defRPr sz="4300"/>
            </a:pPr>
            <a:r>
              <a:t>the wright worship?</a:t>
            </a:r>
            <a:r>
              <a:rPr sz="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9. What else the story of Genesis tell us about…"/>
          <p:cNvSpPr txBox="1">
            <a:spLocks noGrp="1"/>
          </p:cNvSpPr>
          <p:nvPr>
            <p:ph type="title"/>
          </p:nvPr>
        </p:nvSpPr>
        <p:spPr>
          <a:xfrm>
            <a:off x="417329" y="630584"/>
            <a:ext cx="12170142" cy="1532832"/>
          </a:xfrm>
          <a:prstGeom prst="rect">
            <a:avLst/>
          </a:prstGeom>
        </p:spPr>
        <p:txBody>
          <a:bodyPr/>
          <a:lstStyle/>
          <a:p>
            <a:pPr defTabSz="309625">
              <a:spcBef>
                <a:spcPts val="800"/>
              </a:spcBef>
              <a:defRPr sz="4558"/>
            </a:pPr>
            <a:r>
              <a:t>9. What else the story of Genesis tell us about </a:t>
            </a:r>
          </a:p>
          <a:p>
            <a:pPr defTabSz="309625">
              <a:spcBef>
                <a:spcPts val="800"/>
              </a:spcBef>
              <a:defRPr sz="4558"/>
            </a:pPr>
            <a:r>
              <a:t>the wright worship?</a:t>
            </a:r>
          </a:p>
        </p:txBody>
      </p:sp>
      <p:sp>
        <p:nvSpPr>
          <p:cNvPr id="202" name="The Lord looked with favor on Abel and his offerings, but on Cain and his offerings he did not look with favor. (Gen. 4: 4-5 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Lord looked with favor on </a:t>
            </a:r>
            <a:r>
              <a:rPr u="sng"/>
              <a:t>Abel and his offerings</a:t>
            </a:r>
            <a:r>
              <a:t>, but </a:t>
            </a:r>
            <a:r>
              <a:rPr u="sng"/>
              <a:t>on Cain and his offerings</a:t>
            </a:r>
            <a:r>
              <a:t> he did not look with favor. (Gen. 4: 4-5 )   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God looks first not to the offering, but to the person. He looks to </a:t>
            </a:r>
            <a:r>
              <a:rPr b="1"/>
              <a:t>the hearth of the worshiper</a:t>
            </a:r>
            <a:r>
              <a:t>.</a:t>
            </a:r>
          </a:p>
          <a:p>
            <a:r>
              <a:t>,, And the Lord respected Abel and his offering”(NKJV), denote a </a:t>
            </a:r>
            <a:r>
              <a:rPr b="1"/>
              <a:t>close attention, special interest and acceptance.</a:t>
            </a:r>
            <a:r>
              <a:t>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1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9. What else the story of Genesis tell us about…"/>
          <p:cNvSpPr txBox="1">
            <a:spLocks noGrp="1"/>
          </p:cNvSpPr>
          <p:nvPr>
            <p:ph type="title"/>
          </p:nvPr>
        </p:nvSpPr>
        <p:spPr>
          <a:xfrm>
            <a:off x="417329" y="630584"/>
            <a:ext cx="12170142" cy="1532832"/>
          </a:xfrm>
          <a:prstGeom prst="rect">
            <a:avLst/>
          </a:prstGeom>
        </p:spPr>
        <p:txBody>
          <a:bodyPr/>
          <a:lstStyle/>
          <a:p>
            <a:pPr defTabSz="309625">
              <a:spcBef>
                <a:spcPts val="800"/>
              </a:spcBef>
              <a:defRPr sz="4558"/>
            </a:pPr>
            <a:r>
              <a:t>9. What else the story of Genesis tell us about </a:t>
            </a:r>
          </a:p>
          <a:p>
            <a:pPr defTabSz="309625">
              <a:spcBef>
                <a:spcPts val="800"/>
              </a:spcBef>
              <a:defRPr sz="4558"/>
            </a:pPr>
            <a:r>
              <a:t>the wright worship?</a:t>
            </a:r>
          </a:p>
        </p:txBody>
      </p:sp>
      <p:sp>
        <p:nvSpPr>
          <p:cNvPr id="205" name="Interestingly, God’s acceptance of Abel offering preceded His rejection of Cain’s offering. God’s act of grace and love precedes His act of justice 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4113" indent="-404113" defTabSz="502412">
              <a:spcBef>
                <a:spcPts val="2000"/>
              </a:spcBef>
              <a:defRPr sz="3096"/>
            </a:pPr>
            <a:r>
              <a:t>Interestingly, God’s acceptance of Abel offering preceded His rejection of Cain’s offering. </a:t>
            </a:r>
            <a:r>
              <a:rPr b="1"/>
              <a:t>God’s act of grace and love precedes His act of justice</a:t>
            </a:r>
            <a:r>
              <a:rPr sz="1032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)   </a:t>
            </a:r>
            <a:endParaRPr sz="1032">
              <a:latin typeface="Times Roman"/>
              <a:ea typeface="Times Roman"/>
              <a:cs typeface="Times Roman"/>
              <a:sym typeface="Times Roman"/>
            </a:endParaRPr>
          </a:p>
          <a:p>
            <a:pPr marL="404113" indent="-404113" defTabSz="502412">
              <a:spcBef>
                <a:spcPts val="2000"/>
              </a:spcBef>
              <a:defRPr sz="3096"/>
            </a:pPr>
            <a:r>
              <a:t>All time, the offering is an </a:t>
            </a:r>
            <a:r>
              <a:rPr b="1"/>
              <a:t>expression of our relation with God</a:t>
            </a:r>
            <a:r>
              <a:t>. By offerings we strengthen our relation with Him. </a:t>
            </a:r>
            <a:endParaRPr sz="1032">
              <a:latin typeface="Times Roman"/>
              <a:ea typeface="Times Roman"/>
              <a:cs typeface="Times Roman"/>
              <a:sym typeface="Times Roman"/>
            </a:endParaRPr>
          </a:p>
          <a:p>
            <a:pPr marL="404113" indent="-404113" defTabSz="502412">
              <a:spcBef>
                <a:spcPts val="2000"/>
              </a:spcBef>
              <a:defRPr sz="3096"/>
            </a:pPr>
            <a:r>
              <a:t>An acceptable offering is one that comes from </a:t>
            </a:r>
            <a:r>
              <a:rPr b="1"/>
              <a:t>a hearth at peace with God and others</a:t>
            </a:r>
            <a:r>
              <a:t>. ,,By faith Abel offered a better sacrifice“ ( Heb. 11:4 )</a:t>
            </a:r>
            <a:r>
              <a:rPr sz="1032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pPr marL="404113" indent="-404113" defTabSz="502412">
              <a:spcBef>
                <a:spcPts val="2000"/>
              </a:spcBef>
              <a:defRPr sz="3096"/>
            </a:pPr>
            <a:r>
              <a:t>Jesus did the same when looked with respect and special interest of the widow who gave two coins. (Mark 12: 41-44 )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build="p" bldLvl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utterstock_462410032.pdf" descr="shutterstock_462410032.pdf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08" name="10. What was wrong with Cai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10. What was wrong with Cain?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10. What was wrong with Cain?"/>
          <p:cNvSpPr txBox="1">
            <a:spLocks noGrp="1"/>
          </p:cNvSpPr>
          <p:nvPr>
            <p:ph type="title"/>
          </p:nvPr>
        </p:nvSpPr>
        <p:spPr>
          <a:xfrm>
            <a:off x="683497" y="855042"/>
            <a:ext cx="11637806" cy="1083916"/>
          </a:xfrm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6450"/>
            </a:lvl1pPr>
          </a:lstStyle>
          <a:p>
            <a:r>
              <a:t>10. What was wrong with Cain? </a:t>
            </a:r>
          </a:p>
        </p:txBody>
      </p:sp>
      <p:sp>
        <p:nvSpPr>
          <p:cNvPr id="211" name="God looked at Cain and saw no respect for Him with his offering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God looked at Cain and saw </a:t>
            </a:r>
            <a:r>
              <a:rPr b="1"/>
              <a:t>no respect for Him</a:t>
            </a:r>
            <a:r>
              <a:t> with his offering.   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rPr b="1"/>
              <a:t>The proof</a:t>
            </a:r>
            <a:r>
              <a:t> of his bad motive and attitude is found in Gen. 4: 5-8.</a:t>
            </a:r>
          </a:p>
          <a:p>
            <a:r>
              <a:t>Cain </a:t>
            </a:r>
            <a:r>
              <a:rPr b="1"/>
              <a:t>failed at the altar,</a:t>
            </a:r>
            <a:r>
              <a:t> that the reason he failed to the field. Failing in worship cause </a:t>
            </a:r>
            <a:r>
              <a:rPr b="1"/>
              <a:t>failure in everything</a:t>
            </a:r>
            <a:r>
              <a:t>. (Gen. 4: 8 )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10. What was wrong with Cain?"/>
          <p:cNvSpPr txBox="1">
            <a:spLocks noGrp="1"/>
          </p:cNvSpPr>
          <p:nvPr>
            <p:ph type="title"/>
          </p:nvPr>
        </p:nvSpPr>
        <p:spPr>
          <a:xfrm>
            <a:off x="683497" y="855042"/>
            <a:ext cx="11637806" cy="1083916"/>
          </a:xfrm>
          <a:prstGeom prst="rect">
            <a:avLst/>
          </a:prstGeom>
        </p:spPr>
        <p:txBody>
          <a:bodyPr/>
          <a:lstStyle>
            <a:lvl1pPr defTabSz="438150">
              <a:spcBef>
                <a:spcPts val="1200"/>
              </a:spcBef>
              <a:defRPr sz="6450"/>
            </a:lvl1pPr>
          </a:lstStyle>
          <a:p>
            <a:r>
              <a:t>10. What was wrong with Cain? </a:t>
            </a:r>
          </a:p>
        </p:txBody>
      </p:sp>
      <p:sp>
        <p:nvSpPr>
          <p:cNvPr id="214" name="Unfortunately in every congregation there are some Cains and some Abel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Unfortunately</a:t>
            </a:r>
            <a:r>
              <a:t> in every congregation there are some Cains and some Abels. 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Cain was a </a:t>
            </a:r>
            <a:r>
              <a:rPr b="1"/>
              <a:t>religious man</a:t>
            </a:r>
            <a:r>
              <a:t> who didn’t need forgiveness ( the grain offering must be accompany by blood sacrifice, Lev. 9:4) and didn’t express gratitude . </a:t>
            </a:r>
          </a:p>
          <a:p>
            <a:r>
              <a:t>,,Cain came before God with murmuring and infidelity in his hearth in regard to the promise of sacrifice and the necessity of the sacrificial offerings“ (PP. p. 72)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shutterstock_692511688.pdf" descr="shutterstock_692511688.pdf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218" name="11. Some final thoughts !"/>
          <p:cNvSpPr txBox="1">
            <a:spLocks noGrp="1"/>
          </p:cNvSpPr>
          <p:nvPr>
            <p:ph type="title"/>
          </p:nvPr>
        </p:nvSpPr>
        <p:spPr>
          <a:xfrm>
            <a:off x="117971" y="2806700"/>
            <a:ext cx="6367314" cy="2177902"/>
          </a:xfrm>
          <a:prstGeom prst="rect">
            <a:avLst/>
          </a:prstGeom>
        </p:spPr>
        <p:txBody>
          <a:bodyPr/>
          <a:lstStyle/>
          <a:p>
            <a:r>
              <a:t>11. Some final thoughts !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11. Some final thoughts 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11. Some final thoughts !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 </a:t>
            </a:r>
          </a:p>
        </p:txBody>
      </p:sp>
      <p:sp>
        <p:nvSpPr>
          <p:cNvPr id="221" name="The Bible teach that the offerings contribute to the fulfillment of the mission of the Church ( Acts 2: 45 ). But the  tithe and offerings system was established even before the Church came to existence. Human giving is a pale reflection of God’s giving 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Bible teach that the offerings contribute to the fulfillment of the </a:t>
            </a:r>
            <a:r>
              <a:rPr b="1"/>
              <a:t>mission of the Church</a:t>
            </a:r>
            <a:r>
              <a:t> ( Acts 2: 45 ). But the  tithe and offerings system was established even before the Church came to existence. Human giving is a </a:t>
            </a:r>
            <a:r>
              <a:rPr b="1"/>
              <a:t>pale reflection</a:t>
            </a:r>
            <a:r>
              <a:t> of God’s giving for the salvation of humanity. </a:t>
            </a:r>
          </a:p>
          <a:p>
            <a:r>
              <a:t>An acceptable offering is one that is an </a:t>
            </a:r>
            <a:r>
              <a:rPr b="1"/>
              <a:t>expression of  our self – offering</a:t>
            </a:r>
            <a:r>
              <a:t>  to God . 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11. Some final thoughts 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11. Some final thoughts !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 </a:t>
            </a:r>
          </a:p>
        </p:txBody>
      </p:sp>
      <p:sp>
        <p:nvSpPr>
          <p:cNvPr id="224" name="Paul summarizes  the greatest principal of stewardship 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Paul summarizes  the greatest principal of stewardship :</a:t>
            </a:r>
          </a:p>
          <a:p>
            <a:r>
              <a:t>,,Therefore, I urge you, brothers, in view of God’s mercy, to offer your bodies as living sacrifices, holy and pleasing to God – this is your spiritual act of worship“ ( Rom. 12:1)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1. Why are offerings so important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800"/>
            </a:pPr>
            <a:r>
              <a:t>1. Why are offerings so important ?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144" name="Tithe as the ,,first born“,  already  belong to God. Tithing is primarily a moral duty. We do not give tithe, just return it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Tithe as the ,,first born“,  </a:t>
            </a:r>
            <a:r>
              <a:rPr b="1"/>
              <a:t>already  belong to God</a:t>
            </a:r>
            <a:r>
              <a:t>. Tithing is primarily a moral duty. We do not give tithe, just return it.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Offerings are primarily an </a:t>
            </a:r>
            <a:r>
              <a:rPr b="1"/>
              <a:t>expression of gratitude to God</a:t>
            </a:r>
            <a:r>
              <a:t>. </a:t>
            </a:r>
          </a:p>
          <a:p>
            <a:r>
              <a:t>The Bible is speaking more about </a:t>
            </a:r>
            <a:r>
              <a:rPr b="1"/>
              <a:t>offerings</a:t>
            </a:r>
            <a:r>
              <a:t> than tithe.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1" build="p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11. Some final thoughts 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11. Some final thoughts !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 </a:t>
            </a:r>
          </a:p>
        </p:txBody>
      </p:sp>
      <p:sp>
        <p:nvSpPr>
          <p:cNvPr id="227" name="Is God pleased with my offerings 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Is God pleased with my offerings ?</a:t>
            </a:r>
          </a:p>
          <a:p>
            <a:r>
              <a:t>,,The Bible teaches that when God pleased with our offerings He </a:t>
            </a:r>
            <a:r>
              <a:rPr b="1"/>
              <a:t>blesses  us</a:t>
            </a:r>
            <a:r>
              <a:t> ( Mat . 6 : 32-33,  Acts. 20: 35, Mal. 3:8-10,   Ps. 41: 1,   2 Cor. 9: 6-11)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11. Some final thoughts 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11. Some final thoughts !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 </a:t>
            </a:r>
          </a:p>
        </p:txBody>
      </p:sp>
      <p:sp>
        <p:nvSpPr>
          <p:cNvPr id="230" name="God was pleased with Abel’s sacrifice, was he blessed 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God was </a:t>
            </a:r>
            <a:r>
              <a:rPr b="1"/>
              <a:t>pleased</a:t>
            </a:r>
            <a:r>
              <a:t> with Abel’s sacrifice, was he blessed ?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 Abel’s faith in the ,,better sacrifice“ still lives on today.  His faith continue to point to the ,, Lamb of God, who  takes away the sin of the world“ ( John 1:29 )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1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11. Some final thoughts 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11. Some final thoughts !</a:t>
            </a:r>
            <a:r>
              <a: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t> </a:t>
            </a:r>
          </a:p>
        </p:txBody>
      </p:sp>
      <p:sp>
        <p:nvSpPr>
          <p:cNvPr id="233" name="While Cain thinks of his of his offerings as a gift to God , Abel’s attention essentially concern God’s gift to him.  (Gen. 3:15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While Cain thinks of his of his offerings as a gift to God , Abel’s attention essentially concern </a:t>
            </a:r>
            <a:r>
              <a:rPr b="1"/>
              <a:t>God’s gift to him</a:t>
            </a:r>
            <a:r>
              <a:t>.  (Gen. 3:15)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 May our offerings to point to the </a:t>
            </a:r>
            <a:r>
              <a:rPr i="1"/>
              <a:t>,,Lamb of God “.</a:t>
            </a:r>
            <a:r>
              <a:t> (Rev. 5: 9)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utterstock_544592581.jpg" descr="shutterstock_544592581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47" name="2. Why are offerings an expression…"/>
          <p:cNvSpPr txBox="1">
            <a:spLocks noGrp="1"/>
          </p:cNvSpPr>
          <p:nvPr>
            <p:ph type="title"/>
          </p:nvPr>
        </p:nvSpPr>
        <p:spPr>
          <a:xfrm>
            <a:off x="135731" y="2610941"/>
            <a:ext cx="6421438" cy="2423518"/>
          </a:xfrm>
          <a:prstGeom prst="rect">
            <a:avLst/>
          </a:prstGeom>
        </p:spPr>
        <p:txBody>
          <a:bodyPr/>
          <a:lstStyle/>
          <a:p>
            <a:pPr defTabSz="344677">
              <a:spcBef>
                <a:spcPts val="900"/>
              </a:spcBef>
              <a:defRPr sz="5074"/>
            </a:pPr>
            <a:r>
              <a:t>2. Why are offerings an expression  </a:t>
            </a:r>
          </a:p>
          <a:p>
            <a:pPr defTabSz="344677">
              <a:spcBef>
                <a:spcPts val="900"/>
              </a:spcBef>
              <a:defRPr sz="5074"/>
            </a:pPr>
            <a:r>
              <a:t>of our gratitude to God ?</a:t>
            </a:r>
            <a:r>
              <a:rPr sz="708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2. Why are offerings an expression…"/>
          <p:cNvSpPr txBox="1">
            <a:spLocks noGrp="1"/>
          </p:cNvSpPr>
          <p:nvPr>
            <p:ph type="title"/>
          </p:nvPr>
        </p:nvSpPr>
        <p:spPr>
          <a:xfrm>
            <a:off x="169299" y="704141"/>
            <a:ext cx="12666202" cy="1385718"/>
          </a:xfrm>
          <a:prstGeom prst="rect">
            <a:avLst/>
          </a:prstGeom>
        </p:spPr>
        <p:txBody>
          <a:bodyPr/>
          <a:lstStyle/>
          <a:p>
            <a:pPr defTabSz="274574">
              <a:spcBef>
                <a:spcPts val="700"/>
              </a:spcBef>
              <a:defRPr sz="4041"/>
            </a:pPr>
            <a:r>
              <a:t>2. Why are offerings an expression  </a:t>
            </a:r>
          </a:p>
          <a:p>
            <a:pPr defTabSz="274574">
              <a:spcBef>
                <a:spcPts val="700"/>
              </a:spcBef>
              <a:defRPr sz="4041"/>
            </a:pPr>
            <a:r>
              <a:t>of our gratitude to God ?</a:t>
            </a:r>
            <a:r>
              <a:rPr sz="564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 </a:t>
            </a:r>
          </a:p>
        </p:txBody>
      </p:sp>
      <p:sp>
        <p:nvSpPr>
          <p:cNvPr id="150" name="Would it be better to know how much God expect as offerings 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Would it be better to know </a:t>
            </a:r>
            <a:r>
              <a:rPr b="1"/>
              <a:t>how much </a:t>
            </a:r>
            <a:r>
              <a:t>God expect as offerings ?</a:t>
            </a:r>
          </a:p>
          <a:p>
            <a:r>
              <a:rPr b="1"/>
              <a:t>No,</a:t>
            </a:r>
            <a:r>
              <a:t> offerings are </a:t>
            </a:r>
            <a:r>
              <a:rPr b="1"/>
              <a:t>fundamentally</a:t>
            </a:r>
            <a:r>
              <a:t> expression of our gratitude because the amount given is determined by us and not by the Lord.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1" build="p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Our offerings are the physical embodiment or concretization of our love and gratitude to God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offerings are the physical embodiment or concretization of </a:t>
            </a:r>
            <a:r>
              <a:rPr b="1"/>
              <a:t>our love and gratitude </a:t>
            </a:r>
            <a:r>
              <a:t>to God. </a:t>
            </a:r>
          </a:p>
          <a:p>
            <a:r>
              <a:t>By this act God must remain at the </a:t>
            </a:r>
            <a:r>
              <a:rPr b="1"/>
              <a:t>center of our worship.</a:t>
            </a:r>
            <a:r>
              <a:t>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endParaRPr sz="120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53" name="2. Why are offerings an expression…"/>
          <p:cNvSpPr txBox="1">
            <a:spLocks noGrp="1"/>
          </p:cNvSpPr>
          <p:nvPr>
            <p:ph type="title"/>
          </p:nvPr>
        </p:nvSpPr>
        <p:spPr>
          <a:xfrm>
            <a:off x="169299" y="704141"/>
            <a:ext cx="12666202" cy="1385718"/>
          </a:xfrm>
          <a:prstGeom prst="rect">
            <a:avLst/>
          </a:prstGeom>
        </p:spPr>
        <p:txBody>
          <a:bodyPr/>
          <a:lstStyle/>
          <a:p>
            <a:pPr defTabSz="274574">
              <a:spcBef>
                <a:spcPts val="700"/>
              </a:spcBef>
              <a:defRPr sz="4041"/>
            </a:pPr>
            <a:r>
              <a:t>2. Why are offerings an expression  </a:t>
            </a:r>
          </a:p>
          <a:p>
            <a:pPr defTabSz="274574">
              <a:spcBef>
                <a:spcPts val="700"/>
              </a:spcBef>
              <a:defRPr sz="4041"/>
            </a:pPr>
            <a:r>
              <a:t>of our gratitude to God ?</a:t>
            </a:r>
            <a:r>
              <a:rPr sz="564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utterstock_241808404.jpg" descr="shutterstock_241808404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56" name="3. Are the tithe and offerings a means to obtain God’s acceptance and sympathy?"/>
          <p:cNvSpPr txBox="1">
            <a:spLocks noGrp="1"/>
          </p:cNvSpPr>
          <p:nvPr>
            <p:ph type="title"/>
          </p:nvPr>
        </p:nvSpPr>
        <p:spPr>
          <a:xfrm>
            <a:off x="337638" y="2544142"/>
            <a:ext cx="6017097" cy="2557116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4312"/>
            </a:lvl1pPr>
          </a:lstStyle>
          <a:p>
            <a:r>
              <a:t>3. Are the tithe and offerings a means to obtain God’s acceptance and sympathy?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3. Are the tithe and offerings a means to obtain God’s acceptance and sympathy?"/>
          <p:cNvSpPr txBox="1">
            <a:spLocks noGrp="1"/>
          </p:cNvSpPr>
          <p:nvPr>
            <p:ph type="title"/>
          </p:nvPr>
        </p:nvSpPr>
        <p:spPr>
          <a:xfrm>
            <a:off x="343087" y="707329"/>
            <a:ext cx="12318626" cy="1379342"/>
          </a:xfrm>
          <a:prstGeom prst="rect">
            <a:avLst/>
          </a:prstGeom>
        </p:spPr>
        <p:txBody>
          <a:bodyPr/>
          <a:lstStyle>
            <a:lvl1pPr defTabSz="297941">
              <a:spcBef>
                <a:spcPts val="800"/>
              </a:spcBef>
              <a:defRPr sz="4386"/>
            </a:lvl1pPr>
          </a:lstStyle>
          <a:p>
            <a:r>
              <a:t>3. Are the tithe and offerings a means to obtain God’s acceptance and sympathy?</a:t>
            </a:r>
          </a:p>
        </p:txBody>
      </p:sp>
      <p:sp>
        <p:nvSpPr>
          <p:cNvPr id="159" name="No, because God already showed His love toward us at Calvary.…"/>
          <p:cNvSpPr txBox="1">
            <a:spLocks noGrp="1"/>
          </p:cNvSpPr>
          <p:nvPr>
            <p:ph type="body" idx="1"/>
          </p:nvPr>
        </p:nvSpPr>
        <p:spPr>
          <a:xfrm>
            <a:off x="508000" y="2437953"/>
            <a:ext cx="11988800" cy="6818214"/>
          </a:xfrm>
          <a:prstGeom prst="rect">
            <a:avLst/>
          </a:prstGeom>
        </p:spPr>
        <p:txBody>
          <a:bodyPr/>
          <a:lstStyle/>
          <a:p>
            <a:r>
              <a:t>No, because God already </a:t>
            </a:r>
            <a:r>
              <a:rPr b="1"/>
              <a:t>showed His love</a:t>
            </a:r>
            <a:r>
              <a:t> toward us at Calvary.</a:t>
            </a:r>
            <a:endParaRPr b="1"/>
          </a:p>
          <a:p>
            <a:r>
              <a:t>They are an expression of joy, faithfulness and gratitude. </a:t>
            </a:r>
            <a:endParaRPr sz="120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t>Our gratitude becomes visible during the collection of tithe and offerings. It is a very important part of </a:t>
            </a:r>
            <a:r>
              <a:rPr b="1"/>
              <a:t>our worship.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utterstock_264683279.jpg" descr="shutterstock_264683279.jpg"/>
          <p:cNvPicPr>
            <a:picLocks noGrp="1"/>
          </p:cNvPicPr>
          <p:nvPr>
            <p:ph type="pic" idx="22"/>
          </p:nvPr>
        </p:nvPicPr>
        <p:blipFill>
          <a:blip r:embed="rId2"/>
          <a:stretch>
            <a:fillRect/>
          </a:stretch>
        </p:blipFill>
        <p:spPr>
          <a:xfrm>
            <a:off x="6691219" y="558799"/>
            <a:ext cx="5842001" cy="8661401"/>
          </a:xfrm>
          <a:prstGeom prst="rect">
            <a:avLst/>
          </a:prstGeom>
        </p:spPr>
      </p:pic>
      <p:sp>
        <p:nvSpPr>
          <p:cNvPr id="162" name="4. What is the first lesson the Bible…"/>
          <p:cNvSpPr txBox="1">
            <a:spLocks noGrp="1"/>
          </p:cNvSpPr>
          <p:nvPr>
            <p:ph type="title"/>
          </p:nvPr>
        </p:nvSpPr>
        <p:spPr>
          <a:xfrm>
            <a:off x="508000" y="2806700"/>
            <a:ext cx="5568065" cy="2179341"/>
          </a:xfrm>
          <a:prstGeom prst="rect">
            <a:avLst/>
          </a:prstGeom>
        </p:spPr>
        <p:txBody>
          <a:bodyPr/>
          <a:lstStyle/>
          <a:p>
            <a:pPr defTabSz="315468">
              <a:spcBef>
                <a:spcPts val="800"/>
              </a:spcBef>
              <a:defRPr sz="4644"/>
            </a:pPr>
            <a:r>
              <a:t>4. What is the first lesson the Bible </a:t>
            </a:r>
          </a:p>
          <a:p>
            <a:pPr defTabSz="315468">
              <a:spcBef>
                <a:spcPts val="800"/>
              </a:spcBef>
              <a:defRPr sz="4644"/>
            </a:pPr>
            <a:r>
              <a:t>teach us after the Fall ?</a:t>
            </a:r>
            <a:r>
              <a:rPr sz="648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Microsoft Macintosh PowerPoint</Application>
  <PresentationFormat>Custom</PresentationFormat>
  <Paragraphs>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Bodoni SvtyTwo ITC TT-Book</vt:lpstr>
      <vt:lpstr>Bodoni SvtyTwo ITC TT-BookIta</vt:lpstr>
      <vt:lpstr>Helvetica</vt:lpstr>
      <vt:lpstr>Helvetica Neue</vt:lpstr>
      <vt:lpstr>Palatino</vt:lpstr>
      <vt:lpstr>Times New Roman</vt:lpstr>
      <vt:lpstr>Times Roman</vt:lpstr>
      <vt:lpstr>Zapf Dingbats</vt:lpstr>
      <vt:lpstr>New_Template4</vt:lpstr>
      <vt:lpstr>InterEuropean Division</vt:lpstr>
      <vt:lpstr>1.Why are offerings so important ?</vt:lpstr>
      <vt:lpstr>1. Why are offerings so important ? </vt:lpstr>
      <vt:lpstr>2. Why are offerings an expression   of our gratitude to God ? </vt:lpstr>
      <vt:lpstr>2. Why are offerings an expression   of our gratitude to God ?  </vt:lpstr>
      <vt:lpstr>2. Why are offerings an expression   of our gratitude to God ?  </vt:lpstr>
      <vt:lpstr>3. Are the tithe and offerings a means to obtain God’s acceptance and sympathy?</vt:lpstr>
      <vt:lpstr>3. Are the tithe and offerings a means to obtain God’s acceptance and sympathy?</vt:lpstr>
      <vt:lpstr>4. What is the first lesson the Bible  teach us after the Fall ? </vt:lpstr>
      <vt:lpstr>4. What is the first lesson the Bible  teach us after the Fall?</vt:lpstr>
      <vt:lpstr>5.The never ending question –  why God displeased Cain offering ?</vt:lpstr>
      <vt:lpstr>5.The never ending question – why God displeased Cain offering?</vt:lpstr>
      <vt:lpstr>6. In Genesis, we cannot find a direct answer, why God displeased Cain offering, where could we find ? </vt:lpstr>
      <vt:lpstr>6. In Genesis, we cannot find a direct answer, why God displeased Cain offering, where could we find?</vt:lpstr>
      <vt:lpstr>7. What the Genesis’ narrative tell us about the wright worship ?</vt:lpstr>
      <vt:lpstr>7. What the Genesis’s narrative tell us about the wright worship?  </vt:lpstr>
      <vt:lpstr>7. What the Genesis’s narrative tell us about the wright worship?  </vt:lpstr>
      <vt:lpstr>8. Some important lessons for us from this story!  </vt:lpstr>
      <vt:lpstr>8. Some important lessons for us from this story! </vt:lpstr>
      <vt:lpstr>8. Some important lessons for us from this story! </vt:lpstr>
      <vt:lpstr>9. What else the story of Genesis tell us about  the wright worship? </vt:lpstr>
      <vt:lpstr>9. What else the story of Genesis tell us about  the wright worship?</vt:lpstr>
      <vt:lpstr>9. What else the story of Genesis tell us about  the wright worship?</vt:lpstr>
      <vt:lpstr>10. What was wrong with Cain? </vt:lpstr>
      <vt:lpstr>10. What was wrong with Cain? </vt:lpstr>
      <vt:lpstr>10. What was wrong with Cain? </vt:lpstr>
      <vt:lpstr>11. Some final thoughts ! </vt:lpstr>
      <vt:lpstr>11. Some final thoughts !  </vt:lpstr>
      <vt:lpstr>11. Some final thoughts !  </vt:lpstr>
      <vt:lpstr>11. Some final thoughts !  </vt:lpstr>
      <vt:lpstr>11. Some final thoughts !  </vt:lpstr>
      <vt:lpstr>11. Some final thoughts 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InterEuropean Division</dc:title>
  <cp:lastModifiedBy>Flomo, Johnetta B.</cp:lastModifiedBy>
  <cp:revision>1</cp:revision>
  <dcterms:modified xsi:type="dcterms:W3CDTF">2021-06-03T19:54:52Z</dcterms:modified>
</cp:coreProperties>
</file>