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9" r:id="rId2"/>
    <p:sldId id="313" r:id="rId3"/>
    <p:sldId id="405" r:id="rId4"/>
    <p:sldId id="373" r:id="rId5"/>
    <p:sldId id="374" r:id="rId6"/>
    <p:sldId id="375" r:id="rId7"/>
    <p:sldId id="376" r:id="rId8"/>
    <p:sldId id="314" r:id="rId9"/>
    <p:sldId id="406" r:id="rId10"/>
    <p:sldId id="407" r:id="rId11"/>
    <p:sldId id="408" r:id="rId12"/>
    <p:sldId id="409" r:id="rId13"/>
    <p:sldId id="410" r:id="rId14"/>
    <p:sldId id="411" r:id="rId15"/>
    <p:sldId id="412" r:id="rId16"/>
    <p:sldId id="413" r:id="rId17"/>
    <p:sldId id="414" r:id="rId18"/>
    <p:sldId id="415" r:id="rId19"/>
    <p:sldId id="417" r:id="rId20"/>
    <p:sldId id="418" r:id="rId21"/>
    <p:sldId id="419" r:id="rId22"/>
    <p:sldId id="420" r:id="rId23"/>
    <p:sldId id="421" r:id="rId24"/>
    <p:sldId id="422" r:id="rId25"/>
    <p:sldId id="423" r:id="rId26"/>
    <p:sldId id="425" r:id="rId27"/>
    <p:sldId id="424" r:id="rId28"/>
    <p:sldId id="426" r:id="rId29"/>
    <p:sldId id="427" r:id="rId30"/>
    <p:sldId id="428" r:id="rId31"/>
    <p:sldId id="429" r:id="rId32"/>
    <p:sldId id="430" r:id="rId33"/>
    <p:sldId id="431" r:id="rId34"/>
    <p:sldId id="432" r:id="rId35"/>
    <p:sldId id="433" r:id="rId36"/>
    <p:sldId id="434" r:id="rId37"/>
    <p:sldId id="435" r:id="rId38"/>
    <p:sldId id="436" r:id="rId39"/>
    <p:sldId id="43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6"/>
    <p:restoredTop sz="96405"/>
  </p:normalViewPr>
  <p:slideViewPr>
    <p:cSldViewPr snapToGrid="0" snapToObjects="1">
      <p:cViewPr>
        <p:scale>
          <a:sx n="120" d="100"/>
          <a:sy n="120" d="100"/>
        </p:scale>
        <p:origin x="1584" y="131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E096-6C22-D04F-9375-CEE0975F7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0FFF-D549-5F43-B290-940C88344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B0E898-CE04-EF4F-A451-3D3983135DE8}"/>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0009676D-CBDD-6849-A546-ADD40BCC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EE2D-9317-3048-B360-854A6E7CF31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1790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1DC3-2395-E144-9D27-64461D2DB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DFBF5-6AF1-F841-A761-2D8352EBBB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C90BA-853C-0C4F-BDB1-D075C0B27DCB}"/>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D7FDA4FD-8284-2042-976C-F6A17A7C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A012D-63CA-934C-AD54-909C467F5C92}"/>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4158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998A2-C571-8F44-BCEB-D4EE38FF7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FD29D-5A96-3044-AD5E-B9418D218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EBCF0-3E1F-A348-83AB-040F30129C79}"/>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BEAEC1FB-69A9-DA4F-A1C7-9EEE00F91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7B2B3-738E-BC42-82FD-5602CBA3F2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38058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397499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16D-AF09-6841-9BDA-DD46B76E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8DD6D-8DA2-A545-8572-8CC2CDC259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2985B-10C9-034E-969A-9997D145F450}"/>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160F459D-7FED-A540-B0F7-B4A6F0D0A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52FA-37DD-8849-B6AD-64A7D55B45C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41680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BA51-56E8-DD4D-857B-1ACF94501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672-EA0C-9A4C-9397-66FE532D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A875BD-5552-9946-8C1E-831D8C355727}"/>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718F0FFD-7C7F-BC47-89A3-A6A48FE72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1E8F9-6141-4444-B281-6A614A60E75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2414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3F08-E9B5-E549-B9C1-C6CBD44D3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AAD06-F8DB-E546-8357-2E378C4618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5373E-29D2-F444-AD4B-F5DD0BC0C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377E8-0A2E-B347-97C4-D75356BA8F28}"/>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6" name="Footer Placeholder 5">
            <a:extLst>
              <a:ext uri="{FF2B5EF4-FFF2-40B4-BE49-F238E27FC236}">
                <a16:creationId xmlns:a16="http://schemas.microsoft.com/office/drawing/2014/main" id="{0CFF9F20-B912-9A45-93D6-CB604D10C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B576D-F8C5-1C47-A901-0DEF5095E2DD}"/>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46603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55B-CE6C-E646-B7B9-CE527C43C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A903E-ECEE-3948-B4EE-01758397C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46FCF-D6B3-7D4D-9F79-8A36A8AC8D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9A37E-2B4C-7743-853E-D0A1FEF3D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C7A56-744B-E245-AA76-4AB6FDB306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7F4F6C-07F8-6242-A10A-2860C9807F11}"/>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8" name="Footer Placeholder 7">
            <a:extLst>
              <a:ext uri="{FF2B5EF4-FFF2-40B4-BE49-F238E27FC236}">
                <a16:creationId xmlns:a16="http://schemas.microsoft.com/office/drawing/2014/main" id="{113D7C94-0554-B948-A26C-C10E9F99E2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014FF-CE29-0D43-8979-A97E027F0B7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44303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F1CB-DB29-234F-8118-F4B3AB3A4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12800-8930-E747-9E3A-EB714CD4794E}"/>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4" name="Footer Placeholder 3">
            <a:extLst>
              <a:ext uri="{FF2B5EF4-FFF2-40B4-BE49-F238E27FC236}">
                <a16:creationId xmlns:a16="http://schemas.microsoft.com/office/drawing/2014/main" id="{52B33123-2F19-C049-9F3A-089B9089D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265C5-335F-4749-A975-DCA0E88F1908}"/>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566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DA13C-A4A5-DA49-B1C9-7BA03436D0AD}"/>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3" name="Footer Placeholder 2">
            <a:extLst>
              <a:ext uri="{FF2B5EF4-FFF2-40B4-BE49-F238E27FC236}">
                <a16:creationId xmlns:a16="http://schemas.microsoft.com/office/drawing/2014/main" id="{14EAE25A-C9BE-4143-BF64-14A8325F27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53CE-C61D-9B49-BB1D-AE02DF10F0A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33119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3FAC-619B-6F4F-BDC9-20BD9F80B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CB634-F289-8B44-BB88-6294E90CA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75A2F-6931-7940-815A-03C4DCFE7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E2E14-E455-D24A-BA5A-14B220C6CAE4}"/>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6" name="Footer Placeholder 5">
            <a:extLst>
              <a:ext uri="{FF2B5EF4-FFF2-40B4-BE49-F238E27FC236}">
                <a16:creationId xmlns:a16="http://schemas.microsoft.com/office/drawing/2014/main" id="{696243EE-CB2D-F54F-81CA-30482FE39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C4EDD-285E-5246-8A94-B9D428D05F4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72209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73F-616F-1C4A-AF7B-D89AE3938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13A7C-5B17-0E44-B948-34C1EB70A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391909-A306-2C47-B486-5E9F78AAD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26A1C5-E101-D347-853D-DB6540E3A1A8}"/>
              </a:ext>
            </a:extLst>
          </p:cNvPr>
          <p:cNvSpPr>
            <a:spLocks noGrp="1"/>
          </p:cNvSpPr>
          <p:nvPr>
            <p:ph type="dt" sz="half" idx="10"/>
          </p:nvPr>
        </p:nvSpPr>
        <p:spPr/>
        <p:txBody>
          <a:bodyPr/>
          <a:lstStyle/>
          <a:p>
            <a:fld id="{23F945CD-5C62-7A43-ACAC-41888C0B8B15}" type="datetimeFigureOut">
              <a:rPr lang="en-US" smtClean="0"/>
              <a:t>8/25/20</a:t>
            </a:fld>
            <a:endParaRPr lang="en-US"/>
          </a:p>
        </p:txBody>
      </p:sp>
      <p:sp>
        <p:nvSpPr>
          <p:cNvPr id="6" name="Footer Placeholder 5">
            <a:extLst>
              <a:ext uri="{FF2B5EF4-FFF2-40B4-BE49-F238E27FC236}">
                <a16:creationId xmlns:a16="http://schemas.microsoft.com/office/drawing/2014/main" id="{0C894D0C-E1FA-524D-BBD0-2592AE44E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A5E9-0A43-AD4E-997D-A1BB1FF7FD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9149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7115F-2764-EB45-A5D4-CBDCD812D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FC0ABF-BB70-7344-9F7A-841DB054B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DEFD-AA67-0C44-A177-B2A4BC297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945CD-5C62-7A43-ACAC-41888C0B8B15}" type="datetimeFigureOut">
              <a:rPr lang="en-US" smtClean="0"/>
              <a:t>8/25/20</a:t>
            </a:fld>
            <a:endParaRPr lang="en-US"/>
          </a:p>
        </p:txBody>
      </p:sp>
      <p:sp>
        <p:nvSpPr>
          <p:cNvPr id="5" name="Footer Placeholder 4">
            <a:extLst>
              <a:ext uri="{FF2B5EF4-FFF2-40B4-BE49-F238E27FC236}">
                <a16:creationId xmlns:a16="http://schemas.microsoft.com/office/drawing/2014/main" id="{04772536-BD8A-F74C-AAA0-7645B5DDD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B23C4-3133-924B-94B4-C0D1EC042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2AD8D-B763-134F-B454-AC20246F4C4F}" type="slidenum">
              <a:rPr lang="en-US" smtClean="0"/>
              <a:t>‹#›</a:t>
            </a:fld>
            <a:endParaRPr lang="en-US"/>
          </a:p>
        </p:txBody>
      </p:sp>
    </p:spTree>
    <p:extLst>
      <p:ext uri="{BB962C8B-B14F-4D97-AF65-F5344CB8AC3E}">
        <p14:creationId xmlns:p14="http://schemas.microsoft.com/office/powerpoint/2010/main" val="2071451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B37201A-23F3-7449-A5E9-677EA114BFEB}"/>
              </a:ext>
            </a:extLst>
          </p:cNvPr>
          <p:cNvSpPr>
            <a:spLocks noGrp="1"/>
          </p:cNvSpPr>
          <p:nvPr>
            <p:ph type="pic" sz="quarter" idx="10"/>
          </p:nvPr>
        </p:nvSpPr>
        <p:spPr/>
      </p:sp>
      <p:pic>
        <p:nvPicPr>
          <p:cNvPr id="17" name="Picture 16">
            <a:extLst>
              <a:ext uri="{FF2B5EF4-FFF2-40B4-BE49-F238E27FC236}">
                <a16:creationId xmlns:a16="http://schemas.microsoft.com/office/drawing/2014/main" id="{DD85A490-1B52-4046-85BA-6101E634EF8C}"/>
              </a:ext>
            </a:extLst>
          </p:cNvPr>
          <p:cNvPicPr>
            <a:picLocks noChangeAspect="1"/>
          </p:cNvPicPr>
          <p:nvPr/>
        </p:nvPicPr>
        <p:blipFill rotWithShape="1">
          <a:blip r:embed="rId2"/>
          <a:srcRect l="-1085" t="42127" r="11215" b="4033"/>
          <a:stretch/>
        </p:blipFill>
        <p:spPr>
          <a:xfrm>
            <a:off x="4574442" y="14169"/>
            <a:ext cx="7631729" cy="6858003"/>
          </a:xfrm>
          <a:prstGeom prst="rect">
            <a:avLst/>
          </a:prstGeom>
        </p:spPr>
      </p:pic>
      <p:sp>
        <p:nvSpPr>
          <p:cNvPr id="18" name="Rectangle 17">
            <a:extLst>
              <a:ext uri="{FF2B5EF4-FFF2-40B4-BE49-F238E27FC236}">
                <a16:creationId xmlns:a16="http://schemas.microsoft.com/office/drawing/2014/main" id="{BD13DBFC-308F-BD42-B56C-2A681CBD452A}"/>
              </a:ext>
            </a:extLst>
          </p:cNvPr>
          <p:cNvSpPr/>
          <p:nvPr/>
        </p:nvSpPr>
        <p:spPr>
          <a:xfrm>
            <a:off x="14171" y="14171"/>
            <a:ext cx="487059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A1D50CE-A6BE-C24D-BE5F-F7891A84AD36}"/>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039037" y="859901"/>
            <a:ext cx="6858000" cy="5166539"/>
          </a:xfrm>
          <a:prstGeom prst="rect">
            <a:avLst/>
          </a:prstGeom>
        </p:spPr>
      </p:pic>
      <p:grpSp>
        <p:nvGrpSpPr>
          <p:cNvPr id="11" name="Group 10">
            <a:extLst>
              <a:ext uri="{FF2B5EF4-FFF2-40B4-BE49-F238E27FC236}">
                <a16:creationId xmlns:a16="http://schemas.microsoft.com/office/drawing/2014/main" id="{62B4CFAB-FD72-744C-8E82-6DC54C568CC9}"/>
              </a:ext>
            </a:extLst>
          </p:cNvPr>
          <p:cNvGrpSpPr/>
          <p:nvPr/>
        </p:nvGrpSpPr>
        <p:grpSpPr>
          <a:xfrm>
            <a:off x="0" y="-7077"/>
            <a:ext cx="12192000" cy="6861539"/>
            <a:chOff x="0" y="-60744"/>
            <a:chExt cx="12192000" cy="6918745"/>
          </a:xfrm>
        </p:grpSpPr>
        <p:pic>
          <p:nvPicPr>
            <p:cNvPr id="12" name="Picture 11">
              <a:extLst>
                <a:ext uri="{FF2B5EF4-FFF2-40B4-BE49-F238E27FC236}">
                  <a16:creationId xmlns:a16="http://schemas.microsoft.com/office/drawing/2014/main" id="{9DA383F6-776B-4444-8CBC-BD913A7692AB}"/>
                </a:ext>
              </a:extLst>
            </p:cNvPr>
            <p:cNvPicPr>
              <a:picLocks noChangeAspect="1"/>
            </p:cNvPicPr>
            <p:nvPr/>
          </p:nvPicPr>
          <p:blipFill rotWithShape="1">
            <a:blip r:embed="rId2"/>
            <a:srcRect l="-1085" t="42127" r="11215" b="4033"/>
            <a:stretch/>
          </p:blipFill>
          <p:spPr>
            <a:xfrm>
              <a:off x="4560271" y="-60744"/>
              <a:ext cx="7631729" cy="6918745"/>
            </a:xfrm>
            <a:prstGeom prst="rect">
              <a:avLst/>
            </a:prstGeom>
          </p:spPr>
        </p:pic>
        <p:sp>
          <p:nvSpPr>
            <p:cNvPr id="15" name="Rectangle 14">
              <a:extLst>
                <a:ext uri="{FF2B5EF4-FFF2-40B4-BE49-F238E27FC236}">
                  <a16:creationId xmlns:a16="http://schemas.microsoft.com/office/drawing/2014/main" id="{118794AF-EB2B-0B4A-B0FC-45F01D2D4CDA}"/>
                </a:ext>
              </a:extLst>
            </p:cNvPr>
            <p:cNvSpPr/>
            <p:nvPr/>
          </p:nvSpPr>
          <p:spPr>
            <a:xfrm>
              <a:off x="0" y="-54684"/>
              <a:ext cx="4870596" cy="66137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8FC9C34-DA84-0541-B6F6-69055B247314}"/>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996277" y="817142"/>
              <a:ext cx="6915178" cy="5166539"/>
            </a:xfrm>
            <a:prstGeom prst="rect">
              <a:avLst/>
            </a:prstGeom>
          </p:spPr>
        </p:pic>
      </p:grpSp>
      <p:sp>
        <p:nvSpPr>
          <p:cNvPr id="19" name="Retângulo 18">
            <a:extLst>
              <a:ext uri="{FF2B5EF4-FFF2-40B4-BE49-F238E27FC236}">
                <a16:creationId xmlns:a16="http://schemas.microsoft.com/office/drawing/2014/main" id="{E2D6CABE-32C1-444A-8126-34B3D6E97205}"/>
              </a:ext>
            </a:extLst>
          </p:cNvPr>
          <p:cNvSpPr/>
          <p:nvPr/>
        </p:nvSpPr>
        <p:spPr>
          <a:xfrm>
            <a:off x="3765480" y="1919068"/>
            <a:ext cx="8146213"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653278" y="2750065"/>
            <a:ext cx="7135950" cy="1655762"/>
          </a:xfrm>
        </p:spPr>
        <p:txBody>
          <a:bodyPr>
            <a:noAutofit/>
          </a:bodyPr>
          <a:lstStyle/>
          <a:p>
            <a:pPr algn="l"/>
            <a:r>
              <a:rPr lang="en-US" sz="14000" dirty="0">
                <a:solidFill>
                  <a:schemeClr val="bg1"/>
                </a:solidFill>
              </a:rPr>
              <a:t>ledging</a:t>
            </a:r>
            <a:endParaRPr lang="pt-BR" sz="140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765481" y="1919068"/>
            <a:ext cx="7452415"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729059" y="2392667"/>
            <a:ext cx="2013527" cy="2387600"/>
          </a:xfrm>
        </p:spPr>
        <p:txBody>
          <a:bodyPr/>
          <a:lstStyle/>
          <a:p>
            <a:r>
              <a:rPr lang="pt-BR" dirty="0" err="1"/>
              <a:t>P</a:t>
            </a:r>
            <a:endParaRPr lang="pt-BR" dirty="0"/>
          </a:p>
        </p:txBody>
      </p:sp>
      <p:sp>
        <p:nvSpPr>
          <p:cNvPr id="2" name="CaixaDeTexto 1">
            <a:extLst>
              <a:ext uri="{FF2B5EF4-FFF2-40B4-BE49-F238E27FC236}">
                <a16:creationId xmlns:a16="http://schemas.microsoft.com/office/drawing/2014/main" id="{D03868CF-852C-4311-AA8E-1EAF710D344A}"/>
              </a:ext>
            </a:extLst>
          </p:cNvPr>
          <p:cNvSpPr txBox="1"/>
          <p:nvPr/>
        </p:nvSpPr>
        <p:spPr>
          <a:xfrm>
            <a:off x="2689598" y="4890904"/>
            <a:ext cx="8713697" cy="400110"/>
          </a:xfrm>
          <a:prstGeom prst="rect">
            <a:avLst/>
          </a:prstGeom>
          <a:solidFill>
            <a:srgbClr val="FFC000"/>
          </a:solidFill>
        </p:spPr>
        <p:txBody>
          <a:bodyPr wrap="square" rtlCol="0">
            <a:spAutoFit/>
          </a:bodyPr>
          <a:lstStyle/>
          <a:p>
            <a:pPr algn="ctr"/>
            <a:r>
              <a:rPr lang="en-US" sz="2000" dirty="0">
                <a:solidFill>
                  <a:schemeClr val="bg1"/>
                </a:solidFill>
                <a:latin typeface="Gotham-BookItalic" panose="02000504050000020004" pitchFamily="2" charset="0"/>
                <a:ea typeface="Tahoma" panose="020B0604030504040204" pitchFamily="34" charset="0"/>
                <a:cs typeface="Tahoma" panose="020B0604030504040204" pitchFamily="34" charset="0"/>
              </a:rPr>
              <a:t>Based on the article: “Why and how to vow regarding offerings” </a:t>
            </a:r>
          </a:p>
        </p:txBody>
      </p:sp>
      <p:sp>
        <p:nvSpPr>
          <p:cNvPr id="3" name="CaixaDeTexto 2">
            <a:extLst>
              <a:ext uri="{FF2B5EF4-FFF2-40B4-BE49-F238E27FC236}">
                <a16:creationId xmlns:a16="http://schemas.microsoft.com/office/drawing/2014/main" id="{32D50902-07A9-4D7D-9523-9DE0A8930672}"/>
              </a:ext>
            </a:extLst>
          </p:cNvPr>
          <p:cNvSpPr txBox="1"/>
          <p:nvPr/>
        </p:nvSpPr>
        <p:spPr>
          <a:xfrm>
            <a:off x="1574276" y="6122714"/>
            <a:ext cx="2309567" cy="369332"/>
          </a:xfrm>
          <a:prstGeom prst="rect">
            <a:avLst/>
          </a:prstGeom>
          <a:noFill/>
        </p:spPr>
        <p:txBody>
          <a:bodyPr wrap="square" rtlCol="0">
            <a:spAutoFit/>
          </a:bodyPr>
          <a:lstStyle/>
          <a:p>
            <a:r>
              <a:rPr lang="pt-BR" dirty="0">
                <a:solidFill>
                  <a:schemeClr val="bg1"/>
                </a:solidFill>
              </a:rPr>
              <a:t>Marcos Bomfim</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3783148" y="1279019"/>
            <a:ext cx="4725378" cy="830997"/>
          </a:xfrm>
          <a:prstGeom prst="rect">
            <a:avLst/>
          </a:prstGeom>
          <a:solidFill>
            <a:srgbClr val="FFC000"/>
          </a:solidFill>
        </p:spPr>
        <p:txBody>
          <a:bodyPr wrap="square" rtlCol="0">
            <a:spAutoFit/>
          </a:bodyPr>
          <a:lstStyle/>
          <a:p>
            <a:pPr algn="ctr"/>
            <a:r>
              <a:rPr lang="en-US" sz="4800" dirty="0">
                <a:solidFill>
                  <a:schemeClr val="bg1"/>
                </a:solidFill>
              </a:rPr>
              <a:t>Principles of </a:t>
            </a:r>
            <a:endParaRPr lang="pt-BR" sz="9600" dirty="0">
              <a:solidFill>
                <a:schemeClr val="bg1"/>
              </a:solidFill>
              <a:effectLst/>
            </a:endParaRPr>
          </a:p>
        </p:txBody>
      </p:sp>
      <p:sp>
        <p:nvSpPr>
          <p:cNvPr id="22" name="Rectangle 21">
            <a:extLst>
              <a:ext uri="{FF2B5EF4-FFF2-40B4-BE49-F238E27FC236}">
                <a16:creationId xmlns:a16="http://schemas.microsoft.com/office/drawing/2014/main" id="{374ADB94-AC8E-514D-9AA5-2C3CF7136098}"/>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4" name="image105.jpeg">
            <a:extLst>
              <a:ext uri="{FF2B5EF4-FFF2-40B4-BE49-F238E27FC236}">
                <a16:creationId xmlns:a16="http://schemas.microsoft.com/office/drawing/2014/main" id="{48387B62-697E-4F45-8050-70CACF0FFF4D}"/>
              </a:ext>
            </a:extLst>
          </p:cNvPr>
          <p:cNvPicPr/>
          <p:nvPr/>
        </p:nvPicPr>
        <p:blipFill>
          <a:blip r:embed="rId4"/>
          <a:srcRect/>
          <a:stretch/>
        </p:blipFill>
        <p:spPr>
          <a:xfrm>
            <a:off x="174691" y="5614236"/>
            <a:ext cx="1292602" cy="1094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DF215F37-9D56-2244-8B3C-B02CACA2C784}"/>
              </a:ext>
            </a:extLst>
          </p:cNvPr>
          <p:cNvPicPr>
            <a:picLocks noChangeAspect="1"/>
          </p:cNvPicPr>
          <p:nvPr/>
        </p:nvPicPr>
        <p:blipFill>
          <a:blip r:embed="rId5"/>
          <a:stretch>
            <a:fillRect/>
          </a:stretch>
        </p:blipFill>
        <p:spPr>
          <a:xfrm>
            <a:off x="9232781" y="5887504"/>
            <a:ext cx="1734548" cy="369747"/>
          </a:xfrm>
          <a:prstGeom prst="rect">
            <a:avLst/>
          </a:prstGeom>
        </p:spPr>
      </p:pic>
    </p:spTree>
    <p:extLst>
      <p:ext uri="{BB962C8B-B14F-4D97-AF65-F5344CB8AC3E}">
        <p14:creationId xmlns:p14="http://schemas.microsoft.com/office/powerpoint/2010/main" val="6459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fill="hold"/>
                                        <p:tgtEl>
                                          <p:spTgt spid="3"/>
                                        </p:tgtEl>
                                        <p:attrNameLst>
                                          <p:attrName>ppt_x</p:attrName>
                                        </p:attrNameLst>
                                      </p:cBhvr>
                                      <p:tavLst>
                                        <p:tav tm="0">
                                          <p:val>
                                            <p:strVal val="#ppt_x"/>
                                          </p:val>
                                        </p:tav>
                                        <p:tav tm="100000">
                                          <p:val>
                                            <p:strVal val="#ppt_x"/>
                                          </p:val>
                                        </p:tav>
                                      </p:tavLst>
                                    </p:anim>
                                    <p:anim calcmode="lin" valueType="num">
                                      <p:cBhvr additive="base">
                                        <p:cTn id="27" dur="250" fill="hold"/>
                                        <p:tgtEl>
                                          <p:spTgt spid="3"/>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750"/>
                                        <p:tgtEl>
                                          <p:spTgt spid="19"/>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3"/>
                                        </p:tgtEl>
                                        <p:attrNameLst>
                                          <p:attrName>ppt_y</p:attrName>
                                        </p:attrNameLst>
                                      </p:cBhvr>
                                      <p:tavLst>
                                        <p:tav tm="0">
                                          <p:val>
                                            <p:strVal val="#ppt_y"/>
                                          </p:val>
                                        </p:tav>
                                        <p:tav tm="100000">
                                          <p:val>
                                            <p:strVal val="#ppt_y"/>
                                          </p:val>
                                        </p:tav>
                                      </p:tavLst>
                                    </p:anim>
                                    <p:anim calcmode="lin" valueType="num">
                                      <p:cBhvr>
                                        <p:cTn id="35"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2" grpId="0" animBg="1"/>
      <p:bldP spid="3"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CE7E9-13CC-1642-94CD-4808DD6EBC01}"/>
              </a:ext>
            </a:extLst>
          </p:cNvPr>
          <p:cNvSpPr/>
          <p:nvPr/>
        </p:nvSpPr>
        <p:spPr>
          <a:xfrm>
            <a:off x="0" y="-1"/>
            <a:ext cx="12192000" cy="68580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942A01A-1489-5F4D-9917-09CBE5DCBAE1}"/>
              </a:ext>
            </a:extLst>
          </p:cNvPr>
          <p:cNvPicPr>
            <a:picLocks noChangeAspect="1"/>
          </p:cNvPicPr>
          <p:nvPr/>
        </p:nvPicPr>
        <p:blipFill>
          <a:blip r:embed="rId2">
            <a:duotone>
              <a:prstClr val="black"/>
              <a:schemeClr val="tx1">
                <a:tint val="45000"/>
                <a:satMod val="400000"/>
              </a:schemeClr>
            </a:duotone>
            <a:lum bright="-100000" contrast="-100000"/>
          </a:blip>
          <a:stretch>
            <a:fillRect/>
          </a:stretch>
        </p:blipFill>
        <p:spPr>
          <a:xfrm>
            <a:off x="5228726" y="5951205"/>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1301772" y="2002259"/>
            <a:ext cx="9588459" cy="2585323"/>
          </a:xfrm>
          <a:prstGeom prst="rect">
            <a:avLst/>
          </a:prstGeom>
          <a:noFill/>
        </p:spPr>
        <p:txBody>
          <a:bodyPr wrap="none" rtlCol="0">
            <a:spAutoFit/>
          </a:bodyPr>
          <a:lstStyle/>
          <a:p>
            <a:pPr algn="ctr"/>
            <a:r>
              <a:rPr lang="en-US" sz="5400" b="1" dirty="0">
                <a:latin typeface="Gotham Ultra" panose="02000504050000020004" pitchFamily="2" charset="0"/>
              </a:rPr>
              <a:t>Regularity of my giving</a:t>
            </a:r>
          </a:p>
          <a:p>
            <a:pPr algn="ctr"/>
            <a:r>
              <a:rPr lang="en-US" sz="5400" b="1" dirty="0">
                <a:latin typeface="Gotham Ultra" panose="02000504050000020004" pitchFamily="2" charset="0"/>
              </a:rPr>
              <a:t> based on</a:t>
            </a:r>
          </a:p>
          <a:p>
            <a:pPr algn="ctr"/>
            <a:r>
              <a:rPr lang="en-US" sz="5400" b="1" dirty="0">
                <a:latin typeface="Gotham Ultra" panose="02000504050000020004" pitchFamily="2" charset="0"/>
              </a:rPr>
              <a:t> Regularity of God’s giving</a:t>
            </a:r>
          </a:p>
        </p:txBody>
      </p:sp>
    </p:spTree>
    <p:extLst>
      <p:ext uri="{BB962C8B-B14F-4D97-AF65-F5344CB8AC3E}">
        <p14:creationId xmlns:p14="http://schemas.microsoft.com/office/powerpoint/2010/main" val="3035668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26402-6D92-044B-B40C-467FCC79AE3D}"/>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lum bright="-100000" contrast="-100000"/>
          </a:blip>
          <a:stretch>
            <a:fillRect/>
          </a:stretch>
        </p:blipFill>
        <p:spPr>
          <a:xfrm>
            <a:off x="875089"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686722"/>
            <a:ext cx="10110757" cy="584775"/>
          </a:xfrm>
          <a:prstGeom prst="rect">
            <a:avLst/>
          </a:prstGeom>
          <a:noFill/>
        </p:spPr>
        <p:txBody>
          <a:bodyPr wrap="square" rtlCol="0">
            <a:spAutoFit/>
          </a:bodyPr>
          <a:lstStyle/>
          <a:p>
            <a:r>
              <a:rPr lang="en-US" sz="3200" b="1" dirty="0">
                <a:latin typeface="Gotham Ultra" panose="02000504050000020004" pitchFamily="2" charset="0"/>
              </a:rPr>
              <a:t>Sporadic, Intermittent, or Absent Giving</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659284"/>
            <a:ext cx="10375453" cy="3539430"/>
          </a:xfrm>
          <a:prstGeom prst="rect">
            <a:avLst/>
          </a:prstGeom>
          <a:noFill/>
        </p:spPr>
        <p:txBody>
          <a:bodyPr wrap="square" rtlCol="0">
            <a:spAutoFit/>
          </a:bodyPr>
          <a:lstStyle/>
          <a:p>
            <a:r>
              <a:rPr lang="en-US" sz="2800" dirty="0">
                <a:latin typeface="Gotham-BookItalic" panose="02000504050000020004" pitchFamily="2" charset="0"/>
                <a:ea typeface="Tahoma" panose="020B0604030504040204" pitchFamily="34" charset="0"/>
                <a:cs typeface="Tahoma" panose="020B0604030504040204" pitchFamily="34" charset="0"/>
              </a:rPr>
              <a:t>Based on</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Calls from the pulpit</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Impulses, emotions, perceptions (may be deceiving)</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Sympathy (for someone/something)</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Necessities of the Church (my knowledge is limited)</a:t>
            </a:r>
          </a:p>
          <a:p>
            <a:r>
              <a:rPr lang="en-US" sz="2800" dirty="0">
                <a:latin typeface="Gotham-BookItalic" panose="02000504050000020004" pitchFamily="2" charset="0"/>
                <a:ea typeface="Tahoma" panose="020B0604030504040204" pitchFamily="34" charset="0"/>
                <a:cs typeface="Tahoma" panose="020B0604030504040204" pitchFamily="34" charset="0"/>
              </a:rPr>
              <a:t> </a:t>
            </a:r>
          </a:p>
          <a:p>
            <a:r>
              <a:rPr lang="en-US" sz="2800" dirty="0">
                <a:latin typeface="Gotham-BookItalic" panose="02000504050000020004" pitchFamily="2" charset="0"/>
                <a:ea typeface="Tahoma" panose="020B0604030504040204" pitchFamily="34" charset="0"/>
                <a:cs typeface="Tahoma" panose="020B0604030504040204" pitchFamily="34" charset="0"/>
              </a:rPr>
              <a:t>My giving would risk no longer reflecting the recognition of God’s giving</a:t>
            </a:r>
          </a:p>
        </p:txBody>
      </p:sp>
    </p:spTree>
    <p:extLst>
      <p:ext uri="{BB962C8B-B14F-4D97-AF65-F5344CB8AC3E}">
        <p14:creationId xmlns:p14="http://schemas.microsoft.com/office/powerpoint/2010/main" val="311447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2D35F-0E4B-5649-AC53-2774A99C1B43}"/>
              </a:ext>
            </a:extLst>
          </p:cNvPr>
          <p:cNvPicPr>
            <a:picLocks noChangeAspect="1"/>
          </p:cNvPicPr>
          <p:nvPr/>
        </p:nvPicPr>
        <p:blipFill rotWithShape="1">
          <a:blip r:embed="rId2"/>
          <a:srcRect r="17443"/>
          <a:stretch/>
        </p:blipFill>
        <p:spPr>
          <a:xfrm>
            <a:off x="3698462" y="0"/>
            <a:ext cx="8493538"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416222"/>
            <a:ext cx="6009722"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Offering: An Act of Worship</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428214"/>
            <a:ext cx="4840926"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Not as an attempt to “help” the church But in recognition that I have already been “helped” by Him</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07298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2D35F-0E4B-5649-AC53-2774A99C1B43}"/>
              </a:ext>
            </a:extLst>
          </p:cNvPr>
          <p:cNvPicPr>
            <a:picLocks noChangeAspect="1"/>
          </p:cNvPicPr>
          <p:nvPr/>
        </p:nvPicPr>
        <p:blipFill rotWithShape="1">
          <a:blip r:embed="rId2"/>
          <a:srcRect r="17443"/>
          <a:stretch/>
        </p:blipFill>
        <p:spPr>
          <a:xfrm>
            <a:off x="3698462" y="0"/>
            <a:ext cx="8493538"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933935"/>
            <a:ext cx="6009722"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Offering: An Act of Worship</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945927"/>
            <a:ext cx="4840926" cy="1384995"/>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Not to earn merit</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But a grateful answer to His giving</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10426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6A53A-B127-5E47-8365-5BBFBAE7EBC8}"/>
              </a:ext>
            </a:extLst>
          </p:cNvPr>
          <p:cNvPicPr>
            <a:picLocks noChangeAspect="1"/>
          </p:cNvPicPr>
          <p:nvPr/>
        </p:nvPicPr>
        <p:blipFill rotWithShape="1">
          <a:blip r:embed="rId2"/>
          <a:srcRect t="3501" r="3236"/>
          <a:stretch/>
        </p:blipFill>
        <p:spPr>
          <a:xfrm>
            <a:off x="1876705" y="0"/>
            <a:ext cx="10315295"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60490"/>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3rd Principle: System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172482"/>
            <a:ext cx="5947832"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“Every man shall give </a:t>
            </a:r>
            <a:r>
              <a:rPr lang="en-US" sz="2800" b="1" dirty="0">
                <a:solidFill>
                  <a:schemeClr val="bg1"/>
                </a:solidFill>
                <a:latin typeface="Gotham-BookItalic" panose="02000504050000020004" pitchFamily="2" charset="0"/>
                <a:ea typeface="Tahoma" panose="020B0604030504040204" pitchFamily="34" charset="0"/>
                <a:cs typeface="Tahoma" panose="020B0604030504040204" pitchFamily="34" charset="0"/>
              </a:rPr>
              <a:t>as he is able</a:t>
            </a: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according to the blessing of the Lord your God which He has given you.” Deut. 16:17 (Emphasis provided).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34293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6A53A-B127-5E47-8365-5BBFBAE7EBC8}"/>
              </a:ext>
            </a:extLst>
          </p:cNvPr>
          <p:cNvPicPr>
            <a:picLocks noChangeAspect="1"/>
          </p:cNvPicPr>
          <p:nvPr/>
        </p:nvPicPr>
        <p:blipFill rotWithShape="1">
          <a:blip r:embed="rId2"/>
          <a:srcRect t="3501" r="3236"/>
          <a:stretch/>
        </p:blipFill>
        <p:spPr>
          <a:xfrm>
            <a:off x="1876705" y="0"/>
            <a:ext cx="10315295"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60490"/>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3rd Principle: System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172482"/>
            <a:ext cx="5947832" cy="2677656"/>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“On the first day of the week let each one of you lay something aside, storing up </a:t>
            </a:r>
            <a:r>
              <a:rPr lang="en-US" sz="2800" b="1" dirty="0">
                <a:solidFill>
                  <a:schemeClr val="bg1"/>
                </a:solidFill>
                <a:latin typeface="Gotham-BookItalic" panose="02000504050000020004" pitchFamily="2" charset="0"/>
                <a:ea typeface="Tahoma" panose="020B0604030504040204" pitchFamily="34" charset="0"/>
                <a:cs typeface="Tahoma" panose="020B0604030504040204" pitchFamily="34" charset="0"/>
              </a:rPr>
              <a:t>as he may prosper</a:t>
            </a: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that there be no collections when I come.” </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1 Cor. 16:2 (Emphasis provided).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773522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3251277" y="1507804"/>
            <a:ext cx="5689447" cy="584775"/>
          </a:xfrm>
          <a:prstGeom prst="rect">
            <a:avLst/>
          </a:prstGeom>
          <a:noFill/>
        </p:spPr>
        <p:txBody>
          <a:bodyPr wrap="square" rtlCol="0">
            <a:spAutoFit/>
          </a:bodyPr>
          <a:lstStyle/>
          <a:p>
            <a:pPr algn="ctr"/>
            <a:r>
              <a:rPr lang="en-US" sz="3200" b="1" dirty="0">
                <a:latin typeface="Gotham Ultra" panose="02000504050000020004" pitchFamily="2" charset="0"/>
              </a:rPr>
              <a:t>Fair Proportional System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2340031" y="2519796"/>
            <a:ext cx="7511938" cy="1815882"/>
          </a:xfrm>
          <a:prstGeom prst="rect">
            <a:avLst/>
          </a:prstGeom>
          <a:noFill/>
        </p:spPr>
        <p:txBody>
          <a:bodyPr wrap="square" rtlCol="0">
            <a:spAutoFit/>
          </a:bodyPr>
          <a:lstStyle/>
          <a:p>
            <a:pPr algn="ctr"/>
            <a:r>
              <a:rPr lang="en-US" sz="2800" dirty="0">
                <a:latin typeface="Gotham-BookItalic" panose="02000504050000020004" pitchFamily="2" charset="0"/>
                <a:ea typeface="Tahoma" panose="020B0604030504040204" pitchFamily="34" charset="0"/>
                <a:cs typeface="Tahoma" panose="020B0604030504040204" pitchFamily="34" charset="0"/>
              </a:rPr>
              <a:t>Amount adjusts as income adjusts.</a:t>
            </a:r>
          </a:p>
          <a:p>
            <a:pPr algn="ctr"/>
            <a:r>
              <a:rPr lang="en-US" sz="2800" dirty="0">
                <a:latin typeface="Gotham-BookItalic" panose="02000504050000020004" pitchFamily="2" charset="0"/>
                <a:ea typeface="Tahoma" panose="020B0604030504040204" pitchFamily="34" charset="0"/>
                <a:cs typeface="Tahoma" panose="020B0604030504040204" pitchFamily="34" charset="0"/>
              </a:rPr>
              <a:t>Those who receive more, give more.</a:t>
            </a:r>
          </a:p>
          <a:p>
            <a:pPr algn="ctr"/>
            <a:r>
              <a:rPr lang="en-US" sz="2800" dirty="0">
                <a:latin typeface="Gotham-BookItalic" panose="02000504050000020004" pitchFamily="2" charset="0"/>
                <a:ea typeface="Tahoma" panose="020B0604030504040204" pitchFamily="34" charset="0"/>
                <a:cs typeface="Tahoma" panose="020B0604030504040204" pitchFamily="34" charset="0"/>
              </a:rPr>
              <a:t>Those who receive less, give less.</a:t>
            </a:r>
          </a:p>
          <a:p>
            <a:pPr algn="ctr"/>
            <a:r>
              <a:rPr lang="en-US" sz="2800" dirty="0">
                <a:latin typeface="Gotham-BookItalic" panose="02000504050000020004" pitchFamily="2" charset="0"/>
                <a:ea typeface="Tahoma" panose="020B0604030504040204" pitchFamily="34" charset="0"/>
                <a:cs typeface="Tahoma" panose="020B0604030504040204" pitchFamily="34" charset="0"/>
              </a:rPr>
              <a:t>Those who receive nothing, give nothing. </a:t>
            </a:r>
          </a:p>
        </p:txBody>
      </p:sp>
    </p:spTree>
    <p:extLst>
      <p:ext uri="{BB962C8B-B14F-4D97-AF65-F5344CB8AC3E}">
        <p14:creationId xmlns:p14="http://schemas.microsoft.com/office/powerpoint/2010/main" val="222108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67548"/>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1834706" y="1606702"/>
            <a:ext cx="8522589" cy="584775"/>
          </a:xfrm>
          <a:prstGeom prst="rect">
            <a:avLst/>
          </a:prstGeom>
          <a:noFill/>
        </p:spPr>
        <p:txBody>
          <a:bodyPr wrap="square" rtlCol="0">
            <a:spAutoFit/>
          </a:bodyPr>
          <a:lstStyle/>
          <a:p>
            <a:pPr algn="ctr"/>
            <a:r>
              <a:rPr lang="en-US" sz="3200" b="1" dirty="0">
                <a:latin typeface="Gotham Ultra" panose="02000504050000020004" pitchFamily="2" charset="0"/>
              </a:rPr>
              <a:t>Consider Enlarging the Proportion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2340031" y="2674796"/>
            <a:ext cx="7511938" cy="2246769"/>
          </a:xfrm>
          <a:prstGeom prst="rect">
            <a:avLst/>
          </a:prstGeom>
          <a:noFill/>
        </p:spPr>
        <p:txBody>
          <a:bodyPr wrap="square" rtlCol="0">
            <a:spAutoFit/>
          </a:bodyPr>
          <a:lstStyle/>
          <a:p>
            <a:pPr algn="ctr"/>
            <a:r>
              <a:rPr lang="en-US" sz="2800" dirty="0">
                <a:latin typeface="Gotham-BookItalic" panose="02000504050000020004" pitchFamily="2" charset="0"/>
                <a:ea typeface="Tahoma" panose="020B0604030504040204" pitchFamily="34" charset="0"/>
                <a:cs typeface="Tahoma" panose="020B0604030504040204" pitchFamily="34" charset="0"/>
              </a:rPr>
              <a:t>“How much more eager will every faithful steward be to enlarge the proportion of gifts to be placed in the Lord’s treasure house, than to decrease his offering…” Counsels on Stewardship, p. 200.</a:t>
            </a:r>
          </a:p>
        </p:txBody>
      </p:sp>
    </p:spTree>
    <p:extLst>
      <p:ext uri="{BB962C8B-B14F-4D97-AF65-F5344CB8AC3E}">
        <p14:creationId xmlns:p14="http://schemas.microsoft.com/office/powerpoint/2010/main" val="149052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67548"/>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2340031" y="1659284"/>
            <a:ext cx="7511938" cy="3539430"/>
          </a:xfrm>
          <a:prstGeom prst="rect">
            <a:avLst/>
          </a:prstGeom>
          <a:noFill/>
        </p:spPr>
        <p:txBody>
          <a:bodyPr wrap="square" rtlCol="0">
            <a:spAutoFit/>
          </a:bodyPr>
          <a:lstStyle/>
          <a:p>
            <a:pPr algn="ctr"/>
            <a:r>
              <a:rPr lang="en-US" sz="2800" dirty="0">
                <a:latin typeface="Gotham-BookItalic" panose="02000504050000020004" pitchFamily="2" charset="0"/>
                <a:ea typeface="Tahoma" panose="020B0604030504040204" pitchFamily="34" charset="0"/>
                <a:cs typeface="Tahoma" panose="020B0604030504040204" pitchFamily="34" charset="0"/>
              </a:rPr>
              <a:t>“Those who are recipients of His grace, who contemplate the cross of Calvary, will not question concerning the proportion to be given, but will feel that the richest offering is all too meager, all disproportionate to the great gift of the only-begotten Son of the infinite God….” Counsels on Stewardship, p. 200</a:t>
            </a:r>
          </a:p>
        </p:txBody>
      </p:sp>
    </p:spTree>
    <p:extLst>
      <p:ext uri="{BB962C8B-B14F-4D97-AF65-F5344CB8AC3E}">
        <p14:creationId xmlns:p14="http://schemas.microsoft.com/office/powerpoint/2010/main" val="3985568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67548"/>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1834706" y="1293881"/>
            <a:ext cx="8522589" cy="584775"/>
          </a:xfrm>
          <a:prstGeom prst="rect">
            <a:avLst/>
          </a:prstGeom>
          <a:noFill/>
        </p:spPr>
        <p:txBody>
          <a:bodyPr wrap="square" rtlCol="0">
            <a:spAutoFit/>
          </a:bodyPr>
          <a:lstStyle/>
          <a:p>
            <a:pPr algn="ctr"/>
            <a:r>
              <a:rPr lang="en-US" sz="3200" b="1" dirty="0">
                <a:latin typeface="Gotham Ultra" panose="02000504050000020004" pitchFamily="2" charset="0"/>
              </a:rPr>
              <a:t>By Giving in Proportion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1050758" y="2361975"/>
            <a:ext cx="10090484" cy="2677656"/>
          </a:xfrm>
          <a:prstGeom prst="rect">
            <a:avLst/>
          </a:prstGeom>
          <a:noFill/>
        </p:spPr>
        <p:txBody>
          <a:bodyPr wrap="square" rtlCol="0">
            <a:spAutoFit/>
          </a:bodyPr>
          <a:lstStyle/>
          <a:p>
            <a:pPr marL="457200" indent="-457200" algn="ctr">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The right ownership is established (He is the Owner)</a:t>
            </a:r>
          </a:p>
          <a:p>
            <a:pPr marL="457200" indent="-457200" algn="ctr">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A partnership is assumed (I am His partner)</a:t>
            </a:r>
          </a:p>
          <a:p>
            <a:pPr marL="457200" indent="-457200" algn="ctr">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I become an unclogged pipeline</a:t>
            </a:r>
          </a:p>
          <a:p>
            <a:pPr marL="457200" indent="-457200" algn="ctr">
              <a:buFont typeface="Arial" panose="020B0604020202020204" pitchFamily="34" charset="0"/>
              <a:buChar char="•"/>
            </a:pPr>
            <a:endParaRPr lang="en-US" sz="2800" dirty="0">
              <a:latin typeface="Gotham-BookItalic" panose="02000504050000020004" pitchFamily="2" charset="0"/>
              <a:ea typeface="Tahoma" panose="020B0604030504040204" pitchFamily="34" charset="0"/>
              <a:cs typeface="Tahoma" panose="020B0604030504040204" pitchFamily="34" charset="0"/>
            </a:endParaRPr>
          </a:p>
          <a:p>
            <a:pPr algn="ctr"/>
            <a:r>
              <a:rPr lang="en-US" sz="2800" dirty="0">
                <a:latin typeface="Gotham-BookItalic" panose="02000504050000020004" pitchFamily="2" charset="0"/>
                <a:ea typeface="Tahoma" panose="020B0604030504040204" pitchFamily="34" charset="0"/>
                <a:cs typeface="Tahoma" panose="020B0604030504040204" pitchFamily="34" charset="0"/>
              </a:rPr>
              <a:t>Result: “… he who waters will also be watered himself.” Prov. 11:25.</a:t>
            </a:r>
          </a:p>
        </p:txBody>
      </p:sp>
    </p:spTree>
    <p:extLst>
      <p:ext uri="{BB962C8B-B14F-4D97-AF65-F5344CB8AC3E}">
        <p14:creationId xmlns:p14="http://schemas.microsoft.com/office/powerpoint/2010/main" val="199579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EF73-6EB6-E441-A49A-DAEC305A4EE2}"/>
              </a:ext>
            </a:extLst>
          </p:cNvPr>
          <p:cNvPicPr>
            <a:picLocks noChangeAspect="1"/>
          </p:cNvPicPr>
          <p:nvPr/>
        </p:nvPicPr>
        <p:blipFill rotWithShape="1">
          <a:blip r:embed="rId2"/>
          <a:srcRect t="33255" r="33587" b="16937"/>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772232"/>
            <a:ext cx="5552867"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Vows: Only Accepted if Fulfilled</a:t>
            </a:r>
          </a:p>
          <a:p>
            <a:r>
              <a:rPr lang="en-US" sz="3200" b="1" dirty="0">
                <a:solidFill>
                  <a:schemeClr val="bg1"/>
                </a:solidFill>
                <a:latin typeface="Gotham Ultra" panose="02000504050000020004" pitchFamily="2" charset="0"/>
              </a:rPr>
              <a:t>by Faith, not by Works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305614"/>
            <a:ext cx="6364424" cy="2677656"/>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“I am the vine, you are the branches. He who abides in Me, and I in him, bears much fruit; for without Me you can do nothing.”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John 15:5</a:t>
            </a:r>
          </a:p>
        </p:txBody>
      </p:sp>
      <p:sp>
        <p:nvSpPr>
          <p:cNvPr id="12" name="Rectangle 11">
            <a:extLst>
              <a:ext uri="{FF2B5EF4-FFF2-40B4-BE49-F238E27FC236}">
                <a16:creationId xmlns:a16="http://schemas.microsoft.com/office/drawing/2014/main" id="{498FED09-BA20-9941-B84D-3108DFF49C0F}"/>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51062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FDF1A-0170-CF43-9EF3-96D535FE719F}"/>
              </a:ext>
            </a:extLst>
          </p:cNvPr>
          <p:cNvPicPr>
            <a:picLocks noChangeAspect="1"/>
          </p:cNvPicPr>
          <p:nvPr/>
        </p:nvPicPr>
        <p:blipFill>
          <a:blip r:embed="rId2"/>
          <a:stretch>
            <a:fillRect/>
          </a:stretch>
        </p:blipFill>
        <p:spPr>
          <a:xfrm>
            <a:off x="2701396" y="0"/>
            <a:ext cx="9490604"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350771"/>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4th Principle: Priority</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362763"/>
            <a:ext cx="5947832"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“But seek first the kingdom of God and His righteousness, and all these things shall be added to you.” Matt. 6:33.</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04821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FDF1A-0170-CF43-9EF3-96D535FE719F}"/>
              </a:ext>
            </a:extLst>
          </p:cNvPr>
          <p:cNvPicPr>
            <a:picLocks noChangeAspect="1"/>
          </p:cNvPicPr>
          <p:nvPr/>
        </p:nvPicPr>
        <p:blipFill>
          <a:blip r:embed="rId2"/>
          <a:stretch>
            <a:fillRect/>
          </a:stretch>
        </p:blipFill>
        <p:spPr>
          <a:xfrm>
            <a:off x="2701396" y="0"/>
            <a:ext cx="9490604"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3795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4th Principle: Priority</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49944"/>
            <a:ext cx="6962568"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“Honor the Lord with your possessions, And with the </a:t>
            </a:r>
            <a:r>
              <a:rPr lang="en-US" sz="2800" b="1" dirty="0" err="1">
                <a:solidFill>
                  <a:schemeClr val="bg1"/>
                </a:solidFill>
                <a:latin typeface="Gotham-BookItalic" panose="02000504050000020004" pitchFamily="2" charset="0"/>
                <a:ea typeface="Tahoma" panose="020B0604030504040204" pitchFamily="34" charset="0"/>
                <a:cs typeface="Tahoma" panose="020B0604030504040204" pitchFamily="34" charset="0"/>
              </a:rPr>
              <a:t>firstfruits</a:t>
            </a: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of all your increase; So your barns will be filled with plenty, And your vats will overflow with new wine.”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Prov. 3:9-10 (Emphasis supplied).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277072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3BEEF1-0D13-2B45-893D-878D52323315}"/>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6E57D27A-3EBE-E541-B1E1-E7D37DA994A1}"/>
              </a:ext>
            </a:extLst>
          </p:cNvPr>
          <p:cNvPicPr>
            <a:picLocks noChangeAspect="1"/>
          </p:cNvPicPr>
          <p:nvPr/>
        </p:nvPicPr>
        <p:blipFill>
          <a:blip r:embed="rId2">
            <a:lum bright="-100000" contrast="-100000"/>
          </a:blip>
          <a:stretch>
            <a:fillRect/>
          </a:stretch>
        </p:blipFill>
        <p:spPr>
          <a:xfrm>
            <a:off x="875089"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64261"/>
            <a:ext cx="8402274" cy="584775"/>
          </a:xfrm>
          <a:prstGeom prst="rect">
            <a:avLst/>
          </a:prstGeom>
          <a:noFill/>
        </p:spPr>
        <p:txBody>
          <a:bodyPr wrap="square" rtlCol="0">
            <a:spAutoFit/>
          </a:bodyPr>
          <a:lstStyle/>
          <a:p>
            <a:r>
              <a:rPr lang="en-US" sz="3200" b="1" dirty="0">
                <a:latin typeface="Gotham Ultra" panose="02000504050000020004" pitchFamily="2" charset="0"/>
              </a:rPr>
              <a:t>Before Any Portion is Consumed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2090171"/>
            <a:ext cx="10110759" cy="2677656"/>
          </a:xfrm>
          <a:prstGeom prst="rect">
            <a:avLst/>
          </a:prstGeom>
          <a:noFill/>
        </p:spPr>
        <p:txBody>
          <a:bodyPr wrap="square" rtlCol="0">
            <a:spAutoFit/>
          </a:bodyPr>
          <a:lstStyle/>
          <a:p>
            <a:r>
              <a:rPr lang="en-US" sz="2800" dirty="0">
                <a:latin typeface="Gotham-BookItalic" panose="02000504050000020004" pitchFamily="2" charset="0"/>
                <a:ea typeface="Tahoma" panose="020B0604030504040204" pitchFamily="34" charset="0"/>
                <a:cs typeface="Tahoma" panose="020B0604030504040204" pitchFamily="34" charset="0"/>
              </a:rPr>
              <a:t>“We are not to consecrate to Him what remains of our income after all our real or imaginary wants are satisfied; but before any portion is consumed, we should set apart that which God has specified as His.” </a:t>
            </a:r>
          </a:p>
          <a:p>
            <a:endParaRPr lang="en-US" sz="2800" dirty="0">
              <a:latin typeface="Gotham-BookItalic" panose="02000504050000020004" pitchFamily="2" charset="0"/>
              <a:ea typeface="Tahoma" panose="020B0604030504040204" pitchFamily="34" charset="0"/>
              <a:cs typeface="Tahoma" panose="020B0604030504040204" pitchFamily="34" charset="0"/>
            </a:endParaRPr>
          </a:p>
          <a:p>
            <a:r>
              <a:rPr lang="en-US" sz="2800" dirty="0">
                <a:latin typeface="Gotham-BookItalic" panose="02000504050000020004" pitchFamily="2" charset="0"/>
                <a:ea typeface="Tahoma" panose="020B0604030504040204" pitchFamily="34" charset="0"/>
                <a:cs typeface="Tahoma" panose="020B0604030504040204" pitchFamily="34" charset="0"/>
              </a:rPr>
              <a:t>Counsels on Stewardship, p. 81 (Emphasis supplied).</a:t>
            </a:r>
          </a:p>
        </p:txBody>
      </p:sp>
    </p:spTree>
    <p:extLst>
      <p:ext uri="{BB962C8B-B14F-4D97-AF65-F5344CB8AC3E}">
        <p14:creationId xmlns:p14="http://schemas.microsoft.com/office/powerpoint/2010/main" val="220278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3BEEF1-0D13-2B45-893D-878D52323315}"/>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6E57D27A-3EBE-E541-B1E1-E7D37DA994A1}"/>
              </a:ext>
            </a:extLst>
          </p:cNvPr>
          <p:cNvPicPr>
            <a:picLocks noChangeAspect="1"/>
          </p:cNvPicPr>
          <p:nvPr/>
        </p:nvPicPr>
        <p:blipFill>
          <a:blip r:embed="rId2">
            <a:lum bright="-100000" contrast="-100000"/>
          </a:blip>
          <a:stretch>
            <a:fillRect/>
          </a:stretch>
        </p:blipFill>
        <p:spPr>
          <a:xfrm>
            <a:off x="5228726"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715769" y="1064261"/>
            <a:ext cx="10760463" cy="584775"/>
          </a:xfrm>
          <a:prstGeom prst="rect">
            <a:avLst/>
          </a:prstGeom>
          <a:noFill/>
        </p:spPr>
        <p:txBody>
          <a:bodyPr wrap="square" rtlCol="0">
            <a:spAutoFit/>
          </a:bodyPr>
          <a:lstStyle/>
          <a:p>
            <a:pPr algn="ctr"/>
            <a:r>
              <a:rPr lang="en-US" sz="3200" b="1" dirty="0">
                <a:latin typeface="Gotham Ultra" panose="02000504050000020004" pitchFamily="2" charset="0"/>
              </a:rPr>
              <a:t>5th Principle: Period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1040621" y="2451689"/>
            <a:ext cx="10110759" cy="523220"/>
          </a:xfrm>
          <a:prstGeom prst="rect">
            <a:avLst/>
          </a:prstGeom>
          <a:noFill/>
        </p:spPr>
        <p:txBody>
          <a:bodyPr wrap="square" rtlCol="0">
            <a:spAutoFit/>
          </a:bodyPr>
          <a:lstStyle/>
          <a:p>
            <a:pPr algn="ctr"/>
            <a:r>
              <a:rPr lang="en-US" sz="2800" dirty="0">
                <a:latin typeface="Gotham-BookItalic" panose="02000504050000020004" pitchFamily="2" charset="0"/>
                <a:ea typeface="Tahoma" panose="020B0604030504040204" pitchFamily="34" charset="0"/>
                <a:cs typeface="Tahoma" panose="020B0604030504040204" pitchFamily="34" charset="0"/>
              </a:rPr>
              <a:t>How long will last</a:t>
            </a:r>
          </a:p>
        </p:txBody>
      </p:sp>
      <p:sp>
        <p:nvSpPr>
          <p:cNvPr id="12" name="TextBox 11">
            <a:extLst>
              <a:ext uri="{FF2B5EF4-FFF2-40B4-BE49-F238E27FC236}">
                <a16:creationId xmlns:a16="http://schemas.microsoft.com/office/drawing/2014/main" id="{6CBF3E24-4DF6-724F-9D0D-F5981C95BC49}"/>
              </a:ext>
            </a:extLst>
          </p:cNvPr>
          <p:cNvSpPr txBox="1"/>
          <p:nvPr/>
        </p:nvSpPr>
        <p:spPr>
          <a:xfrm>
            <a:off x="2796175" y="4363965"/>
            <a:ext cx="2520726" cy="523220"/>
          </a:xfrm>
          <a:prstGeom prst="rect">
            <a:avLst/>
          </a:prstGeom>
          <a:noFill/>
        </p:spPr>
        <p:txBody>
          <a:bodyPr wrap="square" rtlCol="0">
            <a:spAutoFit/>
          </a:bodyPr>
          <a:lstStyle/>
          <a:p>
            <a:pPr algn="ctr"/>
            <a:r>
              <a:rPr lang="en-US" sz="2800" dirty="0">
                <a:latin typeface="Gotham-BookItalic" panose="02000504050000020004" pitchFamily="2" charset="0"/>
                <a:ea typeface="Tahoma" panose="020B0604030504040204" pitchFamily="34" charset="0"/>
                <a:cs typeface="Tahoma" panose="020B0604030504040204" pitchFamily="34" charset="0"/>
              </a:rPr>
              <a:t>Vow</a:t>
            </a:r>
          </a:p>
        </p:txBody>
      </p:sp>
      <p:sp>
        <p:nvSpPr>
          <p:cNvPr id="13" name="TextBox 12">
            <a:extLst>
              <a:ext uri="{FF2B5EF4-FFF2-40B4-BE49-F238E27FC236}">
                <a16:creationId xmlns:a16="http://schemas.microsoft.com/office/drawing/2014/main" id="{D4D79237-F3F0-6348-BBAC-6E1DB8BCB542}"/>
              </a:ext>
            </a:extLst>
          </p:cNvPr>
          <p:cNvSpPr txBox="1"/>
          <p:nvPr/>
        </p:nvSpPr>
        <p:spPr>
          <a:xfrm>
            <a:off x="6863906" y="4363965"/>
            <a:ext cx="2520726" cy="523220"/>
          </a:xfrm>
          <a:prstGeom prst="rect">
            <a:avLst/>
          </a:prstGeom>
          <a:noFill/>
        </p:spPr>
        <p:txBody>
          <a:bodyPr wrap="square" rtlCol="0">
            <a:spAutoFit/>
          </a:bodyPr>
          <a:lstStyle/>
          <a:p>
            <a:pPr algn="ctr"/>
            <a:r>
              <a:rPr lang="en-US" sz="2800" dirty="0">
                <a:latin typeface="Gotham-BookItalic" panose="02000504050000020004" pitchFamily="2" charset="0"/>
                <a:ea typeface="Tahoma" panose="020B0604030504040204" pitchFamily="34" charset="0"/>
                <a:cs typeface="Tahoma" panose="020B0604030504040204" pitchFamily="34" charset="0"/>
              </a:rPr>
              <a:t>Proportion</a:t>
            </a:r>
          </a:p>
        </p:txBody>
      </p:sp>
      <p:sp>
        <p:nvSpPr>
          <p:cNvPr id="8" name="Right Arrow 7">
            <a:extLst>
              <a:ext uri="{FF2B5EF4-FFF2-40B4-BE49-F238E27FC236}">
                <a16:creationId xmlns:a16="http://schemas.microsoft.com/office/drawing/2014/main" id="{77CB2935-DB8E-FA4E-B9F8-1419AC13B86E}"/>
              </a:ext>
            </a:extLst>
          </p:cNvPr>
          <p:cNvSpPr/>
          <p:nvPr/>
        </p:nvSpPr>
        <p:spPr>
          <a:xfrm rot="18639499" flipH="1">
            <a:off x="4798394" y="3484216"/>
            <a:ext cx="1295119" cy="5866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D6A304C3-79C7-DD40-82DD-80485C4278F2}"/>
              </a:ext>
            </a:extLst>
          </p:cNvPr>
          <p:cNvSpPr/>
          <p:nvPr/>
        </p:nvSpPr>
        <p:spPr>
          <a:xfrm rot="2960501">
            <a:off x="6030220" y="3517327"/>
            <a:ext cx="1295119" cy="5866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3629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74F2B-4E43-8C45-8C7B-9EF3BF4A4AC3}"/>
              </a:ext>
            </a:extLst>
          </p:cNvPr>
          <p:cNvPicPr>
            <a:picLocks noChangeAspect="1"/>
          </p:cNvPicPr>
          <p:nvPr/>
        </p:nvPicPr>
        <p:blipFill>
          <a:blip r:embed="rId2"/>
          <a:stretch>
            <a:fillRect/>
          </a:stretch>
        </p:blipFill>
        <p:spPr>
          <a:xfrm>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3795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6th Principle: Distribution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49944"/>
            <a:ext cx="6962568"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 Broad Missionary Commission</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“But you shall receive power when the Holy Spirit has come upon you; and you shall be [a]witnesses to Me in [1] Jerusalem, and in [2] all Judea and Samaria, and [3] to the end of the earth.” Acts 1:8.</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465768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74F2B-4E43-8C45-8C7B-9EF3BF4A4AC3}"/>
              </a:ext>
            </a:extLst>
          </p:cNvPr>
          <p:cNvPicPr>
            <a:picLocks noChangeAspect="1"/>
          </p:cNvPicPr>
          <p:nvPr/>
        </p:nvPicPr>
        <p:blipFill>
          <a:blip r:embed="rId2"/>
          <a:stretch>
            <a:fillRect/>
          </a:stretch>
        </p:blipFill>
        <p:spPr>
          <a:xfrm>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3795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6th Principle: Distribution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49944"/>
            <a:ext cx="6962568"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“Then I saw another angel flying in the midst of heaven, having the everlasting gospel to preach to those who dwell on the earth—to every nation, tribe, tongue, and people—” Rev. 14:6.</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598650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3BEEF1-0D13-2B45-893D-878D52323315}"/>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6E57D27A-3EBE-E541-B1E1-E7D37DA994A1}"/>
              </a:ext>
            </a:extLst>
          </p:cNvPr>
          <p:cNvPicPr>
            <a:picLocks noChangeAspect="1"/>
          </p:cNvPicPr>
          <p:nvPr/>
        </p:nvPicPr>
        <p:blipFill>
          <a:blip r:embed="rId2">
            <a:lum bright="-100000" contrast="-100000"/>
          </a:blip>
          <a:stretch>
            <a:fillRect/>
          </a:stretch>
        </p:blipFill>
        <p:spPr>
          <a:xfrm>
            <a:off x="875089"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64261"/>
            <a:ext cx="8217925" cy="1077218"/>
          </a:xfrm>
          <a:prstGeom prst="rect">
            <a:avLst/>
          </a:prstGeom>
          <a:noFill/>
        </p:spPr>
        <p:txBody>
          <a:bodyPr wrap="square" rtlCol="0">
            <a:spAutoFit/>
          </a:bodyPr>
          <a:lstStyle/>
          <a:p>
            <a:r>
              <a:rPr lang="en-US" sz="3200" b="1" dirty="0">
                <a:latin typeface="Gotham Ultra" panose="02000504050000020004" pitchFamily="2" charset="0"/>
              </a:rPr>
              <a:t>For the Ultimate Resources, Power, Speed and Coverage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2818592"/>
            <a:ext cx="8465899"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We group ourselves in churches</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Churches group themselves in Conferences</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Conferences group themselves in Unions</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Unions group themselves in Divisions</a:t>
            </a:r>
          </a:p>
        </p:txBody>
      </p:sp>
    </p:spTree>
    <p:extLst>
      <p:ext uri="{BB962C8B-B14F-4D97-AF65-F5344CB8AC3E}">
        <p14:creationId xmlns:p14="http://schemas.microsoft.com/office/powerpoint/2010/main" val="1962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DF2FD-F0BC-1747-BE3E-EB21129B9487}"/>
              </a:ext>
            </a:extLst>
          </p:cNvPr>
          <p:cNvPicPr>
            <a:picLocks noChangeAspect="1"/>
          </p:cNvPicPr>
          <p:nvPr/>
        </p:nvPicPr>
        <p:blipFill rotWithShape="1">
          <a:blip r:embed="rId2"/>
          <a:srcRect l="8507"/>
          <a:stretch/>
        </p:blipFill>
        <p:spPr>
          <a:xfrm flipH="1">
            <a:off x="2780089" y="0"/>
            <a:ext cx="9411911" cy="6857998"/>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34097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Tithe Alone Will Not Do It</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352964"/>
            <a:ext cx="6962568"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See Numbers 18:21, 24</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Counsels on Stewardship, pp. 101-108</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General Conference Working Policy 2019-2020, V 14, p. 628</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25523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DEB2B-23A4-DD4E-85C5-7AFB26E31946}"/>
              </a:ext>
            </a:extLst>
          </p:cNvPr>
          <p:cNvPicPr>
            <a:picLocks noChangeAspect="1"/>
          </p:cNvPicPr>
          <p:nvPr/>
        </p:nvPicPr>
        <p:blipFill rotWithShape="1">
          <a:blip r:embed="rId2"/>
          <a:srcRect r="29950"/>
          <a:stretch/>
        </p:blipFill>
        <p:spPr>
          <a:xfrm>
            <a:off x="4558957" y="-2"/>
            <a:ext cx="7633043"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573207"/>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Why Put It All Together?</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585199"/>
            <a:ext cx="4963281"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“We would never be able to accomplish it alone or divided, either in heart or in the pocket”</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347795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900B2-A799-1948-8DDA-07B2BD58D9F8}"/>
              </a:ext>
            </a:extLst>
          </p:cNvPr>
          <p:cNvPicPr>
            <a:picLocks noChangeAspect="1"/>
          </p:cNvPicPr>
          <p:nvPr/>
        </p:nvPicPr>
        <p:blipFill rotWithShape="1">
          <a:blip r:embed="rId2"/>
          <a:srcRect r="16732"/>
          <a:stretch/>
        </p:blipFill>
        <p:spPr>
          <a:xfrm>
            <a:off x="3626148" y="-2"/>
            <a:ext cx="8565852"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672034"/>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Distribution Suggested by the Combined Offering Plan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961017"/>
            <a:ext cx="598616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Equitable support to all authorized missionary endeavors and territories</a:t>
            </a:r>
          </a:p>
          <a:p>
            <a:pPr marL="457200" indent="-457200">
              <a:buFont typeface="Arial" panose="020B0604020202020204" pitchFamily="34" charset="0"/>
              <a:buChar char="•"/>
            </a:pPr>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 special provision for the local church (cannot be supported by the tithe)</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34413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EF73-6EB6-E441-A49A-DAEC305A4EE2}"/>
              </a:ext>
            </a:extLst>
          </p:cNvPr>
          <p:cNvPicPr>
            <a:picLocks noChangeAspect="1"/>
          </p:cNvPicPr>
          <p:nvPr/>
        </p:nvPicPr>
        <p:blipFill rotWithShape="1">
          <a:blip r:embed="rId2"/>
          <a:srcRect t="33255" r="33587" b="16937"/>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693601" y="2509350"/>
            <a:ext cx="6364424"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“I can do all things through [a]Christ who strengthens me.”</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Phil. 4:13</a:t>
            </a:r>
          </a:p>
        </p:txBody>
      </p:sp>
      <p:sp>
        <p:nvSpPr>
          <p:cNvPr id="8" name="Rectangle 7">
            <a:extLst>
              <a:ext uri="{FF2B5EF4-FFF2-40B4-BE49-F238E27FC236}">
                <a16:creationId xmlns:a16="http://schemas.microsoft.com/office/drawing/2014/main" id="{057A6F48-98E6-3641-AF03-CE06385D1F40}"/>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 name="TextBox 8">
            <a:extLst>
              <a:ext uri="{FF2B5EF4-FFF2-40B4-BE49-F238E27FC236}">
                <a16:creationId xmlns:a16="http://schemas.microsoft.com/office/drawing/2014/main" id="{04877715-D5CB-E443-9561-9F16E31405D1}"/>
              </a:ext>
            </a:extLst>
          </p:cNvPr>
          <p:cNvSpPr txBox="1"/>
          <p:nvPr/>
        </p:nvSpPr>
        <p:spPr>
          <a:xfrm>
            <a:off x="693601" y="772232"/>
            <a:ext cx="5552867"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Vows: Only Accepted if Fulfilled</a:t>
            </a:r>
          </a:p>
          <a:p>
            <a:r>
              <a:rPr lang="en-US" sz="3200" b="1" dirty="0">
                <a:solidFill>
                  <a:schemeClr val="bg1"/>
                </a:solidFill>
                <a:latin typeface="Gotham Ultra" panose="02000504050000020004" pitchFamily="2" charset="0"/>
              </a:rPr>
              <a:t>by Faith, not by Works</a:t>
            </a:r>
          </a:p>
        </p:txBody>
      </p:sp>
    </p:spTree>
    <p:extLst>
      <p:ext uri="{BB962C8B-B14F-4D97-AF65-F5344CB8AC3E}">
        <p14:creationId xmlns:p14="http://schemas.microsoft.com/office/powerpoint/2010/main" val="366090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900B2-A799-1948-8DDA-07B2BD58D9F8}"/>
              </a:ext>
            </a:extLst>
          </p:cNvPr>
          <p:cNvPicPr>
            <a:picLocks noChangeAspect="1"/>
          </p:cNvPicPr>
          <p:nvPr/>
        </p:nvPicPr>
        <p:blipFill rotWithShape="1">
          <a:blip r:embed="rId2"/>
          <a:srcRect r="16732"/>
          <a:stretch/>
        </p:blipFill>
        <p:spPr>
          <a:xfrm>
            <a:off x="3626148" y="-2"/>
            <a:ext cx="8565852"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672034"/>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Distribution Suggested by the Combined Offering Plan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212629"/>
            <a:ext cx="6296135" cy="2677656"/>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bg1"/>
                </a:solidFill>
                <a:latin typeface="Gotham-BookItalic" panose="02000504050000020004" pitchFamily="2" charset="0"/>
                <a:ea typeface="Tahoma" panose="020B0604030504040204" pitchFamily="34" charset="0"/>
                <a:cs typeface="Tahoma" panose="020B0604030504040204" pitchFamily="34" charset="0"/>
              </a:rPr>
              <a:t>50-60% </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 applied to the local church</a:t>
            </a:r>
          </a:p>
          <a:p>
            <a:pPr marL="457200" indent="-457200">
              <a:buFont typeface="Arial" panose="020B0604020202020204" pitchFamily="34" charset="0"/>
              <a:buChar char="•"/>
            </a:pPr>
            <a:endPar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b="1" dirty="0">
                <a:solidFill>
                  <a:schemeClr val="bg1"/>
                </a:solidFill>
                <a:latin typeface="Gotham-BookItalic" panose="02000504050000020004" pitchFamily="2" charset="0"/>
                <a:ea typeface="Tahoma" panose="020B0604030504040204" pitchFamily="34" charset="0"/>
                <a:cs typeface="Tahoma" panose="020B0604030504040204" pitchFamily="34" charset="0"/>
              </a:rPr>
              <a:t>20-25% </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 missionary initiatives on regional level</a:t>
            </a:r>
          </a:p>
          <a:p>
            <a:pPr marL="457200" indent="-457200">
              <a:buFont typeface="Arial" panose="020B0604020202020204" pitchFamily="34" charset="0"/>
              <a:buChar char="•"/>
            </a:pPr>
            <a:endPar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b="1" dirty="0">
                <a:solidFill>
                  <a:schemeClr val="bg1"/>
                </a:solidFill>
                <a:latin typeface="Gotham-BookItalic" panose="02000504050000020004" pitchFamily="2" charset="0"/>
                <a:ea typeface="Tahoma" panose="020B0604030504040204" pitchFamily="34" charset="0"/>
                <a:cs typeface="Tahoma" panose="020B0604030504040204" pitchFamily="34" charset="0"/>
              </a:rPr>
              <a:t>20% </a:t>
            </a:r>
            <a:r>
              <a:rPr lang="en-US" sz="2400" dirty="0">
                <a:solidFill>
                  <a:schemeClr val="bg1"/>
                </a:solidFill>
                <a:latin typeface="Gotham-BookItalic" panose="02000504050000020004" pitchFamily="2" charset="0"/>
                <a:ea typeface="Tahoma" panose="020B0604030504040204" pitchFamily="34" charset="0"/>
                <a:cs typeface="Tahoma" panose="020B0604030504040204" pitchFamily="34" charset="0"/>
              </a:rPr>
              <a:t>- world missionary fund (“World Budget”)</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2343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900B2-A799-1948-8DDA-07B2BD58D9F8}"/>
              </a:ext>
            </a:extLst>
          </p:cNvPr>
          <p:cNvPicPr>
            <a:picLocks noChangeAspect="1"/>
          </p:cNvPicPr>
          <p:nvPr/>
        </p:nvPicPr>
        <p:blipFill rotWithShape="1">
          <a:blip r:embed="rId2"/>
          <a:srcRect r="16732"/>
          <a:stretch/>
        </p:blipFill>
        <p:spPr>
          <a:xfrm>
            <a:off x="3626148" y="-2"/>
            <a:ext cx="8565852"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94398"/>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Distribution Suggested by the Combined Offering Plan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734993"/>
            <a:ext cx="5553138"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All funds sent to the higher organizations come back to the local level as allowances or services.</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33232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4016C-B4A0-6642-BFA9-501A84F89CCD}"/>
              </a:ext>
            </a:extLst>
          </p:cNvPr>
          <p:cNvPicPr>
            <a:picLocks noChangeAspect="1"/>
          </p:cNvPicPr>
          <p:nvPr/>
        </p:nvPicPr>
        <p:blipFill rotWithShape="1">
          <a:blip r:embed="rId2"/>
          <a:srcRect r="23082"/>
          <a:stretch/>
        </p:blipFill>
        <p:spPr>
          <a:xfrm>
            <a:off x="4289901" y="-2"/>
            <a:ext cx="7902099"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94398"/>
            <a:ext cx="5986169"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Amazing Results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305614"/>
            <a:ext cx="5553138" cy="2246769"/>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The Adventist Church is present in 213 out of 235 countries and areas of the world recognized by the United Nation.</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29290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A703F-ED72-B144-93BE-5C17820C5862}"/>
              </a:ext>
            </a:extLst>
          </p:cNvPr>
          <p:cNvPicPr>
            <a:picLocks noChangeAspect="1"/>
          </p:cNvPicPr>
          <p:nvPr/>
        </p:nvPicPr>
        <p:blipFill rotWithShape="1">
          <a:blip r:embed="rId2"/>
          <a:srcRect t="21072" b="21072"/>
          <a:stretch/>
        </p:blipFill>
        <p:spPr>
          <a:xfrm>
            <a:off x="4633993" y="-2"/>
            <a:ext cx="7558007" cy="6559065"/>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915446"/>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Special Offerings Above and Beyond Promise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431088"/>
            <a:ext cx="5553138"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We cannot risk the entire body while trying to save a limb. No member’s need will justify leaving the whole body unattended!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218949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715AE-2246-414B-A065-3A8A353CDD13}"/>
              </a:ext>
            </a:extLst>
          </p:cNvPr>
          <p:cNvPicPr>
            <a:picLocks noChangeAspect="1"/>
          </p:cNvPicPr>
          <p:nvPr/>
        </p:nvPicPr>
        <p:blipFill>
          <a:blip r:embed="rId2"/>
          <a:stretch>
            <a:fillRect/>
          </a:stretch>
        </p:blipFill>
        <p:spPr>
          <a:xfrm flipH="1">
            <a:off x="1928558" y="0"/>
            <a:ext cx="10285969"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314390"/>
            <a:ext cx="4978780"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By Investing Resources Together</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830032"/>
            <a:ext cx="2654033" cy="1384995"/>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We become</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Stronger </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Bigger</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 name="TextBox 8">
            <a:extLst>
              <a:ext uri="{FF2B5EF4-FFF2-40B4-BE49-F238E27FC236}">
                <a16:creationId xmlns:a16="http://schemas.microsoft.com/office/drawing/2014/main" id="{708A3F0B-0A40-2E42-AC6D-58B98C1D24A2}"/>
              </a:ext>
            </a:extLst>
          </p:cNvPr>
          <p:cNvSpPr txBox="1"/>
          <p:nvPr/>
        </p:nvSpPr>
        <p:spPr>
          <a:xfrm>
            <a:off x="3855255" y="2830032"/>
            <a:ext cx="2654033" cy="1384995"/>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We do it</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Better</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Faster</a:t>
            </a:r>
          </a:p>
        </p:txBody>
      </p:sp>
    </p:spTree>
    <p:extLst>
      <p:ext uri="{BB962C8B-B14F-4D97-AF65-F5344CB8AC3E}">
        <p14:creationId xmlns:p14="http://schemas.microsoft.com/office/powerpoint/2010/main" val="246045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0EC7F-0FDB-AC46-AC50-72CA7945894A}"/>
              </a:ext>
            </a:extLst>
          </p:cNvPr>
          <p:cNvPicPr>
            <a:picLocks noChangeAspect="1"/>
          </p:cNvPicPr>
          <p:nvPr/>
        </p:nvPicPr>
        <p:blipFill rotWithShape="1">
          <a:blip r:embed="rId2"/>
          <a:srcRect t="24261" r="16582"/>
          <a:stretch/>
        </p:blipFill>
        <p:spPr>
          <a:xfrm>
            <a:off x="877107" y="0"/>
            <a:ext cx="11314893"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314390"/>
            <a:ext cx="4978780"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What I Must Renounce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521058"/>
            <a:ext cx="4637816"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My natural desire to be recognized and praised as a “donor” or “benefactor”.</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130028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F44D7C-B7E4-CE41-9CB2-F9755A408ED3}"/>
              </a:ext>
            </a:extLst>
          </p:cNvPr>
          <p:cNvPicPr>
            <a:picLocks noChangeAspect="1"/>
          </p:cNvPicPr>
          <p:nvPr/>
        </p:nvPicPr>
        <p:blipFill>
          <a:blip r:embed="rId2"/>
          <a:stretch>
            <a:fillRect/>
          </a:stretch>
        </p:blipFill>
        <p:spPr>
          <a:xfrm flipH="1">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43895"/>
            <a:ext cx="4978780"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I May Never Receive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521058"/>
            <a:ext cx="6569649"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 call of acknowledgment</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 thank you letter</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An invitation to a donor’s dinner</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Or have my name in a wall honor</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9200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423D3-0E1F-5B45-82F9-1919C248FEF3}"/>
              </a:ext>
            </a:extLst>
          </p:cNvPr>
          <p:cNvPicPr>
            <a:picLocks noChangeAspect="1"/>
          </p:cNvPicPr>
          <p:nvPr/>
        </p:nvPicPr>
        <p:blipFill rotWithShape="1">
          <a:blip r:embed="rId2"/>
          <a:srcRect r="17466"/>
          <a:stretch/>
        </p:blipFill>
        <p:spPr>
          <a:xfrm>
            <a:off x="3701753" y="0"/>
            <a:ext cx="8490247"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206668"/>
            <a:ext cx="4261171"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The Dinner I Want to Partake In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798056"/>
            <a:ext cx="4451837" cy="1384995"/>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With all ransomed reached by the offerings from all of us!</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361182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9FD35C-5A47-A746-96BD-CB1F54E67F6B}"/>
              </a:ext>
            </a:extLst>
          </p:cNvPr>
          <p:cNvPicPr>
            <a:picLocks noChangeAspect="1"/>
          </p:cNvPicPr>
          <p:nvPr/>
        </p:nvPicPr>
        <p:blipFill>
          <a:blip r:embed="rId2"/>
          <a:stretch>
            <a:fillRect/>
          </a:stretch>
        </p:blipFill>
        <p:spPr>
          <a:xfrm>
            <a:off x="1978488" y="0"/>
            <a:ext cx="10208473"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020209"/>
            <a:ext cx="4261171"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Someone Knows!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803527"/>
            <a:ext cx="6389125"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“And when he observed him, he was afraid, and said, “What is it, lord?” So he said to him, “Your prayers and your alms have come up for a memorial before God.”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Acts 10:4.</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73311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B37201A-23F3-7449-A5E9-677EA114BFEB}"/>
              </a:ext>
            </a:extLst>
          </p:cNvPr>
          <p:cNvSpPr>
            <a:spLocks noGrp="1"/>
          </p:cNvSpPr>
          <p:nvPr>
            <p:ph type="pic" sz="quarter" idx="10"/>
          </p:nvPr>
        </p:nvSpPr>
        <p:spPr/>
      </p:sp>
      <p:pic>
        <p:nvPicPr>
          <p:cNvPr id="17" name="Picture 16">
            <a:extLst>
              <a:ext uri="{FF2B5EF4-FFF2-40B4-BE49-F238E27FC236}">
                <a16:creationId xmlns:a16="http://schemas.microsoft.com/office/drawing/2014/main" id="{DD85A490-1B52-4046-85BA-6101E634EF8C}"/>
              </a:ext>
            </a:extLst>
          </p:cNvPr>
          <p:cNvPicPr>
            <a:picLocks noChangeAspect="1"/>
          </p:cNvPicPr>
          <p:nvPr/>
        </p:nvPicPr>
        <p:blipFill rotWithShape="1">
          <a:blip r:embed="rId2"/>
          <a:srcRect l="-1085" t="42127" r="11215" b="4033"/>
          <a:stretch/>
        </p:blipFill>
        <p:spPr>
          <a:xfrm>
            <a:off x="4574442" y="14169"/>
            <a:ext cx="7631729" cy="6858003"/>
          </a:xfrm>
          <a:prstGeom prst="rect">
            <a:avLst/>
          </a:prstGeom>
        </p:spPr>
      </p:pic>
      <p:sp>
        <p:nvSpPr>
          <p:cNvPr id="18" name="Rectangle 17">
            <a:extLst>
              <a:ext uri="{FF2B5EF4-FFF2-40B4-BE49-F238E27FC236}">
                <a16:creationId xmlns:a16="http://schemas.microsoft.com/office/drawing/2014/main" id="{BD13DBFC-308F-BD42-B56C-2A681CBD452A}"/>
              </a:ext>
            </a:extLst>
          </p:cNvPr>
          <p:cNvSpPr/>
          <p:nvPr/>
        </p:nvSpPr>
        <p:spPr>
          <a:xfrm>
            <a:off x="14171" y="14171"/>
            <a:ext cx="487059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A1D50CE-A6BE-C24D-BE5F-F7891A84AD36}"/>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039037" y="859901"/>
            <a:ext cx="6858000" cy="5166539"/>
          </a:xfrm>
          <a:prstGeom prst="rect">
            <a:avLst/>
          </a:prstGeom>
        </p:spPr>
      </p:pic>
      <p:grpSp>
        <p:nvGrpSpPr>
          <p:cNvPr id="11" name="Group 10">
            <a:extLst>
              <a:ext uri="{FF2B5EF4-FFF2-40B4-BE49-F238E27FC236}">
                <a16:creationId xmlns:a16="http://schemas.microsoft.com/office/drawing/2014/main" id="{62B4CFAB-FD72-744C-8E82-6DC54C568CC9}"/>
              </a:ext>
            </a:extLst>
          </p:cNvPr>
          <p:cNvGrpSpPr/>
          <p:nvPr/>
        </p:nvGrpSpPr>
        <p:grpSpPr>
          <a:xfrm>
            <a:off x="0" y="53163"/>
            <a:ext cx="12192000" cy="6801299"/>
            <a:chOff x="0" y="-2"/>
            <a:chExt cx="12192000" cy="6858003"/>
          </a:xfrm>
        </p:grpSpPr>
        <p:pic>
          <p:nvPicPr>
            <p:cNvPr id="12" name="Picture 11">
              <a:extLst>
                <a:ext uri="{FF2B5EF4-FFF2-40B4-BE49-F238E27FC236}">
                  <a16:creationId xmlns:a16="http://schemas.microsoft.com/office/drawing/2014/main" id="{9DA383F6-776B-4444-8CBC-BD913A7692AB}"/>
                </a:ext>
              </a:extLst>
            </p:cNvPr>
            <p:cNvPicPr>
              <a:picLocks noChangeAspect="1"/>
            </p:cNvPicPr>
            <p:nvPr/>
          </p:nvPicPr>
          <p:blipFill rotWithShape="1">
            <a:blip r:embed="rId2"/>
            <a:srcRect l="-1085" t="42127" r="11215" b="4033"/>
            <a:stretch/>
          </p:blipFill>
          <p:spPr>
            <a:xfrm>
              <a:off x="4560271" y="-2"/>
              <a:ext cx="7631729" cy="6858003"/>
            </a:xfrm>
            <a:prstGeom prst="rect">
              <a:avLst/>
            </a:prstGeom>
          </p:spPr>
        </p:pic>
        <p:sp>
          <p:nvSpPr>
            <p:cNvPr id="15" name="Rectangle 14">
              <a:extLst>
                <a:ext uri="{FF2B5EF4-FFF2-40B4-BE49-F238E27FC236}">
                  <a16:creationId xmlns:a16="http://schemas.microsoft.com/office/drawing/2014/main" id="{118794AF-EB2B-0B4A-B0FC-45F01D2D4CDA}"/>
                </a:ext>
              </a:extLst>
            </p:cNvPr>
            <p:cNvSpPr/>
            <p:nvPr/>
          </p:nvSpPr>
          <p:spPr>
            <a:xfrm>
              <a:off x="0" y="0"/>
              <a:ext cx="487059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8FC9C34-DA84-0541-B6F6-69055B247314}"/>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024866" y="845730"/>
              <a:ext cx="6858000" cy="5166539"/>
            </a:xfrm>
            <a:prstGeom prst="rect">
              <a:avLst/>
            </a:prstGeom>
          </p:spPr>
        </p:pic>
      </p:grpSp>
      <p:sp>
        <p:nvSpPr>
          <p:cNvPr id="19" name="Retângulo 18">
            <a:extLst>
              <a:ext uri="{FF2B5EF4-FFF2-40B4-BE49-F238E27FC236}">
                <a16:creationId xmlns:a16="http://schemas.microsoft.com/office/drawing/2014/main" id="{E2D6CABE-32C1-444A-8126-34B3D6E97205}"/>
              </a:ext>
            </a:extLst>
          </p:cNvPr>
          <p:cNvSpPr/>
          <p:nvPr/>
        </p:nvSpPr>
        <p:spPr>
          <a:xfrm>
            <a:off x="3765480" y="1919068"/>
            <a:ext cx="8146213"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653278" y="2750065"/>
            <a:ext cx="7135950" cy="1655762"/>
          </a:xfrm>
        </p:spPr>
        <p:txBody>
          <a:bodyPr>
            <a:noAutofit/>
          </a:bodyPr>
          <a:lstStyle/>
          <a:p>
            <a:pPr algn="l"/>
            <a:r>
              <a:rPr lang="en-US" sz="14000" dirty="0">
                <a:solidFill>
                  <a:schemeClr val="bg1"/>
                </a:solidFill>
              </a:rPr>
              <a:t>ledging</a:t>
            </a:r>
            <a:endParaRPr lang="pt-BR" sz="140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765481" y="1919068"/>
            <a:ext cx="7452415"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729059" y="2392667"/>
            <a:ext cx="2013527" cy="2387600"/>
          </a:xfrm>
        </p:spPr>
        <p:txBody>
          <a:bodyPr/>
          <a:lstStyle/>
          <a:p>
            <a:r>
              <a:rPr lang="pt-BR" dirty="0" err="1"/>
              <a:t>P</a:t>
            </a:r>
            <a:endParaRPr lang="pt-BR" dirty="0"/>
          </a:p>
        </p:txBody>
      </p:sp>
      <p:sp>
        <p:nvSpPr>
          <p:cNvPr id="2" name="CaixaDeTexto 1">
            <a:extLst>
              <a:ext uri="{FF2B5EF4-FFF2-40B4-BE49-F238E27FC236}">
                <a16:creationId xmlns:a16="http://schemas.microsoft.com/office/drawing/2014/main" id="{D03868CF-852C-4311-AA8E-1EAF710D344A}"/>
              </a:ext>
            </a:extLst>
          </p:cNvPr>
          <p:cNvSpPr txBox="1"/>
          <p:nvPr/>
        </p:nvSpPr>
        <p:spPr>
          <a:xfrm>
            <a:off x="2689598" y="4890904"/>
            <a:ext cx="8713697" cy="400110"/>
          </a:xfrm>
          <a:prstGeom prst="rect">
            <a:avLst/>
          </a:prstGeom>
          <a:solidFill>
            <a:srgbClr val="FFC000"/>
          </a:solidFill>
        </p:spPr>
        <p:txBody>
          <a:bodyPr wrap="square" rtlCol="0">
            <a:spAutoFit/>
          </a:bodyPr>
          <a:lstStyle/>
          <a:p>
            <a:pPr algn="ctr"/>
            <a:r>
              <a:rPr lang="en-US" sz="2000" dirty="0">
                <a:solidFill>
                  <a:schemeClr val="bg1"/>
                </a:solidFill>
                <a:latin typeface="Gotham-BookItalic" panose="02000504050000020004" pitchFamily="2" charset="0"/>
                <a:ea typeface="Tahoma" panose="020B0604030504040204" pitchFamily="34" charset="0"/>
                <a:cs typeface="Tahoma" panose="020B0604030504040204" pitchFamily="34" charset="0"/>
              </a:rPr>
              <a:t>Based on the article: “Why and how to vow regarding offerings” </a:t>
            </a:r>
          </a:p>
        </p:txBody>
      </p:sp>
      <p:sp>
        <p:nvSpPr>
          <p:cNvPr id="3" name="CaixaDeTexto 2">
            <a:extLst>
              <a:ext uri="{FF2B5EF4-FFF2-40B4-BE49-F238E27FC236}">
                <a16:creationId xmlns:a16="http://schemas.microsoft.com/office/drawing/2014/main" id="{32D50902-07A9-4D7D-9523-9DE0A8930672}"/>
              </a:ext>
            </a:extLst>
          </p:cNvPr>
          <p:cNvSpPr txBox="1"/>
          <p:nvPr/>
        </p:nvSpPr>
        <p:spPr>
          <a:xfrm>
            <a:off x="1574276" y="6122714"/>
            <a:ext cx="2309567" cy="369332"/>
          </a:xfrm>
          <a:prstGeom prst="rect">
            <a:avLst/>
          </a:prstGeom>
          <a:noFill/>
        </p:spPr>
        <p:txBody>
          <a:bodyPr wrap="square" rtlCol="0">
            <a:spAutoFit/>
          </a:bodyPr>
          <a:lstStyle/>
          <a:p>
            <a:r>
              <a:rPr lang="pt-BR" dirty="0">
                <a:solidFill>
                  <a:schemeClr val="bg1"/>
                </a:solidFill>
              </a:rPr>
              <a:t>Marcos Bomfim</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3783148" y="1279019"/>
            <a:ext cx="4725378" cy="830997"/>
          </a:xfrm>
          <a:prstGeom prst="rect">
            <a:avLst/>
          </a:prstGeom>
          <a:solidFill>
            <a:srgbClr val="FFC000"/>
          </a:solidFill>
        </p:spPr>
        <p:txBody>
          <a:bodyPr wrap="square" rtlCol="0">
            <a:spAutoFit/>
          </a:bodyPr>
          <a:lstStyle/>
          <a:p>
            <a:pPr algn="ctr"/>
            <a:r>
              <a:rPr lang="en-US" sz="4800" dirty="0">
                <a:solidFill>
                  <a:schemeClr val="bg1"/>
                </a:solidFill>
              </a:rPr>
              <a:t>Principles of </a:t>
            </a:r>
            <a:endParaRPr lang="pt-BR" sz="9600" dirty="0">
              <a:solidFill>
                <a:schemeClr val="bg1"/>
              </a:solidFill>
              <a:effectLst/>
            </a:endParaRPr>
          </a:p>
        </p:txBody>
      </p:sp>
      <p:sp>
        <p:nvSpPr>
          <p:cNvPr id="22" name="Rectangle 21">
            <a:extLst>
              <a:ext uri="{FF2B5EF4-FFF2-40B4-BE49-F238E27FC236}">
                <a16:creationId xmlns:a16="http://schemas.microsoft.com/office/drawing/2014/main" id="{374ADB94-AC8E-514D-9AA5-2C3CF7136098}"/>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4" name="image105.jpeg">
            <a:extLst>
              <a:ext uri="{FF2B5EF4-FFF2-40B4-BE49-F238E27FC236}">
                <a16:creationId xmlns:a16="http://schemas.microsoft.com/office/drawing/2014/main" id="{48387B62-697E-4F45-8050-70CACF0FFF4D}"/>
              </a:ext>
            </a:extLst>
          </p:cNvPr>
          <p:cNvPicPr/>
          <p:nvPr/>
        </p:nvPicPr>
        <p:blipFill>
          <a:blip r:embed="rId4"/>
          <a:srcRect/>
          <a:stretch/>
        </p:blipFill>
        <p:spPr>
          <a:xfrm>
            <a:off x="174691" y="5614236"/>
            <a:ext cx="1292602" cy="1094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DF215F37-9D56-2244-8B3C-B02CACA2C784}"/>
              </a:ext>
            </a:extLst>
          </p:cNvPr>
          <p:cNvPicPr>
            <a:picLocks noChangeAspect="1"/>
          </p:cNvPicPr>
          <p:nvPr/>
        </p:nvPicPr>
        <p:blipFill>
          <a:blip r:embed="rId5"/>
          <a:stretch>
            <a:fillRect/>
          </a:stretch>
        </p:blipFill>
        <p:spPr>
          <a:xfrm>
            <a:off x="9232781" y="5887504"/>
            <a:ext cx="1734548" cy="369747"/>
          </a:xfrm>
          <a:prstGeom prst="rect">
            <a:avLst/>
          </a:prstGeom>
        </p:spPr>
      </p:pic>
    </p:spTree>
    <p:extLst>
      <p:ext uri="{BB962C8B-B14F-4D97-AF65-F5344CB8AC3E}">
        <p14:creationId xmlns:p14="http://schemas.microsoft.com/office/powerpoint/2010/main" val="35106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fill="hold"/>
                                        <p:tgtEl>
                                          <p:spTgt spid="3"/>
                                        </p:tgtEl>
                                        <p:attrNameLst>
                                          <p:attrName>ppt_x</p:attrName>
                                        </p:attrNameLst>
                                      </p:cBhvr>
                                      <p:tavLst>
                                        <p:tav tm="0">
                                          <p:val>
                                            <p:strVal val="#ppt_x"/>
                                          </p:val>
                                        </p:tav>
                                        <p:tav tm="100000">
                                          <p:val>
                                            <p:strVal val="#ppt_x"/>
                                          </p:val>
                                        </p:tav>
                                      </p:tavLst>
                                    </p:anim>
                                    <p:anim calcmode="lin" valueType="num">
                                      <p:cBhvr additive="base">
                                        <p:cTn id="27" dur="250" fill="hold"/>
                                        <p:tgtEl>
                                          <p:spTgt spid="3"/>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750"/>
                                        <p:tgtEl>
                                          <p:spTgt spid="19"/>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3"/>
                                        </p:tgtEl>
                                        <p:attrNameLst>
                                          <p:attrName>ppt_y</p:attrName>
                                        </p:attrNameLst>
                                      </p:cBhvr>
                                      <p:tavLst>
                                        <p:tav tm="0">
                                          <p:val>
                                            <p:strVal val="#ppt_y"/>
                                          </p:val>
                                        </p:tav>
                                        <p:tav tm="100000">
                                          <p:val>
                                            <p:strVal val="#ppt_y"/>
                                          </p:val>
                                        </p:tav>
                                      </p:tavLst>
                                    </p:anim>
                                    <p:anim calcmode="lin" valueType="num">
                                      <p:cBhvr>
                                        <p:cTn id="35"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2" grpId="0" animBg="1"/>
      <p:bldP spid="3"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8DF2E-AF57-7E4E-B407-133E61CF6F55}"/>
              </a:ext>
            </a:extLst>
          </p:cNvPr>
          <p:cNvSpPr/>
          <p:nvPr/>
        </p:nvSpPr>
        <p:spPr>
          <a:xfrm>
            <a:off x="0" y="-1"/>
            <a:ext cx="12192000" cy="68580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duotone>
              <a:prstClr val="black"/>
              <a:schemeClr val="tx1">
                <a:tint val="45000"/>
                <a:satMod val="400000"/>
              </a:schemeClr>
            </a:duotone>
            <a:lum bright="-100000" contrast="-100000"/>
          </a:blip>
          <a:stretch>
            <a:fillRect/>
          </a:stretch>
        </p:blipFill>
        <p:spPr>
          <a:xfrm>
            <a:off x="875089" y="5951205"/>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29459"/>
            <a:ext cx="4139275" cy="1077218"/>
          </a:xfrm>
          <a:prstGeom prst="rect">
            <a:avLst/>
          </a:prstGeom>
          <a:noFill/>
        </p:spPr>
        <p:txBody>
          <a:bodyPr wrap="none" rtlCol="0">
            <a:spAutoFit/>
          </a:bodyPr>
          <a:lstStyle/>
          <a:p>
            <a:r>
              <a:rPr lang="en-US" sz="3200" b="1" dirty="0">
                <a:latin typeface="Gotham Ultra" panose="02000504050000020004" pitchFamily="2" charset="0"/>
              </a:rPr>
              <a:t>Risk of Not Vowing</a:t>
            </a:r>
          </a:p>
          <a:p>
            <a:r>
              <a:rPr lang="en-US" sz="3200" b="1" dirty="0">
                <a:latin typeface="Gotham Ultra" panose="02000504050000020004" pitchFamily="2" charset="0"/>
              </a:rPr>
              <a:t>About Offerings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305614"/>
            <a:ext cx="692639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My heart may take control of the giving process. It cannot be trusted (Jer. 17:9).</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I may give more than what is reasonable</a:t>
            </a:r>
          </a:p>
          <a:p>
            <a:pPr marL="457200" indent="-457200">
              <a:buFont typeface="Arial" panose="020B0604020202020204" pitchFamily="34" charset="0"/>
              <a:buChar char="•"/>
            </a:pPr>
            <a:r>
              <a:rPr lang="en-US" sz="2800" dirty="0">
                <a:latin typeface="Gotham-BookItalic" panose="02000504050000020004" pitchFamily="2" charset="0"/>
                <a:ea typeface="Tahoma" panose="020B0604030504040204" pitchFamily="34" charset="0"/>
                <a:cs typeface="Tahoma" panose="020B0604030504040204" pitchFamily="34" charset="0"/>
              </a:rPr>
              <a:t>Or not give at all, when it would be right to do so</a:t>
            </a:r>
          </a:p>
        </p:txBody>
      </p:sp>
      <p:pic>
        <p:nvPicPr>
          <p:cNvPr id="4" name="Picture 3">
            <a:extLst>
              <a:ext uri="{FF2B5EF4-FFF2-40B4-BE49-F238E27FC236}">
                <a16:creationId xmlns:a16="http://schemas.microsoft.com/office/drawing/2014/main" id="{2B32E2F2-D8B9-234A-8E5A-955CCBA16212}"/>
              </a:ext>
            </a:extLst>
          </p:cNvPr>
          <p:cNvPicPr>
            <a:picLocks noChangeAspect="1"/>
          </p:cNvPicPr>
          <p:nvPr/>
        </p:nvPicPr>
        <p:blipFill>
          <a:blip r:embed="rId3"/>
          <a:stretch>
            <a:fillRect/>
          </a:stretch>
        </p:blipFill>
        <p:spPr>
          <a:xfrm>
            <a:off x="7996989" y="565483"/>
            <a:ext cx="3818022" cy="5727034"/>
          </a:xfrm>
          <a:prstGeom prst="rect">
            <a:avLst/>
          </a:prstGeom>
        </p:spPr>
      </p:pic>
    </p:spTree>
    <p:extLst>
      <p:ext uri="{BB962C8B-B14F-4D97-AF65-F5344CB8AC3E}">
        <p14:creationId xmlns:p14="http://schemas.microsoft.com/office/powerpoint/2010/main" val="305861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C85E3-3C0E-C349-BAD6-2A347FBD4FCB}"/>
              </a:ext>
            </a:extLst>
          </p:cNvPr>
          <p:cNvPicPr>
            <a:picLocks noChangeAspect="1"/>
          </p:cNvPicPr>
          <p:nvPr/>
        </p:nvPicPr>
        <p:blipFill rotWithShape="1">
          <a:blip r:embed="rId2"/>
          <a:srcRect t="17364" r="24074"/>
          <a:stretch/>
        </p:blipFill>
        <p:spPr>
          <a:xfrm>
            <a:off x="2838893" y="0"/>
            <a:ext cx="9353107"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567778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141381" y="1536404"/>
            <a:ext cx="6858000" cy="378519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207214"/>
            <a:ext cx="4654544" cy="892552"/>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1st Principle: Purpose</a:t>
            </a:r>
          </a:p>
          <a:p>
            <a:r>
              <a:rPr lang="en-US" sz="2000" dirty="0">
                <a:solidFill>
                  <a:schemeClr val="bg1"/>
                </a:solidFill>
                <a:latin typeface="Gotham-BookItalic" panose="02000504050000020004" pitchFamily="2" charset="0"/>
              </a:rPr>
              <a:t>(2 Cor. 9:7)</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739265"/>
            <a:ext cx="6364424"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“So let each one give as he purposes in his heart, not grudgingly or of [a]necessity; for God loves a cheerful giver.”</a:t>
            </a:r>
          </a:p>
        </p:txBody>
      </p:sp>
      <p:sp>
        <p:nvSpPr>
          <p:cNvPr id="12" name="Rectangle 11">
            <a:extLst>
              <a:ext uri="{FF2B5EF4-FFF2-40B4-BE49-F238E27FC236}">
                <a16:creationId xmlns:a16="http://schemas.microsoft.com/office/drawing/2014/main" id="{0011A3B3-1223-F74E-BC50-07E3A0BDE20C}"/>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4164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98C44D-9AE6-D24A-B490-26256F11FCE1}"/>
              </a:ext>
            </a:extLst>
          </p:cNvPr>
          <p:cNvPicPr>
            <a:picLocks noChangeAspect="1"/>
          </p:cNvPicPr>
          <p:nvPr/>
        </p:nvPicPr>
        <p:blipFill rotWithShape="1">
          <a:blip r:embed="rId2"/>
          <a:srcRect r="21820"/>
          <a:stretch/>
        </p:blipFill>
        <p:spPr>
          <a:xfrm>
            <a:off x="4148865" y="-1"/>
            <a:ext cx="8043135" cy="6858001"/>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39212"/>
            <a:ext cx="2989023"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By Purposing</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663298"/>
            <a:ext cx="5728464" cy="1815882"/>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I’m able to avoid the frequent burden of deciding </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“If” I will give or not</a:t>
            </a:r>
          </a:p>
          <a:p>
            <a:pPr marL="457200" indent="-457200">
              <a:buFont typeface="Arial" panose="020B0604020202020204" pitchFamily="34" charset="0"/>
              <a:buChar char="•"/>
            </a:pP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“How much” should I give</a:t>
            </a:r>
          </a:p>
        </p:txBody>
      </p:sp>
      <p:sp>
        <p:nvSpPr>
          <p:cNvPr id="9" name="Rectangle 8">
            <a:extLst>
              <a:ext uri="{FF2B5EF4-FFF2-40B4-BE49-F238E27FC236}">
                <a16:creationId xmlns:a16="http://schemas.microsoft.com/office/drawing/2014/main" id="{B2629F56-7587-CE4A-BEC2-63670B1E796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27154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01BB2-025E-114A-8D3D-7DD00DA00B76}"/>
              </a:ext>
            </a:extLst>
          </p:cNvPr>
          <p:cNvPicPr>
            <a:picLocks noChangeAspect="1"/>
          </p:cNvPicPr>
          <p:nvPr/>
        </p:nvPicPr>
        <p:blipFill rotWithShape="1">
          <a:blip r:embed="rId2"/>
          <a:srcRect r="29101"/>
          <a:stretch/>
        </p:blipFill>
        <p:spPr>
          <a:xfrm>
            <a:off x="4918114" y="-2"/>
            <a:ext cx="7273886"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5361468"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2nd Principle: Regularity</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13093"/>
            <a:ext cx="6579069" cy="3108543"/>
          </a:xfrm>
          <a:prstGeom prst="rect">
            <a:avLst/>
          </a:prstGeom>
          <a:noFill/>
        </p:spPr>
        <p:txBody>
          <a:bodyPr wrap="square" rtlCol="0">
            <a:spAutoFit/>
          </a:bodyPr>
          <a:lstStyle/>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“Honor the Lord with your possessions, And with the </a:t>
            </a:r>
            <a:r>
              <a:rPr lang="en-US" sz="2800" b="1" dirty="0" err="1">
                <a:solidFill>
                  <a:schemeClr val="bg1"/>
                </a:solidFill>
                <a:latin typeface="Gotham-BookItalic" panose="02000504050000020004" pitchFamily="2" charset="0"/>
                <a:ea typeface="Tahoma" panose="020B0604030504040204" pitchFamily="34" charset="0"/>
                <a:cs typeface="Tahoma" panose="020B0604030504040204" pitchFamily="34" charset="0"/>
              </a:rPr>
              <a:t>firstfruits</a:t>
            </a:r>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of all your increase; So your barns will be filled with plenty, And your vats will overflow with new wine.” </a:t>
            </a:r>
          </a:p>
          <a:p>
            <a:endPar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Prov. 3:9-10 (Emphasis supplied).</a:t>
            </a:r>
          </a:p>
          <a:p>
            <a:r>
              <a:rPr lang="en-US" sz="2800" dirty="0">
                <a:solidFill>
                  <a:schemeClr val="bg1"/>
                </a:solidFill>
                <a:latin typeface="Gotham-BookItalic" panose="02000504050000020004" pitchFamily="2" charset="0"/>
                <a:ea typeface="Tahoma" panose="020B0604030504040204" pitchFamily="34" charset="0"/>
                <a:cs typeface="Tahoma" panose="020B0604030504040204" pitchFamily="34" charset="0"/>
              </a:rPr>
              <a:t> </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53200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CFA192-453D-174A-9F5A-E8EB4E7E764C}"/>
              </a:ext>
            </a:extLst>
          </p:cNvPr>
          <p:cNvSpPr txBox="1"/>
          <p:nvPr/>
        </p:nvSpPr>
        <p:spPr>
          <a:xfrm>
            <a:off x="616649" y="1995851"/>
            <a:ext cx="10958702" cy="3416320"/>
          </a:xfrm>
          <a:prstGeom prst="rect">
            <a:avLst/>
          </a:prstGeom>
          <a:noFill/>
        </p:spPr>
        <p:txBody>
          <a:bodyPr wrap="square" numCol="1" rtlCol="0">
            <a:spAutoFit/>
          </a:bodyPr>
          <a:lstStyle/>
          <a:p>
            <a:pPr algn="ctr"/>
            <a:r>
              <a:rPr lang="en-US" sz="2400" dirty="0">
                <a:latin typeface="Gotham-BookItalic" panose="02000504050000020004" pitchFamily="2" charset="0"/>
              </a:rPr>
              <a:t>8 “Will a man rob God?</a:t>
            </a:r>
            <a:br>
              <a:rPr lang="en-US" sz="2400" dirty="0">
                <a:latin typeface="Gotham-BookItalic" panose="02000504050000020004" pitchFamily="2" charset="0"/>
              </a:rPr>
            </a:br>
            <a:r>
              <a:rPr lang="en-US" sz="2400" dirty="0">
                <a:latin typeface="Gotham-BookItalic" panose="02000504050000020004" pitchFamily="2" charset="0"/>
              </a:rPr>
              <a:t>Yet you have robbed Me!</a:t>
            </a:r>
            <a:br>
              <a:rPr lang="en-US" sz="2400" dirty="0">
                <a:latin typeface="Gotham-BookItalic" panose="02000504050000020004" pitchFamily="2" charset="0"/>
              </a:rPr>
            </a:br>
            <a:r>
              <a:rPr lang="en-US" sz="2400" dirty="0">
                <a:latin typeface="Gotham-BookItalic" panose="02000504050000020004" pitchFamily="2" charset="0"/>
              </a:rPr>
              <a:t>But you say,</a:t>
            </a:r>
            <a:br>
              <a:rPr lang="en-US" sz="2400" dirty="0">
                <a:latin typeface="Gotham-BookItalic" panose="02000504050000020004" pitchFamily="2" charset="0"/>
              </a:rPr>
            </a:br>
            <a:r>
              <a:rPr lang="en-US" sz="2400" dirty="0">
                <a:latin typeface="Gotham-BookItalic" panose="02000504050000020004" pitchFamily="2" charset="0"/>
              </a:rPr>
              <a:t>‘In what way have we robbed You?’</a:t>
            </a:r>
            <a:br>
              <a:rPr lang="en-US" sz="2400" dirty="0">
                <a:latin typeface="Gotham-BookItalic" panose="02000504050000020004" pitchFamily="2" charset="0"/>
              </a:rPr>
            </a:br>
            <a:r>
              <a:rPr lang="en-US" sz="2400" dirty="0">
                <a:latin typeface="Gotham-BookItalic" panose="02000504050000020004" pitchFamily="2" charset="0"/>
              </a:rPr>
              <a:t>In tithes and offerings.</a:t>
            </a:r>
            <a:br>
              <a:rPr lang="en-US" sz="2400" dirty="0">
                <a:latin typeface="Gotham-BookItalic" panose="02000504050000020004" pitchFamily="2" charset="0"/>
              </a:rPr>
            </a:br>
            <a:r>
              <a:rPr lang="en-US" sz="2400" dirty="0">
                <a:latin typeface="Gotham-BookItalic" panose="02000504050000020004" pitchFamily="2" charset="0"/>
              </a:rPr>
              <a:t>9 You are cursed with a curse,</a:t>
            </a:r>
            <a:br>
              <a:rPr lang="en-US" sz="2400" dirty="0">
                <a:latin typeface="Gotham-BookItalic" panose="02000504050000020004" pitchFamily="2" charset="0"/>
              </a:rPr>
            </a:br>
            <a:r>
              <a:rPr lang="en-US" sz="2400" dirty="0">
                <a:latin typeface="Gotham-BookItalic" panose="02000504050000020004" pitchFamily="2" charset="0"/>
              </a:rPr>
              <a:t>For you have robbed Me,</a:t>
            </a:r>
            <a:br>
              <a:rPr lang="en-US" sz="2400" dirty="0">
                <a:latin typeface="Gotham-BookItalic" panose="02000504050000020004" pitchFamily="2" charset="0"/>
              </a:rPr>
            </a:br>
            <a:r>
              <a:rPr lang="en-US" sz="2400" dirty="0">
                <a:latin typeface="Gotham-BookItalic" panose="02000504050000020004" pitchFamily="2" charset="0"/>
              </a:rPr>
              <a:t>Even this whole nation.</a:t>
            </a:r>
            <a:br>
              <a:rPr lang="en-US" sz="2400" dirty="0">
                <a:latin typeface="Gotham-BookItalic" panose="02000504050000020004" pitchFamily="2" charset="0"/>
              </a:rPr>
            </a:br>
            <a:endParaRPr lang="en-US" sz="2400" dirty="0">
              <a:latin typeface="Gotham-BookItalic" panose="02000504050000020004" pitchFamily="2" charset="0"/>
            </a:endParaRPr>
          </a:p>
        </p:txBody>
      </p:sp>
      <p:pic>
        <p:nvPicPr>
          <p:cNvPr id="18" name="Picture 17">
            <a:extLst>
              <a:ext uri="{FF2B5EF4-FFF2-40B4-BE49-F238E27FC236}">
                <a16:creationId xmlns:a16="http://schemas.microsoft.com/office/drawing/2014/main" id="{26B458CD-FEC0-5F40-BD93-2BFAB005123D}"/>
              </a:ext>
            </a:extLst>
          </p:cNvPr>
          <p:cNvPicPr>
            <a:picLocks noChangeAspect="1"/>
          </p:cNvPicPr>
          <p:nvPr/>
        </p:nvPicPr>
        <p:blipFill>
          <a:blip r:embed="rId2">
            <a:duotone>
              <a:prstClr val="black"/>
              <a:schemeClr val="tx1">
                <a:tint val="45000"/>
                <a:satMod val="400000"/>
              </a:schemeClr>
            </a:duotone>
            <a:lum bright="-40000" contrast="-40000"/>
          </a:blip>
          <a:stretch>
            <a:fillRect/>
          </a:stretch>
        </p:blipFill>
        <p:spPr>
          <a:xfrm>
            <a:off x="5228726" y="5861011"/>
            <a:ext cx="1734548" cy="369747"/>
          </a:xfrm>
          <a:prstGeom prst="rect">
            <a:avLst/>
          </a:prstGeom>
        </p:spPr>
      </p:pic>
      <p:sp>
        <p:nvSpPr>
          <p:cNvPr id="6" name="Rectangle 5">
            <a:extLst>
              <a:ext uri="{FF2B5EF4-FFF2-40B4-BE49-F238E27FC236}">
                <a16:creationId xmlns:a16="http://schemas.microsoft.com/office/drawing/2014/main" id="{F5DE2C4E-E8E2-9347-BBC1-C4F5901E4640}"/>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7" name="TextBox 6">
            <a:extLst>
              <a:ext uri="{FF2B5EF4-FFF2-40B4-BE49-F238E27FC236}">
                <a16:creationId xmlns:a16="http://schemas.microsoft.com/office/drawing/2014/main" id="{E43D053F-8CDB-F449-BE0F-8D7C6A073334}"/>
              </a:ext>
            </a:extLst>
          </p:cNvPr>
          <p:cNvSpPr txBox="1"/>
          <p:nvPr/>
        </p:nvSpPr>
        <p:spPr>
          <a:xfrm>
            <a:off x="2913788" y="713439"/>
            <a:ext cx="6364424" cy="954107"/>
          </a:xfrm>
          <a:prstGeom prst="rect">
            <a:avLst/>
          </a:prstGeom>
          <a:noFill/>
        </p:spPr>
        <p:txBody>
          <a:bodyPr wrap="square" rtlCol="0">
            <a:spAutoFit/>
          </a:bodyPr>
          <a:lstStyle/>
          <a:p>
            <a:pPr algn="ctr"/>
            <a:r>
              <a:rPr lang="en-US" sz="3600" b="1" dirty="0">
                <a:solidFill>
                  <a:srgbClr val="FFC000"/>
                </a:solidFill>
                <a:latin typeface="Gotham-BookItalic" panose="02000504050000020004" pitchFamily="2" charset="0"/>
                <a:ea typeface="Tahoma" panose="020B0604030504040204" pitchFamily="34" charset="0"/>
                <a:cs typeface="Tahoma" panose="020B0604030504040204" pitchFamily="34" charset="0"/>
              </a:rPr>
              <a:t>2nd Principle: Regularity</a:t>
            </a:r>
          </a:p>
          <a:p>
            <a:pPr algn="ctr"/>
            <a:r>
              <a:rPr lang="en-US" sz="2000" dirty="0">
                <a:latin typeface="Gotham-BookItalic" panose="02000504050000020004" pitchFamily="2" charset="0"/>
              </a:rPr>
              <a:t>Mal. 3:8-10</a:t>
            </a:r>
            <a:endParaRPr lang="en-US" sz="2000" b="1" dirty="0">
              <a:solidFill>
                <a:srgbClr val="FFC000"/>
              </a:solidFill>
              <a:latin typeface="Gotham-BookItalic" panose="02000504050000020004"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51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14FCC51-DDBA-384D-AF6A-EC9829E2E11D}"/>
              </a:ext>
            </a:extLst>
          </p:cNvPr>
          <p:cNvSpPr txBox="1"/>
          <p:nvPr/>
        </p:nvSpPr>
        <p:spPr>
          <a:xfrm>
            <a:off x="2913788" y="713439"/>
            <a:ext cx="6364424" cy="954107"/>
          </a:xfrm>
          <a:prstGeom prst="rect">
            <a:avLst/>
          </a:prstGeom>
          <a:noFill/>
        </p:spPr>
        <p:txBody>
          <a:bodyPr wrap="square" rtlCol="0">
            <a:spAutoFit/>
          </a:bodyPr>
          <a:lstStyle/>
          <a:p>
            <a:pPr algn="ctr"/>
            <a:r>
              <a:rPr lang="en-US" sz="3600" b="1" dirty="0">
                <a:solidFill>
                  <a:srgbClr val="FFC000"/>
                </a:solidFill>
                <a:latin typeface="Gotham-BookItalic" panose="02000504050000020004" pitchFamily="2" charset="0"/>
                <a:ea typeface="Tahoma" panose="020B0604030504040204" pitchFamily="34" charset="0"/>
                <a:cs typeface="Tahoma" panose="020B0604030504040204" pitchFamily="34" charset="0"/>
              </a:rPr>
              <a:t>2nd Principle: Regularity</a:t>
            </a:r>
          </a:p>
          <a:p>
            <a:pPr algn="ctr"/>
            <a:r>
              <a:rPr lang="en-US" sz="2000" dirty="0">
                <a:latin typeface="Gotham-BookItalic" panose="02000504050000020004" pitchFamily="2" charset="0"/>
              </a:rPr>
              <a:t>Mal. 3:8-10</a:t>
            </a:r>
            <a:endParaRPr lang="en-US" sz="2000" b="1" dirty="0">
              <a:solidFill>
                <a:srgbClr val="FFC000"/>
              </a:solidFill>
              <a:latin typeface="Gotham-BookItalic" panose="02000504050000020004"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49CFA192-453D-174A-9F5A-E8EB4E7E764C}"/>
              </a:ext>
            </a:extLst>
          </p:cNvPr>
          <p:cNvSpPr txBox="1"/>
          <p:nvPr/>
        </p:nvSpPr>
        <p:spPr>
          <a:xfrm>
            <a:off x="616649" y="2378427"/>
            <a:ext cx="10958702" cy="2677656"/>
          </a:xfrm>
          <a:prstGeom prst="rect">
            <a:avLst/>
          </a:prstGeom>
          <a:noFill/>
        </p:spPr>
        <p:txBody>
          <a:bodyPr wrap="square" numCol="1" rtlCol="0">
            <a:spAutoFit/>
          </a:bodyPr>
          <a:lstStyle/>
          <a:p>
            <a:pPr algn="ctr"/>
            <a:r>
              <a:rPr lang="en-US" sz="2400" dirty="0">
                <a:latin typeface="Gotham-BookItalic" panose="02000504050000020004" pitchFamily="2" charset="0"/>
              </a:rPr>
              <a:t>10 Bring all the tithes into the storehouse,</a:t>
            </a:r>
            <a:br>
              <a:rPr lang="en-US" sz="2400" dirty="0">
                <a:latin typeface="Gotham-BookItalic" panose="02000504050000020004" pitchFamily="2" charset="0"/>
              </a:rPr>
            </a:br>
            <a:r>
              <a:rPr lang="en-US" sz="2400" dirty="0">
                <a:latin typeface="Gotham-BookItalic" panose="02000504050000020004" pitchFamily="2" charset="0"/>
              </a:rPr>
              <a:t>That there may be food in My house,</a:t>
            </a:r>
            <a:br>
              <a:rPr lang="en-US" sz="2400" dirty="0">
                <a:latin typeface="Gotham-BookItalic" panose="02000504050000020004" pitchFamily="2" charset="0"/>
              </a:rPr>
            </a:br>
            <a:r>
              <a:rPr lang="en-US" sz="2400" dirty="0">
                <a:latin typeface="Gotham-BookItalic" panose="02000504050000020004" pitchFamily="2" charset="0"/>
              </a:rPr>
              <a:t>And try Me now in this,”</a:t>
            </a:r>
            <a:br>
              <a:rPr lang="en-US" sz="2400" dirty="0">
                <a:latin typeface="Gotham-BookItalic" panose="02000504050000020004" pitchFamily="2" charset="0"/>
              </a:rPr>
            </a:br>
            <a:r>
              <a:rPr lang="en-US" sz="2400" dirty="0">
                <a:latin typeface="Gotham-BookItalic" panose="02000504050000020004" pitchFamily="2" charset="0"/>
              </a:rPr>
              <a:t>Says the Lord of hosts,</a:t>
            </a:r>
            <a:br>
              <a:rPr lang="en-US" sz="2400" dirty="0">
                <a:latin typeface="Gotham-BookItalic" panose="02000504050000020004" pitchFamily="2" charset="0"/>
              </a:rPr>
            </a:br>
            <a:r>
              <a:rPr lang="en-US" sz="2400" dirty="0">
                <a:latin typeface="Gotham-BookItalic" panose="02000504050000020004" pitchFamily="2" charset="0"/>
              </a:rPr>
              <a:t>“If I will not open for you the windows of heaven</a:t>
            </a:r>
            <a:br>
              <a:rPr lang="en-US" sz="2400" dirty="0">
                <a:latin typeface="Gotham-BookItalic" panose="02000504050000020004" pitchFamily="2" charset="0"/>
              </a:rPr>
            </a:br>
            <a:r>
              <a:rPr lang="en-US" sz="2400" dirty="0">
                <a:latin typeface="Gotham-BookItalic" panose="02000504050000020004" pitchFamily="2" charset="0"/>
              </a:rPr>
              <a:t>And pour out for you such blessing</a:t>
            </a:r>
            <a:br>
              <a:rPr lang="en-US" sz="2400" dirty="0">
                <a:latin typeface="Gotham-BookItalic" panose="02000504050000020004" pitchFamily="2" charset="0"/>
              </a:rPr>
            </a:br>
            <a:r>
              <a:rPr lang="en-US" sz="2400" dirty="0">
                <a:latin typeface="Gotham-BookItalic" panose="02000504050000020004" pitchFamily="2" charset="0"/>
              </a:rPr>
              <a:t>That there will not be room enough to receive it.”</a:t>
            </a:r>
          </a:p>
        </p:txBody>
      </p:sp>
      <p:pic>
        <p:nvPicPr>
          <p:cNvPr id="18" name="Picture 17">
            <a:extLst>
              <a:ext uri="{FF2B5EF4-FFF2-40B4-BE49-F238E27FC236}">
                <a16:creationId xmlns:a16="http://schemas.microsoft.com/office/drawing/2014/main" id="{26B458CD-FEC0-5F40-BD93-2BFAB005123D}"/>
              </a:ext>
            </a:extLst>
          </p:cNvPr>
          <p:cNvPicPr>
            <a:picLocks noChangeAspect="1"/>
          </p:cNvPicPr>
          <p:nvPr/>
        </p:nvPicPr>
        <p:blipFill>
          <a:blip r:embed="rId2">
            <a:duotone>
              <a:prstClr val="black"/>
              <a:schemeClr val="tx1">
                <a:tint val="45000"/>
                <a:satMod val="400000"/>
              </a:schemeClr>
            </a:duotone>
            <a:lum bright="-40000" contrast="-40000"/>
          </a:blip>
          <a:stretch>
            <a:fillRect/>
          </a:stretch>
        </p:blipFill>
        <p:spPr>
          <a:xfrm>
            <a:off x="5228726" y="5861011"/>
            <a:ext cx="1734548" cy="369747"/>
          </a:xfrm>
          <a:prstGeom prst="rect">
            <a:avLst/>
          </a:prstGeom>
        </p:spPr>
      </p:pic>
      <p:sp>
        <p:nvSpPr>
          <p:cNvPr id="6" name="Rectangle 5">
            <a:extLst>
              <a:ext uri="{FF2B5EF4-FFF2-40B4-BE49-F238E27FC236}">
                <a16:creationId xmlns:a16="http://schemas.microsoft.com/office/drawing/2014/main" id="{44953FE2-A80D-9A4A-803E-4F9A26D13828}"/>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637810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3248</TotalTime>
  <Words>1404</Words>
  <Application>Microsoft Macintosh PowerPoint</Application>
  <PresentationFormat>Widescreen</PresentationFormat>
  <Paragraphs>146</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Gotham Book</vt:lpstr>
      <vt:lpstr>Gotham Ultra</vt:lpstr>
      <vt:lpstr>Gotham-BookItalic</vt:lpstr>
      <vt:lpstr>Times New Roman</vt:lpstr>
      <vt:lpstr>Office Theme</vt:lpstr>
      <vt:lpst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30</cp:revision>
  <dcterms:created xsi:type="dcterms:W3CDTF">2020-07-28T16:16:04Z</dcterms:created>
  <dcterms:modified xsi:type="dcterms:W3CDTF">2020-08-25T19:06:02Z</dcterms:modified>
  <cp:category/>
</cp:coreProperties>
</file>