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5854700" cy="3295650"/>
  <p:notesSz cx="5854700" cy="32956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6988C9-2BD3-0541-A531-3DC2E3F4C5CE}" v="87" dt="2022-12-18T03:07:51.58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65"/>
  </p:normalViewPr>
  <p:slideViewPr>
    <p:cSldViewPr>
      <p:cViewPr varScale="1">
        <p:scale>
          <a:sx n="201" d="100"/>
          <a:sy n="201" d="100"/>
        </p:scale>
        <p:origin x="192" y="6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39598" y="1034292"/>
            <a:ext cx="1975502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Barlow Black"/>
                <a:cs typeface="Barlow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78205" y="1845564"/>
            <a:ext cx="4098290" cy="8239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Barlow Black"/>
                <a:cs typeface="Barlow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Barlow Black"/>
                <a:cs typeface="Barlow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Barlow Black"/>
                <a:cs typeface="Barlow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Barlow Black"/>
                <a:cs typeface="Barlow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92735" y="757999"/>
            <a:ext cx="2546794" cy="2175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015170" y="757999"/>
            <a:ext cx="2546794" cy="2175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Barlow Black"/>
                <a:cs typeface="Barlow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0995" y="695957"/>
            <a:ext cx="2550160" cy="665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Barlow Black"/>
                <a:cs typeface="Barlow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0995" y="766073"/>
            <a:ext cx="2554605" cy="665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Barlow Black"/>
                <a:cs typeface="Barlow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90598" y="3064954"/>
            <a:ext cx="1873504" cy="1647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92735" y="3064954"/>
            <a:ext cx="1346581" cy="1647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215384" y="3064954"/>
            <a:ext cx="1346581" cy="1647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6950" y="1300382"/>
            <a:ext cx="3253740" cy="126047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760"/>
              </a:spcBef>
            </a:pPr>
            <a:r>
              <a:rPr sz="3050" spc="-25" dirty="0">
                <a:solidFill>
                  <a:schemeClr val="bg1"/>
                </a:solidFill>
              </a:rPr>
              <a:t>ACCEPTABLE</a:t>
            </a:r>
            <a:r>
              <a:rPr sz="3050" spc="-65" dirty="0">
                <a:solidFill>
                  <a:schemeClr val="bg1"/>
                </a:solidFill>
              </a:rPr>
              <a:t> </a:t>
            </a:r>
            <a:r>
              <a:rPr sz="3050" spc="-25" dirty="0">
                <a:solidFill>
                  <a:schemeClr val="bg1"/>
                </a:solidFill>
              </a:rPr>
              <a:t>AND </a:t>
            </a:r>
            <a:r>
              <a:rPr sz="3050" spc="-10" dirty="0">
                <a:solidFill>
                  <a:schemeClr val="bg1"/>
                </a:solidFill>
              </a:rPr>
              <a:t>UNACCEPTABLE OFFERINGS</a:t>
            </a:r>
            <a:endParaRPr sz="3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5129" y="1552458"/>
            <a:ext cx="204088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0675" marR="5080" indent="-30861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bg1"/>
                </a:solidFill>
                <a:latin typeface="Barlow Black"/>
                <a:cs typeface="Barlow Black"/>
              </a:rPr>
              <a:t>2.</a:t>
            </a:r>
            <a:r>
              <a:rPr sz="1000" b="1" spc="-1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WHEN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IT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BROUGHT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BY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HEART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THAT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RIGHT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WITH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MEN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02235">
              <a:lnSpc>
                <a:spcPct val="100000"/>
              </a:lnSpc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(Matthew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5:23,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24;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Hebrews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13:16)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 marR="5080" indent="-9461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chemeClr val="bg1"/>
                </a:solidFill>
              </a:rPr>
              <a:t>CONDITIONS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FOR</a:t>
            </a:r>
            <a:r>
              <a:rPr spc="-1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GOD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-25" dirty="0">
                <a:solidFill>
                  <a:schemeClr val="bg1"/>
                </a:solidFill>
              </a:rPr>
              <a:t>TO </a:t>
            </a:r>
            <a:r>
              <a:rPr spc="-10" dirty="0">
                <a:solidFill>
                  <a:schemeClr val="bg1"/>
                </a:solidFill>
              </a:rPr>
              <a:t>ACCEPT</a:t>
            </a:r>
            <a:r>
              <a:rPr spc="-3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AN</a:t>
            </a:r>
            <a:r>
              <a:rPr spc="-3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OFFERING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9181" y="1387866"/>
            <a:ext cx="2277110" cy="928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835" indent="-64769">
              <a:lnSpc>
                <a:spcPct val="100000"/>
              </a:lnSpc>
              <a:spcBef>
                <a:spcPts val="1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There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contentious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spirit.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Barlow"/>
              <a:buChar char="•"/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 marR="5080" indent="64769">
              <a:lnSpc>
                <a:spcPct val="100000"/>
              </a:lnSpc>
              <a:buChar char="•"/>
              <a:tabLst>
                <a:tab pos="77470" algn="l"/>
              </a:tabLst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Feelings,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rights,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and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needs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of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others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are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despised.</a:t>
            </a:r>
            <a:endParaRPr lang="en-US" sz="1000" spc="-1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 marR="5080" indent="64769">
              <a:lnSpc>
                <a:spcPct val="100000"/>
              </a:lnSpc>
              <a:buChar char="•"/>
              <a:tabLst>
                <a:tab pos="77470" algn="l"/>
              </a:tabLst>
            </a:pP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>
              <a:lnSpc>
                <a:spcPct val="100000"/>
              </a:lnSpc>
            </a:pPr>
            <a:r>
              <a:rPr sz="1000" b="1" spc="-10" dirty="0">
                <a:solidFill>
                  <a:schemeClr val="bg1"/>
                </a:solidFill>
                <a:latin typeface="Barlow"/>
                <a:cs typeface="Barlow"/>
              </a:rPr>
              <a:t>Then,</a:t>
            </a:r>
            <a:r>
              <a:rPr sz="1000" b="1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b="1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b="1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b="1" spc="-10" dirty="0">
                <a:solidFill>
                  <a:schemeClr val="bg1"/>
                </a:solidFill>
                <a:latin typeface="Barlow"/>
                <a:cs typeface="Barlow"/>
              </a:rPr>
              <a:t>offerings</a:t>
            </a:r>
            <a:r>
              <a:rPr sz="1000" b="1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b="1" dirty="0">
                <a:solidFill>
                  <a:schemeClr val="bg1"/>
                </a:solidFill>
                <a:latin typeface="Barlow"/>
                <a:cs typeface="Barlow"/>
              </a:rPr>
              <a:t>cannot</a:t>
            </a:r>
            <a:r>
              <a:rPr sz="1000" b="1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b="1" dirty="0">
                <a:solidFill>
                  <a:schemeClr val="bg1"/>
                </a:solidFill>
                <a:latin typeface="Barlow"/>
                <a:cs typeface="Barlow"/>
              </a:rPr>
              <a:t>be</a:t>
            </a:r>
            <a:r>
              <a:rPr sz="1000" b="1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b="1" spc="-10" dirty="0">
                <a:solidFill>
                  <a:schemeClr val="bg1"/>
                </a:solidFill>
                <a:latin typeface="Barlow"/>
                <a:cs typeface="Barlow"/>
              </a:rPr>
              <a:t>accepted!</a:t>
            </a:r>
            <a:endParaRPr sz="1000" b="1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0995" y="695957"/>
            <a:ext cx="2550160" cy="572998"/>
          </a:xfrm>
          <a:prstGeom prst="rect">
            <a:avLst/>
          </a:prstGeom>
        </p:spPr>
        <p:txBody>
          <a:bodyPr vert="horz" wrap="square" lIns="0" tIns="354096" rIns="0" bIns="0" rtlCol="0">
            <a:spAutoFit/>
          </a:bodyPr>
          <a:lstStyle/>
          <a:p>
            <a:pPr marL="1079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bg1"/>
                </a:solidFill>
              </a:rPr>
              <a:t>RELIGION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IS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spc="-30" dirty="0">
                <a:solidFill>
                  <a:schemeClr val="bg1"/>
                </a:solidFill>
              </a:rPr>
              <a:t>FALSE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WHEN: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9181" y="1162309"/>
            <a:ext cx="213550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When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someone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has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something against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you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(Matthew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5:23,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24):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76835" indent="-64769">
              <a:lnSpc>
                <a:spcPct val="100000"/>
              </a:lnSpc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Stop</a:t>
            </a:r>
            <a:r>
              <a:rPr sz="1000" spc="-4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bringing</a:t>
            </a:r>
            <a:r>
              <a:rPr sz="1000" spc="-4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your</a:t>
            </a:r>
            <a:r>
              <a:rPr sz="1000" spc="-4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offering.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Barlow"/>
              <a:buChar char="•"/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76835" indent="-64769">
              <a:lnSpc>
                <a:spcPct val="100000"/>
              </a:lnSpc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“First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be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reconciled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your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brother.”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Barlow"/>
              <a:buChar char="•"/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76835" indent="-64769">
              <a:lnSpc>
                <a:spcPct val="100000"/>
              </a:lnSpc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“Then</a:t>
            </a:r>
            <a:r>
              <a:rPr sz="1000" spc="-3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come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and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offer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your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gift.”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9181" y="811797"/>
            <a:ext cx="11385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bg1"/>
                </a:solidFill>
              </a:rPr>
              <a:t>JESUS</a:t>
            </a:r>
            <a:r>
              <a:rPr spc="-4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SAID…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9181" y="1509762"/>
            <a:ext cx="229044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4769">
              <a:lnSpc>
                <a:spcPct val="100000"/>
              </a:lnSpc>
              <a:spcBef>
                <a:spcPts val="1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Am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doing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all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can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live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peaceably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with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all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men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and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women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(Rom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12:18)?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Barlow"/>
              <a:buChar char="•"/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 marR="165735" indent="64769">
              <a:lnSpc>
                <a:spcPct val="100000"/>
              </a:lnSpc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Am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helping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those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need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around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35" dirty="0">
                <a:solidFill>
                  <a:schemeClr val="bg1"/>
                </a:solidFill>
                <a:latin typeface="Barlow"/>
                <a:cs typeface="Barlow"/>
              </a:rPr>
              <a:t>me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(Isaiah</a:t>
            </a:r>
            <a:r>
              <a:rPr sz="1000" spc="-3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58)?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9181" y="958086"/>
            <a:ext cx="22313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bg1"/>
                </a:solidFill>
              </a:rPr>
              <a:t>TO</a:t>
            </a:r>
            <a:r>
              <a:rPr spc="-4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THINK</a:t>
            </a:r>
            <a:r>
              <a:rPr spc="-4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BEFORE</a:t>
            </a:r>
            <a:r>
              <a:rPr spc="-4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BRINGING </a:t>
            </a:r>
            <a:r>
              <a:rPr dirty="0">
                <a:solidFill>
                  <a:schemeClr val="bg1"/>
                </a:solidFill>
              </a:rPr>
              <a:t>AN</a:t>
            </a:r>
            <a:r>
              <a:rPr spc="-2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OFFERING: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25566" y="1467100"/>
            <a:ext cx="220027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5505" marR="5080" indent="-85344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bg1"/>
                </a:solidFill>
                <a:latin typeface="Barlow Black"/>
                <a:cs typeface="Barlow Black"/>
              </a:rPr>
              <a:t>3.</a:t>
            </a:r>
            <a:r>
              <a:rPr sz="1000" b="1" spc="-1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WHEN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PRESENTED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BY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AN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OBEDIENT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PERSON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(1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Samuel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15:22;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Psalm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40:6–8;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Isaiah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algn="ctr">
              <a:lnSpc>
                <a:spcPct val="100000"/>
              </a:lnSpc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66:2–4)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39598" y="964176"/>
            <a:ext cx="19723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 marR="5080" indent="-94615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CONDITIONS</a:t>
            </a:r>
            <a:r>
              <a:rPr sz="1400" b="1" spc="-1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FOR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GOD</a:t>
            </a:r>
            <a:r>
              <a:rPr sz="1400" b="1" spc="-1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TO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ACCEPT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AN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OFFERING</a:t>
            </a:r>
            <a:endParaRPr sz="1400" dirty="0">
              <a:solidFill>
                <a:schemeClr val="bg1"/>
              </a:solidFill>
              <a:latin typeface="Barlow Black"/>
              <a:cs typeface="Barlow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9181" y="1189730"/>
            <a:ext cx="231013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6364" indent="64769">
              <a:lnSpc>
                <a:spcPct val="100000"/>
              </a:lnSpc>
              <a:spcBef>
                <a:spcPts val="1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But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cover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his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willful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disobedience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Lord.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 marR="611505" indent="64769">
              <a:lnSpc>
                <a:spcPct val="100000"/>
              </a:lnSpc>
              <a:spcBef>
                <a:spcPts val="4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He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kept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giving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excuses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for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his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disobedience.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 marR="102235" indent="64769">
              <a:lnSpc>
                <a:spcPct val="100000"/>
              </a:lnSpc>
              <a:spcBef>
                <a:spcPts val="4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Can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offerings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compensate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for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breaking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Sabbath,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for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example?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 marR="5080" indent="64769">
              <a:lnSpc>
                <a:spcPct val="100000"/>
              </a:lnSpc>
              <a:spcBef>
                <a:spcPts val="4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Can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wife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accept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cake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prepared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by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her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husband’s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girlfriend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as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compensation?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9181" y="638054"/>
            <a:ext cx="24701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bg1"/>
                </a:solidFill>
              </a:rPr>
              <a:t>SAUL</a:t>
            </a:r>
            <a:r>
              <a:rPr spc="-60" dirty="0">
                <a:solidFill>
                  <a:schemeClr val="bg1"/>
                </a:solidFill>
              </a:rPr>
              <a:t> </a:t>
            </a:r>
            <a:r>
              <a:rPr spc="-90" dirty="0">
                <a:solidFill>
                  <a:schemeClr val="bg1"/>
                </a:solidFill>
              </a:rPr>
              <a:t>WAS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EAGER</a:t>
            </a:r>
            <a:r>
              <a:rPr spc="-3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TO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PRESENT OFFERINGS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(1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SAMUEL</a:t>
            </a:r>
            <a:r>
              <a:rPr spc="-20" dirty="0">
                <a:solidFill>
                  <a:schemeClr val="bg1"/>
                </a:solidFill>
              </a:rPr>
              <a:t> 15)!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062292" y="1357383"/>
            <a:ext cx="228790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8279" algn="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“Has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Lord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great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delight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burnt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offerings</a:t>
            </a:r>
            <a:r>
              <a:rPr sz="1000" spc="3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and</a:t>
            </a:r>
            <a:r>
              <a:rPr sz="1000" spc="3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sacriïces,</a:t>
            </a:r>
            <a:r>
              <a:rPr sz="1000" spc="4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as</a:t>
            </a:r>
            <a:r>
              <a:rPr sz="1000" spc="3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in</a:t>
            </a:r>
            <a:r>
              <a:rPr sz="1000" spc="4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obeying</a:t>
            </a:r>
            <a:r>
              <a:rPr sz="1000" spc="3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voice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of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Lord?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Behold,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obey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is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better</a:t>
            </a:r>
            <a:r>
              <a:rPr sz="1000" spc="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than</a:t>
            </a:r>
            <a:r>
              <a:rPr sz="1000" spc="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sacriïce,</a:t>
            </a:r>
            <a:r>
              <a:rPr sz="1000" spc="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and</a:t>
            </a:r>
            <a:r>
              <a:rPr sz="1000" spc="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heed</a:t>
            </a:r>
            <a:r>
              <a:rPr sz="1000" spc="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than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fat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of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rams”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(1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Samuel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15:22,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NKJV).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07267" y="1061713"/>
            <a:ext cx="23425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bg1"/>
                </a:solidFill>
              </a:rPr>
              <a:t>SAMUEL</a:t>
            </a:r>
            <a:r>
              <a:rPr spc="-5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ANSWERS</a:t>
            </a:r>
            <a:r>
              <a:rPr spc="-4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TO</a:t>
            </a:r>
            <a:r>
              <a:rPr spc="-4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SAUL: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66088" y="1290332"/>
            <a:ext cx="31191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OFFERINGS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CANNOT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BE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OFFERED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AS </a:t>
            </a:r>
            <a:r>
              <a:rPr sz="1400" b="1" spc="-50" dirty="0">
                <a:solidFill>
                  <a:schemeClr val="bg1"/>
                </a:solidFill>
                <a:latin typeface="Barlow Black"/>
                <a:cs typeface="Barlow Black"/>
              </a:rPr>
              <a:t>A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REPLACEMENT</a:t>
            </a:r>
            <a:r>
              <a:rPr sz="1400" b="1" spc="-4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FOR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55" dirty="0">
                <a:solidFill>
                  <a:schemeClr val="bg1"/>
                </a:solidFill>
                <a:latin typeface="Barlow Black"/>
                <a:cs typeface="Barlow Black"/>
              </a:rPr>
              <a:t>LOYALTY</a:t>
            </a:r>
            <a:r>
              <a:rPr sz="1400" b="1" spc="-1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TO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GOD’S COMMANDMENTS!</a:t>
            </a:r>
            <a:endParaRPr sz="1400" dirty="0">
              <a:solidFill>
                <a:schemeClr val="bg1"/>
              </a:solidFill>
              <a:latin typeface="Barlow Black"/>
              <a:cs typeface="Barlow Blac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51219" y="1470162"/>
            <a:ext cx="214884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740" marR="5080" indent="-193675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bg1"/>
                </a:solidFill>
                <a:latin typeface="Barlow Black"/>
                <a:cs typeface="Barlow Black"/>
              </a:rPr>
              <a:t>4.</a:t>
            </a:r>
            <a:r>
              <a:rPr sz="1000" b="1" spc="-1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WHEN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WORSHIPER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SEEKING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FOR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HEAVENLY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(NOT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EARTHLY)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808355">
              <a:lnSpc>
                <a:spcPct val="100000"/>
              </a:lnSpc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REWARD!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652145">
              <a:lnSpc>
                <a:spcPct val="100000"/>
              </a:lnSpc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(Matthew</a:t>
            </a:r>
            <a:r>
              <a:rPr sz="1000" spc="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6:1–4)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39598" y="967238"/>
            <a:ext cx="19723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 marR="5080" indent="-94615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CONDITIONS</a:t>
            </a:r>
            <a:r>
              <a:rPr sz="1400" b="1" spc="-1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FOR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GOD</a:t>
            </a:r>
            <a:r>
              <a:rPr sz="1400" b="1" spc="-1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TO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ACCEPT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AN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OFFERING</a:t>
            </a:r>
            <a:endParaRPr sz="1400" dirty="0">
              <a:solidFill>
                <a:schemeClr val="bg1"/>
              </a:solidFill>
              <a:latin typeface="Barlow Black"/>
              <a:cs typeface="Barlow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9181" y="1415287"/>
            <a:ext cx="2133369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00050" indent="64769">
              <a:lnSpc>
                <a:spcPct val="100000"/>
              </a:lnSpc>
              <a:spcBef>
                <a:spcPts val="100"/>
              </a:spcBef>
              <a:buChar char="•"/>
              <a:tabLst>
                <a:tab pos="77470" algn="l"/>
              </a:tabLst>
            </a:pPr>
            <a:r>
              <a:rPr sz="1000" spc="-35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 be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recognized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 as </a:t>
            </a:r>
            <a:r>
              <a:rPr sz="1000" spc="-50" dirty="0">
                <a:solidFill>
                  <a:schemeClr val="bg1"/>
                </a:solidFill>
                <a:latin typeface="Barlow"/>
                <a:cs typeface="Barlow"/>
              </a:rPr>
              <a:t>a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philanthropist/benefactor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 marR="85090" indent="64769">
              <a:lnSpc>
                <a:spcPct val="100000"/>
              </a:lnSpc>
              <a:spcBef>
                <a:spcPts val="400"/>
              </a:spcBef>
              <a:buChar char="•"/>
              <a:tabLst>
                <a:tab pos="77470" algn="l"/>
              </a:tabLst>
            </a:pPr>
            <a:r>
              <a:rPr sz="1000" spc="-35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get</a:t>
            </a:r>
            <a:r>
              <a:rPr sz="1000" spc="-4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spiritual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authority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(to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be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recognized</a:t>
            </a:r>
            <a:r>
              <a:rPr sz="1000" spc="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as</a:t>
            </a:r>
            <a:r>
              <a:rPr sz="1000" spc="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zealous)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 marR="5080" indent="64769">
              <a:lnSpc>
                <a:spcPct val="100000"/>
              </a:lnSpc>
              <a:spcBef>
                <a:spcPts val="400"/>
              </a:spcBef>
              <a:buChar char="•"/>
              <a:tabLst>
                <a:tab pos="77470" algn="l"/>
              </a:tabLst>
            </a:pPr>
            <a:r>
              <a:rPr sz="1000" spc="-35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get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position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on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church’s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committee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76835" indent="-64769">
              <a:lnSpc>
                <a:spcPct val="100000"/>
              </a:lnSpc>
              <a:spcBef>
                <a:spcPts val="400"/>
              </a:spcBef>
              <a:buChar char="•"/>
              <a:tabLst>
                <a:tab pos="77470" algn="l"/>
              </a:tabLst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For</a:t>
            </a:r>
            <a:r>
              <a:rPr sz="1000" spc="-3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loving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pastor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bg1"/>
                </a:solidFill>
              </a:rPr>
              <a:t>SOME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LESS-THAN-</a:t>
            </a:r>
            <a:r>
              <a:rPr spc="-20" dirty="0">
                <a:solidFill>
                  <a:schemeClr val="bg1"/>
                </a:solidFill>
              </a:rPr>
              <a:t>IDEAL </a:t>
            </a:r>
            <a:r>
              <a:rPr spc="-35" dirty="0">
                <a:solidFill>
                  <a:schemeClr val="bg1"/>
                </a:solidFill>
              </a:rPr>
              <a:t>MOTIVATIONS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FOR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BRINGING OFFERINGS: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9181" y="1604271"/>
            <a:ext cx="199580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970" indent="64769">
              <a:lnSpc>
                <a:spcPct val="100000"/>
              </a:lnSpc>
              <a:spcBef>
                <a:spcPts val="1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Poor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widow’s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episode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(Mark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12:41) </a:t>
            </a:r>
            <a:r>
              <a:rPr sz="1000" spc="-50" dirty="0">
                <a:solidFill>
                  <a:schemeClr val="bg1"/>
                </a:solidFill>
                <a:latin typeface="Barlow"/>
                <a:cs typeface="Barlow"/>
              </a:rPr>
              <a:t>–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lang="en-US" sz="1000" dirty="0">
                <a:solidFill>
                  <a:schemeClr val="bg1"/>
                </a:solidFill>
                <a:latin typeface="Barlow"/>
                <a:cs typeface="Barlow"/>
              </a:rPr>
              <a:t>Jesus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sat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opposite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treasury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Barlow"/>
              <a:buChar char="•"/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 marR="5080" indent="64769">
              <a:lnSpc>
                <a:spcPct val="100000"/>
              </a:lnSpc>
              <a:buChar char="•"/>
              <a:tabLst>
                <a:tab pos="77470" algn="l"/>
              </a:tabLst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Cornelius’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alms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“have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come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up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for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50" dirty="0">
                <a:solidFill>
                  <a:schemeClr val="bg1"/>
                </a:solidFill>
                <a:latin typeface="Barlow"/>
                <a:cs typeface="Barlow"/>
              </a:rPr>
              <a:t>a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memorial</a:t>
            </a:r>
            <a:r>
              <a:rPr sz="1000" spc="-4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before</a:t>
            </a:r>
            <a:r>
              <a:rPr sz="1000" spc="-3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God”</a:t>
            </a:r>
            <a:r>
              <a:rPr sz="1000" spc="-3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(Acts</a:t>
            </a:r>
            <a:r>
              <a:rPr sz="1000" spc="-3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10:4).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9181" y="851398"/>
            <a:ext cx="224599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bg1"/>
                </a:solidFill>
              </a:rPr>
              <a:t>THE</a:t>
            </a:r>
            <a:r>
              <a:rPr spc="-4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LORD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EVALUATES, ASSESSES,</a:t>
            </a:r>
            <a:r>
              <a:rPr spc="-4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AND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spc="-30" dirty="0">
                <a:solidFill>
                  <a:schemeClr val="bg1"/>
                </a:solidFill>
              </a:rPr>
              <a:t>RATES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spc="-25" dirty="0">
                <a:solidFill>
                  <a:schemeClr val="bg1"/>
                </a:solidFill>
              </a:rPr>
              <a:t>OUR </a:t>
            </a:r>
            <a:r>
              <a:rPr dirty="0">
                <a:solidFill>
                  <a:schemeClr val="bg1"/>
                </a:solidFill>
              </a:rPr>
              <a:t>GIVING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OR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ITS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ABSENCE!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9181" y="1467100"/>
            <a:ext cx="216471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4460" indent="64769">
              <a:lnSpc>
                <a:spcPct val="100000"/>
              </a:lnSpc>
              <a:spcBef>
                <a:spcPts val="1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When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there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no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expectation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of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any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human</a:t>
            </a:r>
            <a:r>
              <a:rPr sz="1000" spc="-3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recognition!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Barlow"/>
              <a:buChar char="•"/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 marR="5080" indent="64769">
              <a:lnSpc>
                <a:spcPct val="100000"/>
              </a:lnSpc>
              <a:buChar char="•"/>
              <a:tabLst>
                <a:tab pos="77470" algn="l"/>
              </a:tabLst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“Your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Father,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who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sees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what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done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in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secret,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will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reward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you”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(Matthew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6:4).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9181" y="964176"/>
            <a:ext cx="20580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bg1"/>
                </a:solidFill>
              </a:rPr>
              <a:t>WHEN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DOES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GOD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spc="-20" dirty="0">
                <a:solidFill>
                  <a:schemeClr val="bg1"/>
                </a:solidFill>
              </a:rPr>
              <a:t>REWARD </a:t>
            </a:r>
            <a:r>
              <a:rPr spc="-10" dirty="0">
                <a:solidFill>
                  <a:schemeClr val="bg1"/>
                </a:solidFill>
              </a:rPr>
              <a:t>OFFERINGS?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922521" y="1378714"/>
            <a:ext cx="200596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177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bg1"/>
                </a:solidFill>
                <a:latin typeface="Barlow Black"/>
                <a:cs typeface="Barlow Black"/>
              </a:rPr>
              <a:t>5.</a:t>
            </a:r>
            <a:r>
              <a:rPr sz="1000" b="1" spc="-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WHEN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IT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REPRESENTS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AN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APPROPRIATE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PROPORTION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 OF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782955">
              <a:lnSpc>
                <a:spcPct val="100000"/>
              </a:lnSpc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INCOME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algn="ctr">
              <a:lnSpc>
                <a:spcPct val="100000"/>
              </a:lnSpc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(Deuteronomy</a:t>
            </a:r>
            <a:r>
              <a:rPr sz="1000" spc="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16:17;</a:t>
            </a:r>
            <a:r>
              <a:rPr sz="1000" spc="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Mark</a:t>
            </a:r>
            <a:r>
              <a:rPr sz="1000" spc="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12:41–44;</a:t>
            </a:r>
            <a:r>
              <a:rPr sz="1000" spc="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50" dirty="0">
                <a:solidFill>
                  <a:schemeClr val="bg1"/>
                </a:solidFill>
                <a:latin typeface="Barlow"/>
                <a:cs typeface="Barlow"/>
              </a:rPr>
              <a:t>1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algn="ctr">
              <a:lnSpc>
                <a:spcPct val="100000"/>
              </a:lnSpc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Corinthians</a:t>
            </a:r>
            <a:r>
              <a:rPr sz="1000" spc="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16:1,</a:t>
            </a:r>
            <a:r>
              <a:rPr sz="1000" spc="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2)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39598" y="875790"/>
            <a:ext cx="19723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 marR="5080" indent="-9461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chemeClr val="bg1"/>
                </a:solidFill>
              </a:rPr>
              <a:t>CONDITIONS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FOR</a:t>
            </a:r>
            <a:r>
              <a:rPr spc="-1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GOD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-25" dirty="0">
                <a:solidFill>
                  <a:schemeClr val="bg1"/>
                </a:solidFill>
              </a:rPr>
              <a:t>TO </a:t>
            </a:r>
            <a:r>
              <a:rPr spc="-10" dirty="0">
                <a:solidFill>
                  <a:schemeClr val="bg1"/>
                </a:solidFill>
              </a:rPr>
              <a:t>ACCEPT</a:t>
            </a:r>
            <a:r>
              <a:rPr spc="-3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AN</a:t>
            </a:r>
            <a:r>
              <a:rPr spc="-3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OFFERING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828825" y="1119646"/>
            <a:ext cx="2519680" cy="149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4790" algn="r">
              <a:lnSpc>
                <a:spcPct val="100000"/>
              </a:lnSpc>
              <a:spcBef>
                <a:spcPts val="100"/>
              </a:spcBef>
              <a:buChar char="•"/>
              <a:tabLst>
                <a:tab pos="23749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poor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widow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gave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lesser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amount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and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was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valued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above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all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who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gave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larger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amounts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R="5080" algn="r">
              <a:lnSpc>
                <a:spcPct val="100000"/>
              </a:lnSpc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(Mark</a:t>
            </a:r>
            <a:r>
              <a:rPr sz="1000" spc="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12:41-44)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64465" marR="5080" lvl="1" indent="183515" algn="r">
              <a:lnSpc>
                <a:spcPct val="100000"/>
              </a:lnSpc>
              <a:spcBef>
                <a:spcPts val="400"/>
              </a:spcBef>
              <a:buChar char="•"/>
              <a:tabLst>
                <a:tab pos="34798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Jesus’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estimation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of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what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give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not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based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amount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but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proportion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R="5080" algn="r">
              <a:lnSpc>
                <a:spcPct val="100000"/>
              </a:lnSpc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given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32715" marR="5080" indent="81280" algn="r">
              <a:lnSpc>
                <a:spcPct val="100000"/>
              </a:lnSpc>
              <a:spcBef>
                <a:spcPts val="400"/>
              </a:spcBef>
              <a:buChar char="•"/>
              <a:tabLst>
                <a:tab pos="213995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In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His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sight,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6%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of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income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given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by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the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poorest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same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6%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of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wealthiest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(even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though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amounts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differ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greatly)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12442" y="616722"/>
            <a:ext cx="25374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3860" marR="5080" indent="-391795">
              <a:lnSpc>
                <a:spcPct val="100000"/>
              </a:lnSpc>
              <a:spcBef>
                <a:spcPts val="100"/>
              </a:spcBef>
            </a:pPr>
            <a:r>
              <a:rPr spc="-45" dirty="0">
                <a:solidFill>
                  <a:schemeClr val="bg1"/>
                </a:solidFill>
              </a:rPr>
              <a:t>WHAT</a:t>
            </a:r>
            <a:r>
              <a:rPr spc="-2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IS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MORE</a:t>
            </a:r>
            <a:r>
              <a:rPr spc="-25" dirty="0">
                <a:solidFill>
                  <a:schemeClr val="bg1"/>
                </a:solidFill>
              </a:rPr>
              <a:t> </a:t>
            </a:r>
            <a:r>
              <a:rPr spc="-30" dirty="0">
                <a:solidFill>
                  <a:schemeClr val="bg1"/>
                </a:solidFill>
              </a:rPr>
              <a:t>VALUED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-35" dirty="0">
                <a:solidFill>
                  <a:schemeClr val="bg1"/>
                </a:solidFill>
              </a:rPr>
              <a:t>BY</a:t>
            </a:r>
            <a:r>
              <a:rPr spc="-25" dirty="0">
                <a:solidFill>
                  <a:schemeClr val="bg1"/>
                </a:solidFill>
              </a:rPr>
              <a:t> </a:t>
            </a:r>
            <a:r>
              <a:rPr spc="-20" dirty="0">
                <a:solidFill>
                  <a:schemeClr val="bg1"/>
                </a:solidFill>
              </a:rPr>
              <a:t>GOD: </a:t>
            </a:r>
            <a:r>
              <a:rPr dirty="0">
                <a:solidFill>
                  <a:schemeClr val="bg1"/>
                </a:solidFill>
              </a:rPr>
              <a:t>AMOUNT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OR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PROPORTION?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0234" y="1503673"/>
            <a:ext cx="255079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835" indent="-64769">
              <a:lnSpc>
                <a:spcPct val="100000"/>
              </a:lnSpc>
              <a:spcBef>
                <a:spcPts val="100"/>
              </a:spcBef>
              <a:buChar char="•"/>
              <a:tabLst>
                <a:tab pos="77470" algn="l"/>
              </a:tabLst>
            </a:pP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We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testify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that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do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not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give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earn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merit.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76835" indent="-64769">
              <a:lnSpc>
                <a:spcPct val="100000"/>
              </a:lnSpc>
              <a:buChar char="•"/>
              <a:tabLst>
                <a:tab pos="77470" algn="l"/>
              </a:tabLst>
            </a:pP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We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give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in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response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God’s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giving.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 marR="190500" indent="64769">
              <a:lnSpc>
                <a:spcPct val="100000"/>
              </a:lnSpc>
              <a:buChar char="•"/>
              <a:tabLst>
                <a:tab pos="77470" algn="l"/>
              </a:tabLst>
            </a:pP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We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recognize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that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He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always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70" dirty="0">
                <a:solidFill>
                  <a:schemeClr val="bg1"/>
                </a:solidFill>
                <a:latin typeface="Barlow"/>
                <a:cs typeface="Barlow"/>
              </a:rPr>
              <a:t>ïrst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give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 marR="5080" indent="64769" algn="just">
              <a:lnSpc>
                <a:spcPct val="100000"/>
              </a:lnSpc>
              <a:buChar char="•"/>
              <a:tabLst>
                <a:tab pos="77470" algn="l"/>
              </a:tabLst>
            </a:pP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We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acknowledge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that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He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never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expects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us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give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if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has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not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given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us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something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before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(2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Corinthians</a:t>
            </a:r>
            <a:r>
              <a:rPr sz="1000" spc="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8:11,</a:t>
            </a:r>
            <a:r>
              <a:rPr sz="1000" spc="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12).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35" dirty="0">
                <a:solidFill>
                  <a:schemeClr val="bg1"/>
                </a:solidFill>
              </a:rPr>
              <a:t>BY </a:t>
            </a:r>
            <a:r>
              <a:rPr dirty="0">
                <a:solidFill>
                  <a:schemeClr val="bg1"/>
                </a:solidFill>
              </a:rPr>
              <a:t>CHOOSING</a:t>
            </a:r>
            <a:r>
              <a:rPr spc="-65" dirty="0">
                <a:solidFill>
                  <a:schemeClr val="bg1"/>
                </a:solidFill>
              </a:rPr>
              <a:t> </a:t>
            </a:r>
            <a:r>
              <a:rPr spc="-25" dirty="0">
                <a:solidFill>
                  <a:schemeClr val="bg1"/>
                </a:solidFill>
              </a:rPr>
              <a:t>THE </a:t>
            </a:r>
            <a:r>
              <a:rPr spc="-10" dirty="0">
                <a:solidFill>
                  <a:schemeClr val="bg1"/>
                </a:solidFill>
              </a:rPr>
              <a:t>PROPORTIONAL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spc="-25" dirty="0">
                <a:solidFill>
                  <a:schemeClr val="bg1"/>
                </a:solidFill>
              </a:rPr>
              <a:t>SYSTEM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spc="-25" dirty="0">
                <a:solidFill>
                  <a:schemeClr val="bg1"/>
                </a:solidFill>
              </a:rPr>
              <a:t>TO </a:t>
            </a:r>
            <a:r>
              <a:rPr dirty="0">
                <a:solidFill>
                  <a:schemeClr val="bg1"/>
                </a:solidFill>
              </a:rPr>
              <a:t>DECIDE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WHEN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AND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spc="-20" dirty="0">
                <a:solidFill>
                  <a:schemeClr val="bg1"/>
                </a:solidFill>
              </a:rPr>
              <a:t>HOW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MUCH…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4760" y="1180582"/>
            <a:ext cx="340169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“FOR</a:t>
            </a:r>
            <a:r>
              <a:rPr sz="1400" b="1" spc="-3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IF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THERE</a:t>
            </a:r>
            <a:r>
              <a:rPr sz="1400" b="1" spc="-3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IS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FIRST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A</a:t>
            </a:r>
            <a:r>
              <a:rPr sz="1400" b="1" spc="-3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WILLING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MIND,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35" dirty="0">
                <a:solidFill>
                  <a:schemeClr val="bg1"/>
                </a:solidFill>
                <a:latin typeface="Barlow Black"/>
                <a:cs typeface="Barlow Black"/>
              </a:rPr>
              <a:t>IT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IS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ACCEPTED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ACCORDING</a:t>
            </a:r>
            <a:r>
              <a:rPr sz="1400" b="1" spc="-2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TO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45" dirty="0">
                <a:solidFill>
                  <a:schemeClr val="bg1"/>
                </a:solidFill>
                <a:latin typeface="Barlow Black"/>
                <a:cs typeface="Barlow Black"/>
              </a:rPr>
              <a:t>WHAT</a:t>
            </a:r>
            <a:r>
              <a:rPr sz="1400" b="1" spc="-2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ONE </a:t>
            </a:r>
            <a:r>
              <a:rPr sz="1400" b="1" spc="-20" dirty="0">
                <a:solidFill>
                  <a:schemeClr val="bg1"/>
                </a:solidFill>
                <a:latin typeface="Barlow Black"/>
                <a:cs typeface="Barlow Black"/>
              </a:rPr>
              <a:t>HAS,</a:t>
            </a:r>
            <a:r>
              <a:rPr sz="1400" b="1" spc="-3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AND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NOT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ACCORDING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TO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45" dirty="0">
                <a:solidFill>
                  <a:schemeClr val="bg1"/>
                </a:solidFill>
                <a:latin typeface="Barlow Black"/>
                <a:cs typeface="Barlow Black"/>
              </a:rPr>
              <a:t>WHAT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HE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DOES</a:t>
            </a:r>
            <a:r>
              <a:rPr sz="1400" b="1" spc="-1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NOT</a:t>
            </a:r>
            <a:r>
              <a:rPr sz="1400" b="1" spc="-1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50" dirty="0">
                <a:solidFill>
                  <a:schemeClr val="bg1"/>
                </a:solidFill>
                <a:latin typeface="Barlow Black"/>
                <a:cs typeface="Barlow Black"/>
              </a:rPr>
              <a:t>HAVE”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(2</a:t>
            </a:r>
            <a:r>
              <a:rPr sz="1400" b="1" spc="-1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CORINTHIANS</a:t>
            </a:r>
            <a:r>
              <a:rPr sz="1400" b="1" spc="-1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8:12).</a:t>
            </a:r>
            <a:endParaRPr sz="1400" dirty="0">
              <a:solidFill>
                <a:schemeClr val="bg1"/>
              </a:solidFill>
              <a:latin typeface="Barlow Black"/>
              <a:cs typeface="Barlow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0234" y="1598181"/>
            <a:ext cx="250380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4769">
              <a:lnSpc>
                <a:spcPct val="100000"/>
              </a:lnSpc>
              <a:spcBef>
                <a:spcPts val="1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It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will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left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heart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decide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when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and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how</a:t>
            </a:r>
            <a:r>
              <a:rPr sz="1000" spc="-3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much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give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Barlow"/>
              <a:buChar char="•"/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 marR="168910" indent="64769">
              <a:lnSpc>
                <a:spcPct val="100000"/>
              </a:lnSpc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Problem: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heart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deceitful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(Jeremiah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17:9)</a:t>
            </a:r>
            <a:r>
              <a:rPr sz="1000" spc="5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and</a:t>
            </a:r>
            <a:r>
              <a:rPr sz="1000" spc="5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selïsh</a:t>
            </a:r>
            <a:r>
              <a:rPr sz="1000" spc="6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by</a:t>
            </a:r>
            <a:r>
              <a:rPr sz="1000" spc="5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nature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0995" y="860549"/>
            <a:ext cx="23368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35" dirty="0">
                <a:solidFill>
                  <a:schemeClr val="bg1"/>
                </a:solidFill>
              </a:rPr>
              <a:t>BY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NOT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PURPOSING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FIXED </a:t>
            </a:r>
            <a:r>
              <a:rPr spc="-25" dirty="0">
                <a:solidFill>
                  <a:schemeClr val="bg1"/>
                </a:solidFill>
              </a:rPr>
              <a:t>PERCENTAGE</a:t>
            </a:r>
            <a:r>
              <a:rPr spc="-1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OF</a:t>
            </a:r>
            <a:r>
              <a:rPr spc="-1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THE</a:t>
            </a:r>
            <a:r>
              <a:rPr spc="-10" dirty="0">
                <a:solidFill>
                  <a:schemeClr val="bg1"/>
                </a:solidFill>
              </a:rPr>
              <a:t> INCOME </a:t>
            </a:r>
            <a:r>
              <a:rPr spc="-30" dirty="0">
                <a:solidFill>
                  <a:schemeClr val="bg1"/>
                </a:solidFill>
              </a:rPr>
              <a:t>AS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OFFERING…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0234" y="1433589"/>
            <a:ext cx="249936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065" indent="64769">
              <a:lnSpc>
                <a:spcPct val="100000"/>
              </a:lnSpc>
              <a:spcBef>
                <a:spcPts val="1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God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will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control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of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when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and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how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much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give.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76835" indent="-64769">
              <a:lnSpc>
                <a:spcPct val="100000"/>
              </a:lnSpc>
              <a:spcBef>
                <a:spcPts val="4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Giving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will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response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His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giving.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 marR="5080" indent="64769">
              <a:lnSpc>
                <a:spcPct val="100000"/>
              </a:lnSpc>
              <a:spcBef>
                <a:spcPts val="4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It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will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lessen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temptation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of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trying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earn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merit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by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giving.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76835" indent="-64769">
              <a:lnSpc>
                <a:spcPct val="100000"/>
              </a:lnSpc>
              <a:spcBef>
                <a:spcPts val="4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It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will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proportion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of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what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gives.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35" dirty="0">
                <a:solidFill>
                  <a:schemeClr val="bg1"/>
                </a:solidFill>
              </a:rPr>
              <a:t>BY </a:t>
            </a:r>
            <a:r>
              <a:rPr spc="-30" dirty="0">
                <a:solidFill>
                  <a:schemeClr val="bg1"/>
                </a:solidFill>
              </a:rPr>
              <a:t>PRAYERFULLY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CHOOSING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spc="-50" dirty="0">
                <a:solidFill>
                  <a:schemeClr val="bg1"/>
                </a:solidFill>
              </a:rPr>
              <a:t>A </a:t>
            </a:r>
            <a:r>
              <a:rPr spc="-10" dirty="0">
                <a:solidFill>
                  <a:schemeClr val="bg1"/>
                </a:solidFill>
              </a:rPr>
              <a:t>PROPORTION</a:t>
            </a:r>
            <a:r>
              <a:rPr spc="-2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OF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THE</a:t>
            </a:r>
            <a:r>
              <a:rPr spc="-2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INCOME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-25" dirty="0">
                <a:solidFill>
                  <a:schemeClr val="bg1"/>
                </a:solidFill>
              </a:rPr>
              <a:t>TO </a:t>
            </a:r>
            <a:r>
              <a:rPr dirty="0">
                <a:solidFill>
                  <a:schemeClr val="bg1"/>
                </a:solidFill>
              </a:rPr>
              <a:t>GIVE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spc="-30" dirty="0">
                <a:solidFill>
                  <a:schemeClr val="bg1"/>
                </a:solidFill>
              </a:rPr>
              <a:t>AS </a:t>
            </a:r>
            <a:r>
              <a:rPr spc="-10" dirty="0">
                <a:solidFill>
                  <a:schemeClr val="bg1"/>
                </a:solidFill>
              </a:rPr>
              <a:t>OFFERING…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90234" y="1476251"/>
            <a:ext cx="256159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4769">
              <a:lnSpc>
                <a:spcPct val="100000"/>
              </a:lnSpc>
              <a:spcBef>
                <a:spcPts val="100"/>
              </a:spcBef>
              <a:buChar char="•"/>
              <a:tabLst>
                <a:tab pos="77470" algn="l"/>
              </a:tabLst>
            </a:pP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We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partner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with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Him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in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His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business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of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saving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souls.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 marR="296545" indent="64769">
              <a:lnSpc>
                <a:spcPct val="100000"/>
              </a:lnSpc>
              <a:spcBef>
                <a:spcPts val="4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more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are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blessed,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bigger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amount</a:t>
            </a:r>
            <a:r>
              <a:rPr sz="1000" spc="-4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returned.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00" marR="44450" indent="64769">
              <a:lnSpc>
                <a:spcPct val="100000"/>
              </a:lnSpc>
              <a:spcBef>
                <a:spcPts val="4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If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He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needs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more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in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His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business,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He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will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give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us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more.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35" dirty="0">
                <a:solidFill>
                  <a:schemeClr val="bg1"/>
                </a:solidFill>
              </a:rPr>
              <a:t>BY </a:t>
            </a:r>
            <a:r>
              <a:rPr spc="-30" dirty="0">
                <a:solidFill>
                  <a:schemeClr val="bg1"/>
                </a:solidFill>
              </a:rPr>
              <a:t>PRAYERFULLY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CHOOSING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spc="-50" dirty="0">
                <a:solidFill>
                  <a:schemeClr val="bg1"/>
                </a:solidFill>
              </a:rPr>
              <a:t>A </a:t>
            </a:r>
            <a:r>
              <a:rPr spc="-10" dirty="0">
                <a:solidFill>
                  <a:schemeClr val="bg1"/>
                </a:solidFill>
              </a:rPr>
              <a:t>PROPORTION</a:t>
            </a:r>
            <a:r>
              <a:rPr spc="-2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OF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THE</a:t>
            </a:r>
            <a:r>
              <a:rPr spc="-2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INCOME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-25" dirty="0">
                <a:solidFill>
                  <a:schemeClr val="bg1"/>
                </a:solidFill>
              </a:rPr>
              <a:t>TO </a:t>
            </a:r>
            <a:r>
              <a:rPr dirty="0">
                <a:solidFill>
                  <a:schemeClr val="bg1"/>
                </a:solidFill>
              </a:rPr>
              <a:t>GIVE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spc="-30" dirty="0">
                <a:solidFill>
                  <a:schemeClr val="bg1"/>
                </a:solidFill>
              </a:rPr>
              <a:t>AS </a:t>
            </a:r>
            <a:r>
              <a:rPr spc="-10" dirty="0">
                <a:solidFill>
                  <a:schemeClr val="bg1"/>
                </a:solidFill>
              </a:rPr>
              <a:t>OFFERING…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6554" y="1537216"/>
            <a:ext cx="22580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0405" marR="5080" indent="-68834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bg1"/>
                </a:solidFill>
                <a:latin typeface="Barlow Black"/>
                <a:cs typeface="Barlow Black"/>
              </a:rPr>
              <a:t>6.</a:t>
            </a:r>
            <a:r>
              <a:rPr sz="1000" b="1" spc="-2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WHEN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IT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GIVEN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ACCORDING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SPECIFICATION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326390">
              <a:lnSpc>
                <a:spcPct val="100000"/>
              </a:lnSpc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(Genesis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4:4,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5;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Hebrews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11:4)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 marR="5080" indent="-9461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chemeClr val="bg1"/>
                </a:solidFill>
              </a:rPr>
              <a:t>CONDITIONS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FOR</a:t>
            </a:r>
            <a:r>
              <a:rPr spc="-1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GOD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-25" dirty="0">
                <a:solidFill>
                  <a:schemeClr val="bg1"/>
                </a:solidFill>
              </a:rPr>
              <a:t>TO </a:t>
            </a:r>
            <a:r>
              <a:rPr spc="-10" dirty="0">
                <a:solidFill>
                  <a:schemeClr val="bg1"/>
                </a:solidFill>
              </a:rPr>
              <a:t>ACCEPT</a:t>
            </a:r>
            <a:r>
              <a:rPr spc="-3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AN</a:t>
            </a:r>
            <a:r>
              <a:rPr spc="-3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OFFERING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5774" y="1180582"/>
            <a:ext cx="337947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CAIN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DID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IT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HIS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20" dirty="0">
                <a:solidFill>
                  <a:schemeClr val="bg1"/>
                </a:solidFill>
                <a:latin typeface="Barlow Black"/>
                <a:cs typeface="Barlow Black"/>
              </a:rPr>
              <a:t>WAY…</a:t>
            </a:r>
            <a:endParaRPr sz="1400" dirty="0">
              <a:solidFill>
                <a:schemeClr val="bg1"/>
              </a:solidFill>
              <a:latin typeface="Barlow Black"/>
              <a:cs typeface="Barlow Black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 dirty="0">
              <a:solidFill>
                <a:schemeClr val="bg1"/>
              </a:solidFill>
              <a:latin typeface="Barlow Black"/>
              <a:cs typeface="Barlow Black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AND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GOD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“DID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NOT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RESPECT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CAIN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AND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HIS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OFFERING”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(GENESIS</a:t>
            </a:r>
            <a:r>
              <a:rPr sz="1400" b="1" spc="-2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4:5).</a:t>
            </a:r>
            <a:endParaRPr sz="1400" dirty="0">
              <a:solidFill>
                <a:schemeClr val="bg1"/>
              </a:solidFill>
              <a:latin typeface="Barlow Black"/>
              <a:cs typeface="Barlow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89181" y="1549396"/>
            <a:ext cx="21615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4769">
              <a:lnSpc>
                <a:spcPct val="100000"/>
              </a:lnSpc>
              <a:spcBef>
                <a:spcPts val="1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Some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offerings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may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even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offensive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God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Barlow"/>
              <a:buChar char="•"/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76835" indent="-64769">
              <a:lnSpc>
                <a:spcPct val="100000"/>
              </a:lnSpc>
              <a:buChar char="•"/>
              <a:tabLst>
                <a:tab pos="77470" algn="l"/>
              </a:tabLst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Irrespective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of their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amount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9181" y="1046472"/>
            <a:ext cx="21170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bg1"/>
                </a:solidFill>
              </a:rPr>
              <a:t>SOME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OFFERINGS CANNOT </a:t>
            </a:r>
            <a:r>
              <a:rPr dirty="0">
                <a:solidFill>
                  <a:schemeClr val="bg1"/>
                </a:solidFill>
              </a:rPr>
              <a:t>BE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ACCEPTED…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9822" y="967238"/>
            <a:ext cx="343154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ABEL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20" dirty="0">
                <a:solidFill>
                  <a:schemeClr val="bg1"/>
                </a:solidFill>
                <a:latin typeface="Barlow Black"/>
                <a:cs typeface="Barlow Black"/>
              </a:rPr>
              <a:t>FOLLOWED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GOD’S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GUIDANCE…</a:t>
            </a:r>
            <a:endParaRPr sz="1400" dirty="0">
              <a:solidFill>
                <a:schemeClr val="bg1"/>
              </a:solidFill>
              <a:latin typeface="Barlow Black"/>
              <a:cs typeface="Barlow Black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 dirty="0">
              <a:solidFill>
                <a:schemeClr val="bg1"/>
              </a:solidFill>
              <a:latin typeface="Barlow Black"/>
              <a:cs typeface="Barlow Black"/>
            </a:endParaRPr>
          </a:p>
          <a:p>
            <a:pPr marL="12065" marR="5080" algn="ctr">
              <a:lnSpc>
                <a:spcPct val="100000"/>
              </a:lnSpc>
            </a:pP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HE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BROUGHT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FROM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“THE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FIRSTBORN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OF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HIS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FLOCK</a:t>
            </a:r>
            <a:r>
              <a:rPr sz="1400" b="1" spc="-5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AND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OF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THEIR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20" dirty="0">
                <a:solidFill>
                  <a:schemeClr val="bg1"/>
                </a:solidFill>
                <a:latin typeface="Barlow Black"/>
                <a:cs typeface="Barlow Black"/>
              </a:rPr>
              <a:t>FAT.</a:t>
            </a:r>
            <a:r>
              <a:rPr sz="1400" b="1" spc="-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AND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THE</a:t>
            </a:r>
            <a:r>
              <a:rPr sz="1400" b="1" spc="-3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20" dirty="0">
                <a:solidFill>
                  <a:schemeClr val="bg1"/>
                </a:solidFill>
                <a:latin typeface="Barlow Black"/>
                <a:cs typeface="Barlow Black"/>
              </a:rPr>
              <a:t>LORD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RESPECTED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ABEL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AND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HIS</a:t>
            </a:r>
            <a:r>
              <a:rPr sz="1400" b="1" spc="-2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OFFERING”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(GENESIS</a:t>
            </a:r>
            <a:r>
              <a:rPr sz="1400" b="1" spc="-6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4:4).</a:t>
            </a:r>
            <a:endParaRPr sz="1400" dirty="0">
              <a:solidFill>
                <a:schemeClr val="bg1"/>
              </a:solidFill>
              <a:latin typeface="Barlow Black"/>
              <a:cs typeface="Barlow Blac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974355" y="1641857"/>
            <a:ext cx="2374265" cy="8382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64135" marR="5080" indent="-64769" algn="r">
              <a:lnSpc>
                <a:spcPct val="100000"/>
              </a:lnSpc>
              <a:spcBef>
                <a:spcPts val="500"/>
              </a:spcBef>
              <a:buChar char="•"/>
              <a:tabLst>
                <a:tab pos="64769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Good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feelings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64135" marR="5080" indent="-64769" algn="r">
              <a:lnSpc>
                <a:spcPct val="100000"/>
              </a:lnSpc>
              <a:spcBef>
                <a:spcPts val="400"/>
              </a:spcBef>
              <a:buChar char="•"/>
              <a:tabLst>
                <a:tab pos="64769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</a:t>
            </a:r>
            <a:r>
              <a:rPr sz="1000" spc="13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speciïc</a:t>
            </a:r>
            <a:r>
              <a:rPr sz="1000" spc="13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call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64135" marR="5080" indent="-64769" algn="r">
              <a:lnSpc>
                <a:spcPct val="100000"/>
              </a:lnSpc>
              <a:spcBef>
                <a:spcPts val="400"/>
              </a:spcBef>
              <a:buChar char="•"/>
              <a:tabLst>
                <a:tab pos="64769" algn="l"/>
              </a:tabLst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Sympathy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for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religious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leader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64135" marR="5080" indent="-64769" algn="r">
              <a:lnSpc>
                <a:spcPct val="100000"/>
              </a:lnSpc>
              <a:spcBef>
                <a:spcPts val="400"/>
              </a:spcBef>
              <a:buChar char="•"/>
              <a:tabLst>
                <a:tab pos="64769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desire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provide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for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mission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work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55233" y="756922"/>
            <a:ext cx="269494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 marR="5080" indent="-17780" algn="r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chemeClr val="bg1"/>
                </a:solidFill>
              </a:rPr>
              <a:t>GOD-</a:t>
            </a:r>
            <a:r>
              <a:rPr dirty="0">
                <a:solidFill>
                  <a:schemeClr val="bg1"/>
                </a:solidFill>
              </a:rPr>
              <a:t>FIRST</a:t>
            </a:r>
            <a:r>
              <a:rPr spc="-5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PRINCIPLE</a:t>
            </a:r>
            <a:r>
              <a:rPr spc="-5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(MATTHEW </a:t>
            </a:r>
            <a:r>
              <a:rPr dirty="0">
                <a:solidFill>
                  <a:schemeClr val="bg1"/>
                </a:solidFill>
              </a:rPr>
              <a:t>6:33)</a:t>
            </a:r>
            <a:r>
              <a:rPr spc="-4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ALSO</a:t>
            </a:r>
            <a:r>
              <a:rPr spc="-4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APPLIES</a:t>
            </a:r>
            <a:r>
              <a:rPr spc="-45" dirty="0">
                <a:solidFill>
                  <a:schemeClr val="bg1"/>
                </a:solidFill>
              </a:rPr>
              <a:t> </a:t>
            </a:r>
            <a:r>
              <a:rPr spc="-25" dirty="0">
                <a:solidFill>
                  <a:schemeClr val="bg1"/>
                </a:solidFill>
              </a:rPr>
              <a:t>TO </a:t>
            </a:r>
            <a:r>
              <a:rPr spc="-10" dirty="0">
                <a:solidFill>
                  <a:schemeClr val="bg1"/>
                </a:solidFill>
              </a:rPr>
              <a:t>OFFERINGS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THEY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ARE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PRIMARILY</a:t>
            </a:r>
          </a:p>
          <a:p>
            <a:pPr marR="5080" algn="r">
              <a:lnSpc>
                <a:spcPct val="100000"/>
              </a:lnSpc>
            </a:pPr>
            <a:r>
              <a:rPr spc="-10" dirty="0">
                <a:solidFill>
                  <a:schemeClr val="bg1"/>
                </a:solidFill>
              </a:rPr>
              <a:t>TRIGGERED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NOT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-25" dirty="0">
                <a:solidFill>
                  <a:schemeClr val="bg1"/>
                </a:solidFill>
              </a:rPr>
              <a:t>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98400" y="1710960"/>
            <a:ext cx="20542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3555" marR="5080" indent="-49149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God’s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initiative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of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sending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any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form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of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income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or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increase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25193" y="1208036"/>
            <a:ext cx="22009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5770" marR="5080" indent="-43370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chemeClr val="bg1"/>
                </a:solidFill>
              </a:rPr>
              <a:t>GOD-</a:t>
            </a:r>
            <a:r>
              <a:rPr dirty="0">
                <a:solidFill>
                  <a:schemeClr val="bg1"/>
                </a:solidFill>
              </a:rPr>
              <a:t>FIRST</a:t>
            </a:r>
            <a:r>
              <a:rPr spc="-10" dirty="0">
                <a:solidFill>
                  <a:schemeClr val="bg1"/>
                </a:solidFill>
              </a:rPr>
              <a:t> OFFERINGS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spc="-25" dirty="0">
                <a:solidFill>
                  <a:schemeClr val="bg1"/>
                </a:solidFill>
              </a:rPr>
              <a:t>ARE </a:t>
            </a:r>
            <a:r>
              <a:rPr spc="-10" dirty="0">
                <a:solidFill>
                  <a:schemeClr val="bg1"/>
                </a:solidFill>
              </a:rPr>
              <a:t>TRIGGERED</a:t>
            </a:r>
            <a:r>
              <a:rPr spc="15" dirty="0">
                <a:solidFill>
                  <a:schemeClr val="bg1"/>
                </a:solidFill>
              </a:rPr>
              <a:t> </a:t>
            </a:r>
            <a:r>
              <a:rPr spc="-25" dirty="0">
                <a:solidFill>
                  <a:schemeClr val="bg1"/>
                </a:solidFill>
              </a:rPr>
              <a:t>BY…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71157" y="1234843"/>
            <a:ext cx="2308860" cy="74866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0"/>
              </a:spcBef>
            </a:pP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GOD-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FIRST</a:t>
            </a:r>
            <a:r>
              <a:rPr sz="1400" b="1" spc="-3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OFFERINGS</a:t>
            </a:r>
            <a:endParaRPr sz="1400" dirty="0">
              <a:solidFill>
                <a:schemeClr val="bg1"/>
              </a:solidFill>
              <a:latin typeface="Barlow Black"/>
              <a:cs typeface="Barlow Black"/>
            </a:endParaRPr>
          </a:p>
          <a:p>
            <a:pPr marL="12065" marR="5080" algn="ctr">
              <a:lnSpc>
                <a:spcPct val="100000"/>
              </a:lnSpc>
              <a:spcBef>
                <a:spcPts val="670"/>
              </a:spcBef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Are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means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worship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God,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in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addition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tithe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(Malachi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3:8-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10)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91727" y="730511"/>
            <a:ext cx="2267585" cy="22606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80035" indent="-65405">
              <a:lnSpc>
                <a:spcPct val="100000"/>
              </a:lnSpc>
              <a:spcBef>
                <a:spcPts val="500"/>
              </a:spcBef>
              <a:buChar char="•"/>
              <a:tabLst>
                <a:tab pos="2806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there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still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an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unconfessed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sin?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271780" indent="-65405">
              <a:lnSpc>
                <a:spcPct val="100000"/>
              </a:lnSpc>
              <a:spcBef>
                <a:spcPts val="400"/>
              </a:spcBef>
              <a:buChar char="•"/>
              <a:tabLst>
                <a:tab pos="272415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How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my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relationship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with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God?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200660" indent="-65405">
              <a:lnSpc>
                <a:spcPct val="100000"/>
              </a:lnSpc>
              <a:spcBef>
                <a:spcPts val="400"/>
              </a:spcBef>
              <a:buChar char="•"/>
              <a:tabLst>
                <a:tab pos="201295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How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my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relationship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with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others?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231775" marR="158750" indent="-65405" algn="ctr">
              <a:lnSpc>
                <a:spcPct val="100000"/>
              </a:lnSpc>
              <a:spcBef>
                <a:spcPts val="400"/>
              </a:spcBef>
              <a:buChar char="•"/>
              <a:tabLst>
                <a:tab pos="866775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What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motivates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me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give?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it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lang="en-US"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show</a:t>
            </a:r>
            <a:r>
              <a:rPr sz="1000" spc="-4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off?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278765" marR="205740" indent="-66040" algn="ctr">
              <a:lnSpc>
                <a:spcPct val="100000"/>
              </a:lnSpc>
              <a:spcBef>
                <a:spcPts val="400"/>
              </a:spcBef>
              <a:buChar char="•"/>
              <a:tabLst>
                <a:tab pos="49784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my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offering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as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regular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as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God’s</a:t>
            </a:r>
            <a:r>
              <a:rPr lang="en-US" sz="1000" spc="-20" dirty="0">
                <a:solidFill>
                  <a:schemeClr val="bg1"/>
                </a:solidFill>
                <a:latin typeface="Barlow"/>
                <a:cs typeface="Barlow"/>
              </a:rPr>
              <a:t> f</a:t>
            </a:r>
            <a:r>
              <a:rPr lang="en-US" sz="1000" dirty="0">
                <a:solidFill>
                  <a:schemeClr val="bg1"/>
                </a:solidFill>
                <a:latin typeface="Barlow"/>
                <a:cs typeface="Barlow"/>
              </a:rPr>
              <a:t>i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nancial</a:t>
            </a:r>
            <a:r>
              <a:rPr sz="1000" spc="15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blessings</a:t>
            </a:r>
            <a:r>
              <a:rPr sz="1000" spc="15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are?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81915" marR="8890" indent="-65405">
              <a:lnSpc>
                <a:spcPct val="100000"/>
              </a:lnSpc>
              <a:spcBef>
                <a:spcPts val="400"/>
              </a:spcBef>
              <a:buChar char="•"/>
              <a:tabLst>
                <a:tab pos="62103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my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offering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proportion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(percentage)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	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of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God’s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blessings?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384810" lvl="1" indent="-64769">
              <a:lnSpc>
                <a:spcPct val="100000"/>
              </a:lnSpc>
              <a:spcBef>
                <a:spcPts val="400"/>
              </a:spcBef>
              <a:buChar char="•"/>
              <a:tabLst>
                <a:tab pos="385445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it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best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that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can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offer?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77470" marR="5080" indent="-65405" algn="ctr">
              <a:lnSpc>
                <a:spcPct val="100000"/>
              </a:lnSpc>
              <a:spcBef>
                <a:spcPts val="400"/>
              </a:spcBef>
              <a:buChar char="•"/>
              <a:tabLst>
                <a:tab pos="925194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Does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it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express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gratitude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and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allegiance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Him?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86443" y="250966"/>
            <a:ext cx="20783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1825" marR="5080" indent="-61976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bg1"/>
                </a:solidFill>
              </a:rPr>
              <a:t>IT</a:t>
            </a:r>
            <a:r>
              <a:rPr spc="-2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IS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TIME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TO</a:t>
            </a:r>
            <a:r>
              <a:rPr spc="-25" dirty="0">
                <a:solidFill>
                  <a:schemeClr val="bg1"/>
                </a:solidFill>
              </a:rPr>
              <a:t> </a:t>
            </a:r>
            <a:r>
              <a:rPr spc="-20" dirty="0">
                <a:solidFill>
                  <a:schemeClr val="bg1"/>
                </a:solidFill>
              </a:rPr>
              <a:t>ASSESS </a:t>
            </a:r>
            <a:r>
              <a:rPr spc="-25" dirty="0">
                <a:solidFill>
                  <a:schemeClr val="bg1"/>
                </a:solidFill>
              </a:rPr>
              <a:t>OUR </a:t>
            </a:r>
            <a:r>
              <a:rPr spc="-10" dirty="0">
                <a:solidFill>
                  <a:schemeClr val="bg1"/>
                </a:solidFill>
              </a:rPr>
              <a:t>HEARTS…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69341" y="1390894"/>
            <a:ext cx="22548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4820" marR="21590" indent="-452755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chemeClr val="bg1"/>
                </a:solidFill>
                <a:latin typeface="Barlow Black"/>
                <a:cs typeface="Barlow Black"/>
              </a:rPr>
              <a:t>1.</a:t>
            </a:r>
            <a:r>
              <a:rPr sz="1000" b="1" spc="210" dirty="0">
                <a:solidFill>
                  <a:schemeClr val="bg1"/>
                </a:solidFill>
                <a:latin typeface="Barlow Black"/>
                <a:cs typeface="Barlow Black"/>
              </a:rPr>
              <a:t> 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WHEN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IT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PRESENTED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BY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HEART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THAT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RIGHT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WITH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GOD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57150" algn="ctr">
              <a:lnSpc>
                <a:spcPct val="100000"/>
              </a:lnSpc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(Psalm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40:6–8;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51:16,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17;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Isaiah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1:10–13;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57150" algn="ctr">
              <a:lnSpc>
                <a:spcPct val="100000"/>
              </a:lnSpc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Hosea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6:6;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Malachi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3:2–5;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Matthew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9:13;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57150" algn="ctr">
              <a:lnSpc>
                <a:spcPct val="100000"/>
              </a:lnSpc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Mark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12:33)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39598" y="887970"/>
            <a:ext cx="19723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 marR="5080" indent="-9461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chemeClr val="bg1"/>
                </a:solidFill>
              </a:rPr>
              <a:t>CONDITIONS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FOR</a:t>
            </a:r>
            <a:r>
              <a:rPr spc="-1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GOD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-25" dirty="0">
                <a:solidFill>
                  <a:schemeClr val="bg1"/>
                </a:solidFill>
              </a:rPr>
              <a:t>TO </a:t>
            </a:r>
            <a:r>
              <a:rPr spc="-10" dirty="0">
                <a:solidFill>
                  <a:schemeClr val="bg1"/>
                </a:solidFill>
              </a:rPr>
              <a:t>ACCEPT</a:t>
            </a:r>
            <a:r>
              <a:rPr spc="-3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AN</a:t>
            </a:r>
            <a:r>
              <a:rPr spc="-3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OFFERING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37037" y="1540245"/>
            <a:ext cx="22117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5080" indent="-64769" algn="r">
              <a:lnSpc>
                <a:spcPct val="100000"/>
              </a:lnSpc>
              <a:spcBef>
                <a:spcPts val="100"/>
              </a:spcBef>
              <a:buChar char="•"/>
              <a:tabLst>
                <a:tab pos="64769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Are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brought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“in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righteousness” (v.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3)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77470" marR="5080" indent="-65405" algn="r">
              <a:lnSpc>
                <a:spcPct val="100000"/>
              </a:lnSpc>
              <a:buChar char="•"/>
              <a:tabLst>
                <a:tab pos="39370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Are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brought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by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those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who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have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allowed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	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God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purify,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55" dirty="0">
                <a:solidFill>
                  <a:schemeClr val="bg1"/>
                </a:solidFill>
                <a:latin typeface="Barlow"/>
                <a:cs typeface="Barlow"/>
              </a:rPr>
              <a:t>reïne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them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(v.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2)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55430" y="1037354"/>
            <a:ext cx="21945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7850" marR="5080" indent="-56578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chemeClr val="bg1"/>
                </a:solidFill>
              </a:rPr>
              <a:t>OFFERINGS </a:t>
            </a:r>
            <a:r>
              <a:rPr dirty="0">
                <a:solidFill>
                  <a:schemeClr val="bg1"/>
                </a:solidFill>
              </a:rPr>
              <a:t>ARE</a:t>
            </a:r>
            <a:r>
              <a:rPr spc="-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ACCEPTED </a:t>
            </a:r>
            <a:r>
              <a:rPr dirty="0">
                <a:solidFill>
                  <a:schemeClr val="bg1"/>
                </a:solidFill>
              </a:rPr>
              <a:t>WHEN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(MALACHI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spc="-25" dirty="0">
                <a:solidFill>
                  <a:schemeClr val="bg1"/>
                </a:solidFill>
              </a:rPr>
              <a:t>3):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84362" y="1431542"/>
            <a:ext cx="2881630" cy="104140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56665" indent="-64769">
              <a:lnSpc>
                <a:spcPct val="100000"/>
              </a:lnSpc>
              <a:spcBef>
                <a:spcPts val="500"/>
              </a:spcBef>
              <a:buChar char="•"/>
              <a:tabLst>
                <a:tab pos="1257300" algn="l"/>
              </a:tabLst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Sorcery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42060" indent="-65405">
              <a:lnSpc>
                <a:spcPct val="100000"/>
              </a:lnSpc>
              <a:spcBef>
                <a:spcPts val="400"/>
              </a:spcBef>
              <a:buChar char="•"/>
              <a:tabLst>
                <a:tab pos="1242695" algn="l"/>
              </a:tabLst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Adultery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1276350" indent="-65405">
              <a:lnSpc>
                <a:spcPct val="100000"/>
              </a:lnSpc>
              <a:spcBef>
                <a:spcPts val="400"/>
              </a:spcBef>
              <a:buChar char="•"/>
              <a:tabLst>
                <a:tab pos="1276985" algn="l"/>
              </a:tabLst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Perjury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76835" indent="-64769">
              <a:lnSpc>
                <a:spcPct val="100000"/>
              </a:lnSpc>
              <a:spcBef>
                <a:spcPts val="400"/>
              </a:spcBef>
              <a:buChar char="•"/>
              <a:tabLst>
                <a:tab pos="77470" algn="l"/>
              </a:tabLst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Overreaching</a:t>
            </a:r>
            <a:r>
              <a:rPr sz="1000" spc="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or</a:t>
            </a:r>
            <a:r>
              <a:rPr sz="1000" spc="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oppressing</a:t>
            </a:r>
            <a:r>
              <a:rPr sz="1000" spc="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hirelings</a:t>
            </a:r>
            <a:r>
              <a:rPr sz="1000" spc="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in</a:t>
            </a:r>
            <a:r>
              <a:rPr sz="1000" spc="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their</a:t>
            </a:r>
            <a:r>
              <a:rPr sz="1000" spc="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wages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281305" lvl="1" indent="-64769">
              <a:lnSpc>
                <a:spcPct val="100000"/>
              </a:lnSpc>
              <a:spcBef>
                <a:spcPts val="400"/>
              </a:spcBef>
              <a:buChar char="•"/>
              <a:tabLst>
                <a:tab pos="281940" algn="l"/>
              </a:tabLst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Oppression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 of</a:t>
            </a:r>
            <a:r>
              <a:rPr sz="1000" spc="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vulnerable</a:t>
            </a:r>
            <a:r>
              <a:rPr sz="1000" spc="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and</a:t>
            </a:r>
            <a:r>
              <a:rPr sz="1000" spc="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foreigners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7619" y="723181"/>
            <a:ext cx="295783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bg1"/>
                </a:solidFill>
              </a:rPr>
              <a:t>AN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OFFERING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IS</a:t>
            </a:r>
            <a:r>
              <a:rPr spc="-3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UNACCEPTED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spc="-20" dirty="0">
                <a:solidFill>
                  <a:schemeClr val="bg1"/>
                </a:solidFill>
              </a:rPr>
              <a:t>WHEN </a:t>
            </a:r>
            <a:r>
              <a:rPr dirty="0">
                <a:solidFill>
                  <a:schemeClr val="bg1"/>
                </a:solidFill>
              </a:rPr>
              <a:t>THERE</a:t>
            </a:r>
            <a:r>
              <a:rPr spc="-2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ARE</a:t>
            </a:r>
            <a:r>
              <a:rPr spc="-2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UNCONFESSED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SINS</a:t>
            </a:r>
            <a:r>
              <a:rPr spc="-25" dirty="0">
                <a:solidFill>
                  <a:schemeClr val="bg1"/>
                </a:solidFill>
              </a:rPr>
              <a:t> </a:t>
            </a:r>
            <a:r>
              <a:rPr spc="-20" dirty="0">
                <a:solidFill>
                  <a:schemeClr val="bg1"/>
                </a:solidFill>
              </a:rPr>
              <a:t>LIKE </a:t>
            </a:r>
            <a:r>
              <a:rPr spc="-10" dirty="0">
                <a:solidFill>
                  <a:schemeClr val="bg1"/>
                </a:solidFill>
              </a:rPr>
              <a:t>(MALACHI</a:t>
            </a:r>
            <a:r>
              <a:rPr spc="-30" dirty="0">
                <a:solidFill>
                  <a:schemeClr val="bg1"/>
                </a:solidFill>
              </a:rPr>
              <a:t> </a:t>
            </a:r>
            <a:r>
              <a:rPr spc="-20" dirty="0">
                <a:solidFill>
                  <a:schemeClr val="bg1"/>
                </a:solidFill>
              </a:rPr>
              <a:t>3:5):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88415" y="1114425"/>
            <a:ext cx="3277870" cy="9002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ONLY</a:t>
            </a:r>
            <a:r>
              <a:rPr sz="1400" b="1" spc="-4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AFTER</a:t>
            </a:r>
            <a:r>
              <a:rPr sz="1400" b="1" spc="-3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SINS</a:t>
            </a:r>
            <a:r>
              <a:rPr sz="1400" b="1" spc="-3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ARE</a:t>
            </a:r>
            <a:r>
              <a:rPr sz="1400" b="1" spc="-3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DEALT</a:t>
            </a:r>
            <a:r>
              <a:rPr sz="1400" b="1" spc="-4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WITH</a:t>
            </a:r>
            <a:r>
              <a:rPr sz="1400" b="1" spc="-3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20" dirty="0">
                <a:solidFill>
                  <a:schemeClr val="bg1"/>
                </a:solidFill>
                <a:latin typeface="Barlow Black"/>
                <a:cs typeface="Barlow Black"/>
              </a:rPr>
              <a:t>WILL</a:t>
            </a:r>
            <a:endParaRPr lang="en-US" sz="1400" b="1" spc="-20" dirty="0">
              <a:solidFill>
                <a:schemeClr val="bg1"/>
              </a:solidFill>
              <a:latin typeface="Barlow Black"/>
              <a:cs typeface="Barlow Black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endParaRPr lang="en-US" sz="1400" b="1" spc="-20" dirty="0">
              <a:solidFill>
                <a:schemeClr val="bg1"/>
              </a:solidFill>
              <a:latin typeface="Barlow Black"/>
              <a:cs typeface="Barlow Black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“THE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 OFFERINGS</a:t>
            </a:r>
            <a:r>
              <a:rPr sz="1400" b="1" spc="-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…</a:t>
            </a:r>
            <a:r>
              <a:rPr sz="1400" b="1" spc="-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BE</a:t>
            </a:r>
            <a:r>
              <a:rPr sz="1400" b="1" spc="-5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ACCEPTABLE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25" dirty="0">
                <a:solidFill>
                  <a:schemeClr val="bg1"/>
                </a:solidFill>
                <a:latin typeface="Barlow Black"/>
                <a:cs typeface="Barlow Black"/>
              </a:rPr>
              <a:t>TO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THE</a:t>
            </a:r>
            <a:r>
              <a:rPr sz="1400" b="1" spc="-4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dirty="0">
                <a:solidFill>
                  <a:schemeClr val="bg1"/>
                </a:solidFill>
                <a:latin typeface="Barlow Black"/>
                <a:cs typeface="Barlow Black"/>
              </a:rPr>
              <a:t>LORD”</a:t>
            </a:r>
            <a:r>
              <a:rPr sz="1400" b="1" spc="-4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(MALACHI</a:t>
            </a:r>
            <a:r>
              <a:rPr sz="1400" b="1" spc="-40" dirty="0">
                <a:solidFill>
                  <a:schemeClr val="bg1"/>
                </a:solidFill>
                <a:latin typeface="Barlow Black"/>
                <a:cs typeface="Barlow Black"/>
              </a:rPr>
              <a:t> </a:t>
            </a:r>
            <a:r>
              <a:rPr sz="1400" b="1" spc="-10" dirty="0">
                <a:solidFill>
                  <a:schemeClr val="bg1"/>
                </a:solidFill>
                <a:latin typeface="Barlow Black"/>
                <a:cs typeface="Barlow Black"/>
              </a:rPr>
              <a:t>3:4).</a:t>
            </a:r>
            <a:endParaRPr sz="1400" dirty="0">
              <a:solidFill>
                <a:schemeClr val="bg1"/>
              </a:solidFill>
              <a:latin typeface="Barlow Black"/>
              <a:cs typeface="Barlow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18615" y="1479538"/>
            <a:ext cx="22313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5080" indent="-64769" algn="r">
              <a:lnSpc>
                <a:spcPct val="100000"/>
              </a:lnSpc>
              <a:spcBef>
                <a:spcPts val="100"/>
              </a:spcBef>
              <a:buChar char="•"/>
              <a:tabLst>
                <a:tab pos="64769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best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and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biggest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offering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will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never</a:t>
            </a:r>
            <a:r>
              <a:rPr lang="en-US" sz="10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be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accepted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if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the</a:t>
            </a:r>
            <a:r>
              <a:rPr sz="1000" spc="-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giver’s</a:t>
            </a:r>
            <a:r>
              <a:rPr lang="en-US" sz="1000" spc="5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heart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is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not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right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with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God.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5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64135" marR="5080" lvl="1" indent="-64769" algn="r">
              <a:lnSpc>
                <a:spcPct val="100000"/>
              </a:lnSpc>
              <a:buChar char="•"/>
              <a:tabLst>
                <a:tab pos="64769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“Heart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offering”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must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come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before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any</a:t>
            </a:r>
            <a:r>
              <a:rPr lang="en-US" sz="100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“monetary</a:t>
            </a:r>
            <a:r>
              <a:rPr sz="1000" spc="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offering.”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03070" y="894093"/>
            <a:ext cx="21469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5895" marR="5080" indent="-16383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bg1"/>
                </a:solidFill>
              </a:rPr>
              <a:t>THE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LORD</a:t>
            </a:r>
            <a:r>
              <a:rPr spc="-30" dirty="0">
                <a:solidFill>
                  <a:schemeClr val="bg1"/>
                </a:solidFill>
              </a:rPr>
              <a:t> </a:t>
            </a:r>
            <a:r>
              <a:rPr spc="-45" dirty="0">
                <a:solidFill>
                  <a:schemeClr val="bg1"/>
                </a:solidFill>
              </a:rPr>
              <a:t>EVALUATES</a:t>
            </a:r>
            <a:r>
              <a:rPr spc="-25" dirty="0">
                <a:solidFill>
                  <a:schemeClr val="bg1"/>
                </a:solidFill>
              </a:rPr>
              <a:t> THE </a:t>
            </a:r>
            <a:r>
              <a:rPr dirty="0">
                <a:solidFill>
                  <a:schemeClr val="bg1"/>
                </a:solidFill>
              </a:rPr>
              <a:t>GIVER</a:t>
            </a:r>
            <a:r>
              <a:rPr spc="-4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BEFORE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THE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spc="-20" dirty="0">
                <a:solidFill>
                  <a:schemeClr val="bg1"/>
                </a:solidFill>
              </a:rPr>
              <a:t>GIFT!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159" cy="32918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75105" y="1250695"/>
            <a:ext cx="310007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0860" marR="457834" indent="-65405">
              <a:lnSpc>
                <a:spcPct val="100000"/>
              </a:lnSpc>
              <a:spcBef>
                <a:spcPts val="100"/>
              </a:spcBef>
              <a:buChar char="•"/>
              <a:tabLst>
                <a:tab pos="74803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Taking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time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daily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examine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ourselves</a:t>
            </a:r>
            <a:r>
              <a:rPr sz="1000" spc="500" dirty="0">
                <a:solidFill>
                  <a:schemeClr val="bg1"/>
                </a:solidFill>
                <a:latin typeface="Barlow"/>
                <a:cs typeface="Barlow"/>
              </a:rPr>
              <a:t> 	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(2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Cor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13:5;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Psalm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139:23,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24).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76835" indent="-64769">
              <a:lnSpc>
                <a:spcPct val="100000"/>
              </a:lnSpc>
              <a:spcBef>
                <a:spcPts val="400"/>
              </a:spcBef>
              <a:buChar char="•"/>
              <a:tabLst>
                <a:tab pos="77470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Studying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God’s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word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(&amp;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prophetic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voice)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to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know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His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will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203200" lvl="1" indent="-65405">
              <a:lnSpc>
                <a:spcPct val="100000"/>
              </a:lnSpc>
              <a:spcBef>
                <a:spcPts val="400"/>
              </a:spcBef>
              <a:buChar char="•"/>
              <a:tabLst>
                <a:tab pos="203835" algn="l"/>
              </a:tabLst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Comparing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thoughts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and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behavior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with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God’s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word.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843915" lvl="2" indent="-65405">
              <a:lnSpc>
                <a:spcPct val="100000"/>
              </a:lnSpc>
              <a:buChar char="•"/>
              <a:tabLst>
                <a:tab pos="844550" algn="l"/>
              </a:tabLst>
            </a:pP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Confessing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sins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(1</a:t>
            </a:r>
            <a:r>
              <a:rPr sz="1000" spc="-1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John</a:t>
            </a:r>
            <a:r>
              <a:rPr sz="1000" spc="-20" dirty="0">
                <a:solidFill>
                  <a:schemeClr val="bg1"/>
                </a:solidFill>
                <a:latin typeface="Barlow"/>
                <a:cs typeface="Barlow"/>
              </a:rPr>
              <a:t> 1:9)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  <a:p>
            <a:pPr marL="473075" indent="-64769">
              <a:lnSpc>
                <a:spcPct val="100000"/>
              </a:lnSpc>
              <a:spcBef>
                <a:spcPts val="400"/>
              </a:spcBef>
              <a:buChar char="•"/>
              <a:tabLst>
                <a:tab pos="473709" algn="l"/>
              </a:tabLst>
            </a:pP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Asking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spc="-10" dirty="0">
                <a:solidFill>
                  <a:schemeClr val="bg1"/>
                </a:solidFill>
                <a:latin typeface="Barlow"/>
                <a:cs typeface="Barlow"/>
              </a:rPr>
              <a:t>for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a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new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heart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(Ezekiel</a:t>
            </a:r>
            <a:r>
              <a:rPr sz="1000" spc="-30" dirty="0">
                <a:solidFill>
                  <a:schemeClr val="bg1"/>
                </a:solidFill>
                <a:latin typeface="Barlow"/>
                <a:cs typeface="Barlow"/>
              </a:rPr>
              <a:t> </a:t>
            </a:r>
            <a:r>
              <a:rPr sz="1000" dirty="0">
                <a:solidFill>
                  <a:schemeClr val="bg1"/>
                </a:solidFill>
                <a:latin typeface="Barlow"/>
                <a:cs typeface="Barlow"/>
              </a:rPr>
              <a:t>36:26,</a:t>
            </a:r>
            <a:r>
              <a:rPr sz="1000" spc="-25" dirty="0">
                <a:solidFill>
                  <a:schemeClr val="bg1"/>
                </a:solidFill>
                <a:latin typeface="Barlow"/>
                <a:cs typeface="Barlow"/>
              </a:rPr>
              <a:t> 27)</a:t>
            </a:r>
            <a:endParaRPr sz="1000" dirty="0">
              <a:solidFill>
                <a:schemeClr val="bg1"/>
              </a:solidFill>
              <a:latin typeface="Barlow"/>
              <a:cs typeface="Barl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16243" y="903014"/>
            <a:ext cx="302069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solidFill>
                  <a:schemeClr val="bg1"/>
                </a:solidFill>
              </a:rPr>
              <a:t>HOW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TO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OFFER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A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“HEART</a:t>
            </a:r>
            <a:r>
              <a:rPr spc="-4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OFFERING”?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1270</Words>
  <Application>Microsoft Macintosh PowerPoint</Application>
  <PresentationFormat>Custom</PresentationFormat>
  <Paragraphs>147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Barlow</vt:lpstr>
      <vt:lpstr>Barlow Black</vt:lpstr>
      <vt:lpstr>Office Theme</vt:lpstr>
      <vt:lpstr>ACCEPTABLE AND UNACCEPTABLE OFFERINGS</vt:lpstr>
      <vt:lpstr>THE LORD EVALUATES, ASSESSES, AND RATES OUR GIVING OR ITS ABSENCE!</vt:lpstr>
      <vt:lpstr>SOME OFFERINGS CANNOT BE ACCEPTED…</vt:lpstr>
      <vt:lpstr>CONDITIONS FOR GOD TO ACCEPT AN OFFERING</vt:lpstr>
      <vt:lpstr>OFFERINGS ARE ACCEPTED WHEN (MALACHI 3):</vt:lpstr>
      <vt:lpstr>AN OFFERING IS UNACCEPTED WHEN THERE ARE UNCONFESSED SINS LIKE (MALACHI 3:5):</vt:lpstr>
      <vt:lpstr>PowerPoint Presentation</vt:lpstr>
      <vt:lpstr>THE LORD EVALUATES THE GIVER BEFORE THE GIFT!</vt:lpstr>
      <vt:lpstr>HOW TO OFFER A “HEART OFFERING”?</vt:lpstr>
      <vt:lpstr>CONDITIONS FOR GOD TO ACCEPT AN OFFERING</vt:lpstr>
      <vt:lpstr>RELIGION IS FALSE WHEN:</vt:lpstr>
      <vt:lpstr>JESUS SAID…</vt:lpstr>
      <vt:lpstr>TO THINK BEFORE BRINGING AN OFFERING:</vt:lpstr>
      <vt:lpstr>PowerPoint Presentation</vt:lpstr>
      <vt:lpstr>SAUL WAS EAGER TO PRESENT OFFERINGS (1 SAMUEL 15)!</vt:lpstr>
      <vt:lpstr>SAMUEL ANSWERS TO SAUL:</vt:lpstr>
      <vt:lpstr>PowerPoint Presentation</vt:lpstr>
      <vt:lpstr>PowerPoint Presentation</vt:lpstr>
      <vt:lpstr>SOME LESS-THAN-IDEAL MOTIVATIONS FOR BRINGING OFFERINGS:</vt:lpstr>
      <vt:lpstr>WHEN DOES GOD REWARD OFFERINGS?</vt:lpstr>
      <vt:lpstr>CONDITIONS FOR GOD TO ACCEPT AN OFFERING</vt:lpstr>
      <vt:lpstr>WHAT IS MORE VALUED BY GOD: AMOUNT OR PROPORTION?</vt:lpstr>
      <vt:lpstr>PowerPoint Presentation</vt:lpstr>
      <vt:lpstr>PowerPoint Presentation</vt:lpstr>
      <vt:lpstr>BY NOT PURPOSING A FIXED PERCENTAGE OF THE INCOME AS OFFERING…</vt:lpstr>
      <vt:lpstr>BY PRAYERFULLY CHOOSING A PROPORTION OF THE INCOME TO GIVE AS OFFERING…</vt:lpstr>
      <vt:lpstr>PowerPoint Presentation</vt:lpstr>
      <vt:lpstr>CONDITIONS FOR GOD TO ACCEPT AN OFFERING</vt:lpstr>
      <vt:lpstr>PowerPoint Presentation</vt:lpstr>
      <vt:lpstr>PowerPoint Presentation</vt:lpstr>
      <vt:lpstr>GOD-FIRST PRINCIPLE (MATTHEW 6:33) ALSO APPLIES TO OFFERINGS THEY ARE PRIMARILY TRIGGERED NOT BY</vt:lpstr>
      <vt:lpstr>GOD-FIRST OFFERINGS ARE TRIGGERED BY…</vt:lpstr>
      <vt:lpstr>PowerPoint Presentation</vt:lpstr>
      <vt:lpstr>IT IS TIME TO ASSESS OUR HEARTS…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ACCEPTABLE AND UNACCEPTABLE OFFERINGS</dc:title>
  <cp:lastModifiedBy>Bomfim, Marcos</cp:lastModifiedBy>
  <cp:revision>1</cp:revision>
  <dcterms:created xsi:type="dcterms:W3CDTF">2022-12-15T21:15:53Z</dcterms:created>
  <dcterms:modified xsi:type="dcterms:W3CDTF">2022-12-18T03:07:57Z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2022-12-15T00:00:00Z</vt:filetime>
  </property>
  <property fmtid="{D5CDD505-2E9C-101B-9397-08002B2CF9AE}" pid="3" name="Creator">
    <vt:lpwstr>Adobe Photoshop 22.0 (Windows)</vt:lpwstr>
  </property>
  <property fmtid="{D5CDD505-2E9C-101B-9397-08002B2CF9AE}" pid="4" name="LastSaved">
    <vt:filetime>2022-12-15T00:00:00Z</vt:filetime>
  </property>
  <property fmtid="{D5CDD505-2E9C-101B-9397-08002B2CF9AE}" pid="5" name="Producer">
    <vt:lpwstr>Adobe Photoshop for Windows -- Image Conversion Plug-in</vt:lpwstr>
  </property>
</Properties>
</file>